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3" r:id="rId5"/>
    <p:sldId id="265" r:id="rId6"/>
    <p:sldId id="267" r:id="rId7"/>
    <p:sldId id="266" r:id="rId8"/>
    <p:sldId id="26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501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1337-7446-44AC-8877-7FFF9EE74635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CD013-C60C-4CE7-B39C-D92B98E906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43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93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CD013-C60C-4CE7-B39C-D92B98E906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2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78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3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0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5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2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73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9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3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3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4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3B24-EC34-484C-B157-52673DC2A25F}" type="datetimeFigureOut">
              <a:rPr lang="es-MX" smtClean="0"/>
              <a:t>27/05/2014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6798-37B8-42D3-B33D-6630F4290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4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630193" y="2289573"/>
            <a:ext cx="612068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4800" dirty="0" smtClean="0"/>
              <a:t>脳</a:t>
            </a:r>
            <a:r>
              <a:rPr lang="ja-JP" sz="4800" dirty="0" smtClean="0"/>
              <a:t>モジュール型</a:t>
            </a:r>
            <a:endParaRPr lang="es-MX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158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91680" y="3873208"/>
            <a:ext cx="2533331" cy="14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/>
          </a:p>
        </p:txBody>
      </p:sp>
      <p:sp>
        <p:nvSpPr>
          <p:cNvPr id="5" name="4 Rectángulo"/>
          <p:cNvSpPr/>
          <p:nvPr/>
        </p:nvSpPr>
        <p:spPr>
          <a:xfrm>
            <a:off x="391680" y="4820489"/>
            <a:ext cx="1336906" cy="4807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EGG</a:t>
            </a:r>
            <a:r>
              <a:rPr lang="ja-JP" altLang="es-MX" sz="2000" b="1" dirty="0" smtClean="0"/>
              <a:t>スカン</a:t>
            </a:r>
            <a:endParaRPr lang="es-MX" sz="2000" b="1" dirty="0"/>
          </a:p>
        </p:txBody>
      </p:sp>
      <p:sp>
        <p:nvSpPr>
          <p:cNvPr id="7" name="6 Rectángulo"/>
          <p:cNvSpPr/>
          <p:nvPr/>
        </p:nvSpPr>
        <p:spPr>
          <a:xfrm rot="16200000">
            <a:off x="161773" y="4103115"/>
            <a:ext cx="940531" cy="4807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LED</a:t>
            </a:r>
            <a:endParaRPr lang="es-MX" sz="2000" b="1" dirty="0"/>
          </a:p>
        </p:txBody>
      </p:sp>
      <p:sp>
        <p:nvSpPr>
          <p:cNvPr id="8" name="7 Rectángulo"/>
          <p:cNvSpPr/>
          <p:nvPr/>
        </p:nvSpPr>
        <p:spPr>
          <a:xfrm>
            <a:off x="876556" y="3873208"/>
            <a:ext cx="2048455" cy="4807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/>
              <a:t>トランシーバー</a:t>
            </a:r>
            <a:endParaRPr lang="es-MX" sz="2000" b="1" dirty="0"/>
          </a:p>
        </p:txBody>
      </p:sp>
      <p:sp>
        <p:nvSpPr>
          <p:cNvPr id="9" name="8 Rectángulo"/>
          <p:cNvSpPr/>
          <p:nvPr/>
        </p:nvSpPr>
        <p:spPr>
          <a:xfrm>
            <a:off x="1658346" y="4810337"/>
            <a:ext cx="1266666" cy="490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/>
              <a:t>電池</a:t>
            </a:r>
            <a:endParaRPr lang="es-MX" sz="2000" b="1" dirty="0"/>
          </a:p>
        </p:txBody>
      </p:sp>
      <p:sp>
        <p:nvSpPr>
          <p:cNvPr id="10" name="9 Rectángulo"/>
          <p:cNvSpPr/>
          <p:nvPr/>
        </p:nvSpPr>
        <p:spPr>
          <a:xfrm>
            <a:off x="876556" y="4329619"/>
            <a:ext cx="2048455" cy="4807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RS232/485/CAN</a:t>
            </a:r>
            <a:endParaRPr lang="es-MX" sz="2000" b="1" dirty="0"/>
          </a:p>
        </p:txBody>
      </p:sp>
      <p:sp>
        <p:nvSpPr>
          <p:cNvPr id="11" name="10 Rectángulo"/>
          <p:cNvSpPr/>
          <p:nvPr/>
        </p:nvSpPr>
        <p:spPr>
          <a:xfrm>
            <a:off x="3147757" y="1493385"/>
            <a:ext cx="4092649" cy="1971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/>
          </a:p>
        </p:txBody>
      </p:sp>
      <p:sp>
        <p:nvSpPr>
          <p:cNvPr id="12" name="11 Rectángulo"/>
          <p:cNvSpPr/>
          <p:nvPr/>
        </p:nvSpPr>
        <p:spPr>
          <a:xfrm>
            <a:off x="6520325" y="2970374"/>
            <a:ext cx="720081" cy="4945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I2C</a:t>
            </a:r>
            <a:endParaRPr lang="es-MX" sz="2000" b="1" dirty="0"/>
          </a:p>
        </p:txBody>
      </p:sp>
      <p:sp>
        <p:nvSpPr>
          <p:cNvPr id="13" name="12 Rectángulo"/>
          <p:cNvSpPr/>
          <p:nvPr/>
        </p:nvSpPr>
        <p:spPr>
          <a:xfrm rot="16200000">
            <a:off x="2451372" y="4346849"/>
            <a:ext cx="1428000" cy="4807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MCU</a:t>
            </a:r>
            <a:endParaRPr lang="es-MX" sz="2000" b="1" dirty="0"/>
          </a:p>
        </p:txBody>
      </p:sp>
      <p:sp>
        <p:nvSpPr>
          <p:cNvPr id="14" name="13 Rectángulo"/>
          <p:cNvSpPr/>
          <p:nvPr/>
        </p:nvSpPr>
        <p:spPr>
          <a:xfrm>
            <a:off x="3152336" y="2984228"/>
            <a:ext cx="2048455" cy="4807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/>
              <a:t>トランシーバー</a:t>
            </a:r>
            <a:endParaRPr lang="es-MX" sz="2000" b="1" dirty="0"/>
          </a:p>
        </p:txBody>
      </p:sp>
      <p:sp>
        <p:nvSpPr>
          <p:cNvPr id="15" name="14 Rectángulo"/>
          <p:cNvSpPr/>
          <p:nvPr/>
        </p:nvSpPr>
        <p:spPr>
          <a:xfrm>
            <a:off x="3150285" y="1493385"/>
            <a:ext cx="1206475" cy="497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9V/5V</a:t>
            </a:r>
            <a:endParaRPr lang="es-MX" sz="2000" b="1" dirty="0"/>
          </a:p>
        </p:txBody>
      </p:sp>
      <p:sp>
        <p:nvSpPr>
          <p:cNvPr id="16" name="15 Rectángulo"/>
          <p:cNvSpPr/>
          <p:nvPr/>
        </p:nvSpPr>
        <p:spPr>
          <a:xfrm>
            <a:off x="3152336" y="2503511"/>
            <a:ext cx="2048455" cy="4807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RS232/485/CAN</a:t>
            </a:r>
            <a:endParaRPr lang="es-MX" sz="2000" b="1" dirty="0"/>
          </a:p>
        </p:txBody>
      </p:sp>
      <p:sp>
        <p:nvSpPr>
          <p:cNvPr id="17" name="16 Rectángulo"/>
          <p:cNvSpPr/>
          <p:nvPr/>
        </p:nvSpPr>
        <p:spPr>
          <a:xfrm>
            <a:off x="4329642" y="1493385"/>
            <a:ext cx="1206475" cy="4979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USB</a:t>
            </a:r>
            <a:endParaRPr lang="es-MX" sz="2000" b="1" dirty="0"/>
          </a:p>
        </p:txBody>
      </p:sp>
      <p:sp>
        <p:nvSpPr>
          <p:cNvPr id="18" name="17 Rectángulo"/>
          <p:cNvSpPr/>
          <p:nvPr/>
        </p:nvSpPr>
        <p:spPr>
          <a:xfrm>
            <a:off x="3152336" y="1991361"/>
            <a:ext cx="2392199" cy="51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/>
              <a:t>ブルートゥー</a:t>
            </a:r>
            <a:r>
              <a:rPr lang="ja-JP" altLang="es-MX" sz="2000" b="1" dirty="0" smtClean="0"/>
              <a:t>ス・</a:t>
            </a:r>
            <a:r>
              <a:rPr lang="es-MX" altLang="ja-JP" sz="2000" b="1" dirty="0" smtClean="0"/>
              <a:t>WIFI</a:t>
            </a:r>
            <a:endParaRPr lang="es-MX" sz="2000" b="1" dirty="0"/>
          </a:p>
        </p:txBody>
      </p:sp>
      <p:sp>
        <p:nvSpPr>
          <p:cNvPr id="19" name="18 Rectángulo"/>
          <p:cNvSpPr/>
          <p:nvPr/>
        </p:nvSpPr>
        <p:spPr>
          <a:xfrm>
            <a:off x="5188495" y="2970373"/>
            <a:ext cx="1331830" cy="4893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/>
              <a:t>イーサネット</a:t>
            </a:r>
            <a:endParaRPr lang="es-MX" sz="1600" b="1" dirty="0"/>
          </a:p>
        </p:txBody>
      </p:sp>
      <p:sp>
        <p:nvSpPr>
          <p:cNvPr id="20" name="19 Rectángulo"/>
          <p:cNvSpPr/>
          <p:nvPr/>
        </p:nvSpPr>
        <p:spPr>
          <a:xfrm>
            <a:off x="6520326" y="2481197"/>
            <a:ext cx="720080" cy="4945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SPI</a:t>
            </a:r>
            <a:endParaRPr lang="es-MX" sz="2000" b="1" dirty="0"/>
          </a:p>
        </p:txBody>
      </p:sp>
      <p:sp>
        <p:nvSpPr>
          <p:cNvPr id="21" name="20 Rectángulo"/>
          <p:cNvSpPr/>
          <p:nvPr/>
        </p:nvSpPr>
        <p:spPr>
          <a:xfrm>
            <a:off x="6520325" y="1993729"/>
            <a:ext cx="720081" cy="4945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b="1" dirty="0" smtClean="0"/>
              <a:t>PWM</a:t>
            </a:r>
            <a:endParaRPr lang="es-MX" b="1" dirty="0"/>
          </a:p>
        </p:txBody>
      </p:sp>
      <p:sp>
        <p:nvSpPr>
          <p:cNvPr id="22" name="21 Rectángulo"/>
          <p:cNvSpPr/>
          <p:nvPr/>
        </p:nvSpPr>
        <p:spPr>
          <a:xfrm>
            <a:off x="6518543" y="1503581"/>
            <a:ext cx="721863" cy="4945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100" b="1" dirty="0" smtClean="0"/>
              <a:t>アナログ</a:t>
            </a:r>
            <a:endParaRPr lang="es-MX" sz="1100" b="1" dirty="0"/>
          </a:p>
        </p:txBody>
      </p:sp>
      <p:sp>
        <p:nvSpPr>
          <p:cNvPr id="23" name="22 Rectángulo"/>
          <p:cNvSpPr/>
          <p:nvPr/>
        </p:nvSpPr>
        <p:spPr>
          <a:xfrm>
            <a:off x="5544535" y="1493385"/>
            <a:ext cx="974007" cy="10101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2000" b="1" dirty="0" smtClean="0"/>
              <a:t>LCD</a:t>
            </a:r>
            <a:br>
              <a:rPr lang="es-MX" altLang="ja-JP" sz="2000" b="1" dirty="0" smtClean="0"/>
            </a:br>
            <a:r>
              <a:rPr lang="es-MX" altLang="ja-JP" sz="2000" b="1" dirty="0" smtClean="0"/>
              <a:t>GUI</a:t>
            </a:r>
            <a:endParaRPr lang="es-MX" sz="2000" b="1" dirty="0"/>
          </a:p>
        </p:txBody>
      </p:sp>
      <p:sp>
        <p:nvSpPr>
          <p:cNvPr id="24" name="23 Rectángulo"/>
          <p:cNvSpPr/>
          <p:nvPr/>
        </p:nvSpPr>
        <p:spPr>
          <a:xfrm>
            <a:off x="5188495" y="2486423"/>
            <a:ext cx="1331830" cy="4893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1600" b="1" dirty="0" smtClean="0"/>
              <a:t>MCU/MPU</a:t>
            </a:r>
            <a:endParaRPr lang="es-MX" sz="1600" b="1" dirty="0"/>
          </a:p>
        </p:txBody>
      </p:sp>
      <p:sp>
        <p:nvSpPr>
          <p:cNvPr id="25" name="24 Rectángulo"/>
          <p:cNvSpPr/>
          <p:nvPr/>
        </p:nvSpPr>
        <p:spPr>
          <a:xfrm>
            <a:off x="323528" y="1987525"/>
            <a:ext cx="1331830" cy="754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 smtClean="0"/>
              <a:t>携帯電話</a:t>
            </a:r>
            <a:endParaRPr lang="es-MX" altLang="ja-JP" sz="1600" b="1" dirty="0" smtClean="0"/>
          </a:p>
          <a:p>
            <a:pPr algn="ctr"/>
            <a:r>
              <a:rPr lang="ja-JP" altLang="es-MX" sz="1600" b="1" dirty="0"/>
              <a:t>アプリ</a:t>
            </a:r>
            <a:endParaRPr lang="es-MX" sz="1600" b="1" dirty="0"/>
          </a:p>
        </p:txBody>
      </p:sp>
      <p:sp>
        <p:nvSpPr>
          <p:cNvPr id="26" name="25 Rectángulo"/>
          <p:cNvSpPr/>
          <p:nvPr/>
        </p:nvSpPr>
        <p:spPr>
          <a:xfrm>
            <a:off x="3883550" y="116632"/>
            <a:ext cx="1331830" cy="754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/>
              <a:t>パソコ</a:t>
            </a:r>
            <a:r>
              <a:rPr lang="ja-JP" altLang="es-MX" sz="1600" b="1" dirty="0" smtClean="0"/>
              <a:t>ンの</a:t>
            </a:r>
            <a:r>
              <a:rPr lang="es-MX" altLang="ja-JP" sz="1600" b="1" dirty="0" smtClean="0"/>
              <a:t>GUI</a:t>
            </a:r>
            <a:endParaRPr lang="es-MX" sz="1600" b="1" dirty="0"/>
          </a:p>
        </p:txBody>
      </p:sp>
      <p:sp>
        <p:nvSpPr>
          <p:cNvPr id="27" name="26 Rectángulo"/>
          <p:cNvSpPr/>
          <p:nvPr/>
        </p:nvSpPr>
        <p:spPr>
          <a:xfrm>
            <a:off x="1357931" y="507629"/>
            <a:ext cx="1331830" cy="7541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 smtClean="0"/>
              <a:t>電源・電池</a:t>
            </a:r>
            <a:endParaRPr lang="es-MX" altLang="ja-JP" sz="1600" b="1" dirty="0" smtClean="0"/>
          </a:p>
        </p:txBody>
      </p:sp>
      <p:cxnSp>
        <p:nvCxnSpPr>
          <p:cNvPr id="3" name="2 Conector angular"/>
          <p:cNvCxnSpPr>
            <a:stCxn id="25" idx="3"/>
            <a:endCxn id="18" idx="1"/>
          </p:cNvCxnSpPr>
          <p:nvPr/>
        </p:nvCxnSpPr>
        <p:spPr>
          <a:xfrm flipV="1">
            <a:off x="1655358" y="2247436"/>
            <a:ext cx="1496978" cy="11715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7" idx="2"/>
          </p:cNvCxnSpPr>
          <p:nvPr/>
        </p:nvCxnSpPr>
        <p:spPr>
          <a:xfrm rot="16200000" flipH="1">
            <a:off x="2345497" y="940111"/>
            <a:ext cx="480610" cy="1123913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6" idx="2"/>
            <a:endCxn id="17" idx="0"/>
          </p:cNvCxnSpPr>
          <p:nvPr/>
        </p:nvCxnSpPr>
        <p:spPr>
          <a:xfrm rot="16200000" flipH="1">
            <a:off x="4429863" y="990367"/>
            <a:ext cx="622619" cy="3834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7936345" y="1678409"/>
            <a:ext cx="812119" cy="4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>
                <a:solidFill>
                  <a:schemeClr val="tx1"/>
                </a:solidFill>
              </a:rPr>
              <a:t>ファン</a:t>
            </a:r>
            <a:endParaRPr lang="es-MX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929919" y="992665"/>
            <a:ext cx="812119" cy="4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>
                <a:solidFill>
                  <a:schemeClr val="tx1"/>
                </a:solidFill>
              </a:rPr>
              <a:t>電気</a:t>
            </a:r>
            <a:endParaRPr lang="es-MX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7936345" y="2387331"/>
            <a:ext cx="812119" cy="4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>
                <a:solidFill>
                  <a:schemeClr val="tx1"/>
                </a:solidFill>
              </a:rPr>
              <a:t>他</a:t>
            </a:r>
            <a:endParaRPr lang="es-MX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7929918" y="332656"/>
            <a:ext cx="812119" cy="4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400" b="1" dirty="0" smtClean="0">
                <a:solidFill>
                  <a:schemeClr val="tx1"/>
                </a:solidFill>
              </a:rPr>
              <a:t>スイッチ</a:t>
            </a:r>
            <a:endParaRPr lang="es-MX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929917" y="3049459"/>
            <a:ext cx="812119" cy="4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 smtClean="0">
                <a:solidFill>
                  <a:schemeClr val="tx1"/>
                </a:solidFill>
              </a:rPr>
              <a:t>ドア</a:t>
            </a:r>
            <a:endParaRPr lang="es-MX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4741172" y="4187827"/>
            <a:ext cx="1331830" cy="75413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 smtClean="0"/>
              <a:t>サーバー</a:t>
            </a:r>
            <a:endParaRPr lang="es-MX" altLang="ja-JP" sz="1600" b="1" dirty="0" smtClean="0"/>
          </a:p>
          <a:p>
            <a:pPr algn="ctr"/>
            <a:r>
              <a:rPr lang="ja-JP" altLang="es-MX" sz="1600" b="1" dirty="0"/>
              <a:t>（</a:t>
            </a:r>
            <a:r>
              <a:rPr lang="es-MX" altLang="ja-JP" sz="1600" b="1" dirty="0"/>
              <a:t>GUI</a:t>
            </a:r>
            <a:r>
              <a:rPr lang="ja-JP" altLang="es-MX" sz="1600" b="1" dirty="0"/>
              <a:t>）</a:t>
            </a:r>
            <a:endParaRPr lang="es-MX" sz="1600" b="1" dirty="0"/>
          </a:p>
        </p:txBody>
      </p:sp>
      <p:cxnSp>
        <p:nvCxnSpPr>
          <p:cNvPr id="42" name="41 Conector angular"/>
          <p:cNvCxnSpPr>
            <a:stCxn id="8" idx="0"/>
            <a:endCxn id="14" idx="1"/>
          </p:cNvCxnSpPr>
          <p:nvPr/>
        </p:nvCxnSpPr>
        <p:spPr>
          <a:xfrm rot="5400000" flipH="1" flipV="1">
            <a:off x="2202250" y="2923122"/>
            <a:ext cx="648621" cy="1251552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7740352" y="116632"/>
            <a:ext cx="1152128" cy="3636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44" name="43 Flecha izquierda y derecha"/>
          <p:cNvSpPr/>
          <p:nvPr/>
        </p:nvSpPr>
        <p:spPr>
          <a:xfrm>
            <a:off x="7240406" y="2363300"/>
            <a:ext cx="499946" cy="231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47 Conector angular"/>
          <p:cNvCxnSpPr>
            <a:stCxn id="40" idx="0"/>
            <a:endCxn id="19" idx="2"/>
          </p:cNvCxnSpPr>
          <p:nvPr/>
        </p:nvCxnSpPr>
        <p:spPr>
          <a:xfrm rot="5400000" flipH="1" flipV="1">
            <a:off x="5266694" y="3600112"/>
            <a:ext cx="728108" cy="44732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Nube"/>
          <p:cNvSpPr/>
          <p:nvPr/>
        </p:nvSpPr>
        <p:spPr>
          <a:xfrm>
            <a:off x="4549465" y="5229200"/>
            <a:ext cx="1822735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dirty="0" smtClean="0"/>
              <a:t>CLOUD</a:t>
            </a:r>
            <a:endParaRPr lang="es-MX" dirty="0"/>
          </a:p>
        </p:txBody>
      </p:sp>
      <p:sp>
        <p:nvSpPr>
          <p:cNvPr id="50" name="49 Rectángulo"/>
          <p:cNvSpPr/>
          <p:nvPr/>
        </p:nvSpPr>
        <p:spPr>
          <a:xfrm>
            <a:off x="3280682" y="6021288"/>
            <a:ext cx="1331830" cy="6204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dirty="0" smtClean="0"/>
              <a:t>ク</a:t>
            </a:r>
            <a:r>
              <a:rPr lang="ja-JP" altLang="es-MX" sz="1600" dirty="0"/>
              <a:t>ライア</a:t>
            </a:r>
            <a:r>
              <a:rPr lang="ja-JP" altLang="es-MX" sz="1600" dirty="0" smtClean="0"/>
              <a:t>ント</a:t>
            </a:r>
          </a:p>
          <a:p>
            <a:pPr algn="ctr"/>
            <a:r>
              <a:rPr lang="ja-JP" altLang="es-MX" sz="1600" b="1" dirty="0" smtClean="0"/>
              <a:t>（</a:t>
            </a:r>
            <a:r>
              <a:rPr lang="es-MX" altLang="ja-JP" sz="1600" b="1" dirty="0" smtClean="0"/>
              <a:t>IP1</a:t>
            </a:r>
            <a:r>
              <a:rPr lang="ja-JP" altLang="es-MX" sz="1600" b="1" dirty="0" smtClean="0"/>
              <a:t>）</a:t>
            </a:r>
            <a:endParaRPr lang="es-MX" sz="1600" b="1" dirty="0"/>
          </a:p>
        </p:txBody>
      </p:sp>
      <p:sp>
        <p:nvSpPr>
          <p:cNvPr id="51" name="50 Rectángulo"/>
          <p:cNvSpPr/>
          <p:nvPr/>
        </p:nvSpPr>
        <p:spPr>
          <a:xfrm>
            <a:off x="4740120" y="6021288"/>
            <a:ext cx="1331830" cy="6204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dirty="0" smtClean="0"/>
              <a:t>ク</a:t>
            </a:r>
            <a:r>
              <a:rPr lang="ja-JP" altLang="es-MX" sz="1600" dirty="0"/>
              <a:t>ライア</a:t>
            </a:r>
            <a:r>
              <a:rPr lang="ja-JP" altLang="es-MX" sz="1600" dirty="0" smtClean="0"/>
              <a:t>ント</a:t>
            </a:r>
          </a:p>
          <a:p>
            <a:pPr algn="ctr"/>
            <a:r>
              <a:rPr lang="ja-JP" altLang="es-MX" sz="1600" b="1" dirty="0" smtClean="0"/>
              <a:t>（</a:t>
            </a:r>
            <a:r>
              <a:rPr lang="es-MX" altLang="ja-JP" sz="1600" b="1" dirty="0"/>
              <a:t>IP2</a:t>
            </a:r>
            <a:r>
              <a:rPr lang="ja-JP" altLang="es-MX" sz="1600" b="1" dirty="0" smtClean="0"/>
              <a:t>）</a:t>
            </a:r>
            <a:endParaRPr lang="es-MX" sz="1600" b="1" dirty="0"/>
          </a:p>
        </p:txBody>
      </p:sp>
      <p:sp>
        <p:nvSpPr>
          <p:cNvPr id="52" name="51 Rectángulo"/>
          <p:cNvSpPr/>
          <p:nvPr/>
        </p:nvSpPr>
        <p:spPr>
          <a:xfrm>
            <a:off x="6174269" y="6021288"/>
            <a:ext cx="1331830" cy="6204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dirty="0" smtClean="0"/>
              <a:t>ク</a:t>
            </a:r>
            <a:r>
              <a:rPr lang="ja-JP" altLang="es-MX" sz="1600" dirty="0"/>
              <a:t>ライア</a:t>
            </a:r>
            <a:r>
              <a:rPr lang="ja-JP" altLang="es-MX" sz="1600" dirty="0" smtClean="0"/>
              <a:t>ント</a:t>
            </a:r>
          </a:p>
          <a:p>
            <a:pPr algn="ctr"/>
            <a:r>
              <a:rPr lang="ja-JP" altLang="es-MX" sz="1600" b="1" dirty="0" smtClean="0"/>
              <a:t>（</a:t>
            </a:r>
            <a:r>
              <a:rPr lang="es-MX" altLang="ja-JP" sz="1600" b="1" dirty="0"/>
              <a:t>IP3</a:t>
            </a:r>
            <a:r>
              <a:rPr lang="ja-JP" altLang="es-MX" sz="1600" b="1" dirty="0" smtClean="0"/>
              <a:t>）</a:t>
            </a:r>
            <a:endParaRPr lang="es-MX" sz="1600" b="1" dirty="0"/>
          </a:p>
        </p:txBody>
      </p:sp>
      <p:cxnSp>
        <p:nvCxnSpPr>
          <p:cNvPr id="54" name="53 Conector angular"/>
          <p:cNvCxnSpPr>
            <a:stCxn id="50" idx="0"/>
            <a:endCxn id="49" idx="2"/>
          </p:cNvCxnSpPr>
          <p:nvPr/>
        </p:nvCxnSpPr>
        <p:spPr>
          <a:xfrm rot="5400000" flipH="1" flipV="1">
            <a:off x="4052836" y="5519005"/>
            <a:ext cx="396044" cy="608522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52" idx="0"/>
            <a:endCxn id="49" idx="0"/>
          </p:cNvCxnSpPr>
          <p:nvPr/>
        </p:nvCxnSpPr>
        <p:spPr>
          <a:xfrm rot="16200000" flipV="1">
            <a:off x="6407411" y="5588514"/>
            <a:ext cx="396044" cy="46950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7240406" y="4221088"/>
            <a:ext cx="1652074" cy="11945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1600" b="1" dirty="0" smtClean="0">
                <a:solidFill>
                  <a:schemeClr val="tx1"/>
                </a:solidFill>
              </a:rPr>
              <a:t>他のモジュール</a:t>
            </a:r>
            <a:endParaRPr lang="es-MX" altLang="ja-JP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60 Conector angular"/>
          <p:cNvCxnSpPr>
            <a:stCxn id="19" idx="2"/>
            <a:endCxn id="59" idx="0"/>
          </p:cNvCxnSpPr>
          <p:nvPr/>
        </p:nvCxnSpPr>
        <p:spPr>
          <a:xfrm rot="16200000" flipH="1">
            <a:off x="6579742" y="2734386"/>
            <a:ext cx="761369" cy="2212033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2" idx="2"/>
            <a:endCxn id="59" idx="1"/>
          </p:cNvCxnSpPr>
          <p:nvPr/>
        </p:nvCxnSpPr>
        <p:spPr>
          <a:xfrm rot="16200000" flipH="1">
            <a:off x="6383673" y="3961639"/>
            <a:ext cx="1353427" cy="360040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ara sonriente"/>
          <p:cNvSpPr/>
          <p:nvPr/>
        </p:nvSpPr>
        <p:spPr>
          <a:xfrm>
            <a:off x="1316737" y="5654773"/>
            <a:ext cx="1034403" cy="105249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67 Conector angular"/>
          <p:cNvCxnSpPr>
            <a:stCxn id="66" idx="2"/>
            <a:endCxn id="5" idx="2"/>
          </p:cNvCxnSpPr>
          <p:nvPr/>
        </p:nvCxnSpPr>
        <p:spPr>
          <a:xfrm rot="10800000">
            <a:off x="1060133" y="5301207"/>
            <a:ext cx="256604" cy="879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66" idx="6"/>
            <a:endCxn id="5" idx="2"/>
          </p:cNvCxnSpPr>
          <p:nvPr/>
        </p:nvCxnSpPr>
        <p:spPr>
          <a:xfrm flipH="1" flipV="1">
            <a:off x="1060133" y="5301206"/>
            <a:ext cx="1291007" cy="879815"/>
          </a:xfrm>
          <a:prstGeom prst="bentConnector4">
            <a:avLst>
              <a:gd name="adj1" fmla="val -17707"/>
              <a:gd name="adj2" fmla="val 7990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66" idx="0"/>
            <a:endCxn id="5" idx="2"/>
          </p:cNvCxnSpPr>
          <p:nvPr/>
        </p:nvCxnSpPr>
        <p:spPr>
          <a:xfrm rot="16200000" flipV="1">
            <a:off x="1270253" y="5091087"/>
            <a:ext cx="353567" cy="77380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6159283" y="1003235"/>
            <a:ext cx="1090868" cy="48934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1600" b="1" dirty="0" smtClean="0"/>
              <a:t>SD</a:t>
            </a:r>
            <a:r>
              <a:rPr lang="ja-JP" altLang="es-MX" sz="1600" b="1" dirty="0" smtClean="0"/>
              <a:t>　カード</a:t>
            </a:r>
            <a:endParaRPr lang="es-MX" sz="1600" b="1" dirty="0"/>
          </a:p>
        </p:txBody>
      </p:sp>
      <p:cxnSp>
        <p:nvCxnSpPr>
          <p:cNvPr id="77" name="76 Conector angular"/>
          <p:cNvCxnSpPr>
            <a:stCxn id="49" idx="3"/>
            <a:endCxn id="40" idx="2"/>
          </p:cNvCxnSpPr>
          <p:nvPr/>
        </p:nvCxnSpPr>
        <p:spPr>
          <a:xfrm rot="16200000" flipV="1">
            <a:off x="5267697" y="5081352"/>
            <a:ext cx="332527" cy="5374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>
            <a:off x="179512" y="1503581"/>
            <a:ext cx="0" cy="52036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179512" y="6707269"/>
            <a:ext cx="775040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flipV="1">
            <a:off x="179512" y="1487237"/>
            <a:ext cx="1721271" cy="163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H="1">
            <a:off x="1900784" y="1503581"/>
            <a:ext cx="1" cy="15458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1900786" y="3049459"/>
            <a:ext cx="2045811" cy="823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3946597" y="3873209"/>
            <a:ext cx="39833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7929917" y="3873209"/>
            <a:ext cx="6428" cy="28340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0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59832" y="116632"/>
            <a:ext cx="3312368" cy="93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パターン認識</a:t>
            </a:r>
            <a:endParaRPr lang="es-MX" altLang="ja-JP" sz="2800" dirty="0" smtClean="0"/>
          </a:p>
        </p:txBody>
      </p:sp>
      <p:sp>
        <p:nvSpPr>
          <p:cNvPr id="14" name="13 Proceso alternativo"/>
          <p:cNvSpPr/>
          <p:nvPr/>
        </p:nvSpPr>
        <p:spPr>
          <a:xfrm>
            <a:off x="493068" y="1268760"/>
            <a:ext cx="4176464" cy="525658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2000" b="1" dirty="0" smtClean="0"/>
              <a:t>特</a:t>
            </a:r>
            <a:r>
              <a:rPr lang="ja-JP" altLang="es-MX" sz="2000" b="1" dirty="0"/>
              <a:t>定のパターンのパスワー</a:t>
            </a:r>
            <a:r>
              <a:rPr lang="ja-JP" altLang="es-MX" sz="2000" b="1" dirty="0" smtClean="0"/>
              <a:t>ド</a:t>
            </a: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2000" b="1" dirty="0"/>
              <a:t>特定のパターンのコマン</a:t>
            </a:r>
            <a:r>
              <a:rPr lang="ja-JP" altLang="es-MX" sz="2000" b="1" dirty="0" smtClean="0"/>
              <a:t>ド</a:t>
            </a: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2000" b="1" dirty="0"/>
              <a:t>特定のメモリ認</a:t>
            </a:r>
            <a:r>
              <a:rPr lang="ja-JP" altLang="es-MX" sz="2000" b="1" dirty="0" smtClean="0"/>
              <a:t>識</a:t>
            </a:r>
            <a:endParaRPr lang="es-MX" altLang="ja-JP" sz="2000" b="1" dirty="0" smtClean="0"/>
          </a:p>
          <a:p>
            <a:endParaRPr lang="ja-JP" alt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2000" b="1" dirty="0"/>
              <a:t>アプリケーション間連</a:t>
            </a:r>
            <a:r>
              <a:rPr lang="ja-JP" altLang="es-MX" sz="2000" b="1" dirty="0" smtClean="0"/>
              <a:t>携</a:t>
            </a: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2000" b="1" dirty="0"/>
              <a:t>多人数インタラクション</a:t>
            </a:r>
            <a:endParaRPr lang="es-MX" altLang="ja-JP" sz="2000" b="1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718215" y="1632506"/>
            <a:ext cx="1726169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目的</a:t>
            </a:r>
            <a:endParaRPr lang="es-MX" altLang="ja-JP" sz="2800" dirty="0" smtClean="0"/>
          </a:p>
        </p:txBody>
      </p:sp>
      <p:pic>
        <p:nvPicPr>
          <p:cNvPr id="1026" name="Picture 2" descr="https://encrypted-tbn2.gstatic.com/images?q=tbn:ANd9GcT28pJvQK92HQrfse7c2W4r7PnIvHlefdIWRE2JCRqB-alG8JK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0" y="1052737"/>
            <a:ext cx="1876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" b="27785"/>
          <a:stretch/>
        </p:blipFill>
        <p:spPr bwMode="auto">
          <a:xfrm rot="20671110">
            <a:off x="4822784" y="1301185"/>
            <a:ext cx="2007372" cy="10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H="1">
            <a:off x="6084168" y="3014887"/>
            <a:ext cx="872480" cy="11407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1030" idx="0"/>
          </p:cNvCxnSpPr>
          <p:nvPr/>
        </p:nvCxnSpPr>
        <p:spPr>
          <a:xfrm>
            <a:off x="6956648" y="3014887"/>
            <a:ext cx="1001834" cy="10448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956648" y="3014887"/>
            <a:ext cx="1001834" cy="494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8018040" y="3226101"/>
            <a:ext cx="86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…</a:t>
            </a:r>
            <a:endParaRPr lang="es-MX" sz="3600" dirty="0"/>
          </a:p>
        </p:txBody>
      </p:sp>
      <p:sp>
        <p:nvSpPr>
          <p:cNvPr id="29" name="AutoShape 4" descr="data:image/jpeg;base64,/9j/4AAQSkZJRgABAQAAAQABAAD/2wCEAAkGBxQSEhUUEhQUFBUWFxUVFBQVFBUUFRQVFBQWFxQUFRQYHSggGBolHBQUITEhJSkrLi4uFx8zODMsNygtLisBCgoKDg0OGxAQGywkHyQrLCwsLCwsLCwsLCwsLCwsLCwsLCwsLCwsLCwsLCwsLCwsLCwsLCwsLCwsLCwsLCwsLP/AABEIASIArgMBIgACEQEDEQH/xAAcAAACAgMBAQAAAAAAAAAAAAAEBQMGAAIHAQj/xABEEAACAQIDBQUFBgMGBAcAAAABAgMAEQQSIQUGEzFBIlFhcYEykaGx0QcUUnKSwSOC8DNCYrLS4RYlQ1QVJFOTwtPx/8QAGgEAAgMBAQAAAAAAAAAAAAAAAwQBAgUABv/EACcRAAICAgICAwEAAQUAAAAAAAABAhEDMQQhEiIyQVETI0JhobHB/9oADAMBAAIRAxEAPwDi+zMLxZUjuRnYLdVzEX65bi9PNsbvQxwyyRTPIYpuERw7BelmPeD/AHhoe6q0DR+0tsSzgCRgQDfRVXMx5u1hq3jXHC+sr0CtuGa440rK34ZrwJXHGtZUq4djW33Rv6NcTTIKypjh2/o1oYzXUdTNKytshrMhriKNayt+EazhGus4a7u7LjnYh3YEckWwLDqczaAD360RvJsWLDgFWYMT7DWYkdSGW1reI60nwzvG6uhKspBVgdQRU20sVLiJGkkOZm8dAByUX6Co8ZuXS6/5srfYbu1sB8VxSFYhI2KkEAGW38NLnnekzoQSCCCDYgixBHMEU12ZtGSEMuUOrKVysz2UP7ZUKwsx01oGZJHYsxLMeZJuT01J50T+c/w7yX6PG3bfhZvu82Xhcbj5ux/Y8S2XL7N9Od6g3Z3dGMXEES5HhjaVUyFuIER2YaG49i2gY68rXIZNvbijBwMkeXh8K+t8uXLfna9qT7M2nicMjpC4QSAhiFjL2ZSrZZCCyXViOyRoaXwR5Dv+sa/K/CFL9G53KUYX7w2LiIWRUl4QEywozqvFdkbNbtaWTUi19aSby7I+6Yh4M/EyhDmylD241fKyHVXGaxXoQRTFd7cctrSqLOkmkMAu8bBkLWTtAMAwU3AIBtelW1sdLiZDLMVLnmVSOMHxyxqBfxtrRX0XXYvovZezJsTIIsPE8sh5IiljYcybch4nShaO2NtXEYaTNhZZIpGGS8TFWYEg5dOdyBp4CuOLCfs02qBc4KXTuKE+4Nc1XJYWRirqyspIZWBVlI5hlOoPhV12Nt3bpniAkx7EugyusrIe0LhgwtbvvTL7a8IJds8PDrnleKFWRBdmlOYAED+9k4fPpauOOd4PByTSLFEjSSOQqIouWJ6AVZF+zTav/ZS/qj/1Uw+zTZ8uH27hoZ0aORHkDIwsRfDyEe8EG/jTzfbEbeGPxPC/8Q4IlfhcFZDHwr9jLkFj2betczkUDaWxp8K/DxMLwuRcBxbMO9TyYeRo/Z+62NxCCSDCzyIeThDlbxVjYMPKh9rbRxUzhcZJO7x3AWcvmjzWJGVtVvZfOwphBvvj4kWNMZKiooVEDLZVUWUC45ACoQanQo2zsXE4UgYiCWHN7JkRlDeCtyJ8jSdq7PHtKfGbt42THs0mSVfu8sigMbNDlykAZhnZlzeLC+lcYohVM8tWwFYorcChtk0eWrytyK0NUWyktBmxdnHEzxwqQucm7nUIigs7kdQqqxt4U6k3SZY4JRIGjmgnnzZCCjQQyTcJxc2LJGLG/VueU0q3c2iuHxMcrqWQZ1kC2zGOWNopMt9M2V2tfram2F3rdFZAisjYQ4SzH/DKiYgfhcLPILcrMwvrTuNS+gLr7FmN2NNCiySJlViovmRipdM6CRFJaMsvaAYAkAkUSu7+IuoyKCycSxmhBSPKr55bv/BGV0P8TL7Q76l2vt84hCpiVHdoZJ5AzEyvBE8UZCnRBaRyQL3J6AWpnhN8WjWNUiICRvEzceTjFH4ZyRTgBokVolYL2gLsORtTXtWgXqLn3axSglostuKLNJEGJgDGbKhbM+UIxOUHS3eL6Dd2dkQhGu9yLtEEEYgjnDtIZOx/DkVjnCgArrc2B0287tJBJlJMEkjjPI8rSLK4ZkkdtT2boT1BrZt7WJkDxKySPOXTMV/hTxRRCFWA7ORYY7N4aihZPKiY+InGwpspkdcsSsRJIrRyFUWRY5JURXzSopYAst1vpegNqYFoJpYXtmid42tyJRiLi/Q2uPAin3/E18P91Kyxw3dV4WIlGWGWXiOjxXCTsLvYtlvfXkLJ9v7R+84mae2XiSM4X8Kk9hSepC2HpWfPY3ATVPszHyYeWOaJsskbB0awNmU3BsdD61BTjdTbiYObiSYaDFoVKtFOgYcwcyEg5W052OhOndYqy5bO+2banETM8TjMoKcFRmBIBF11HpRP2vp9x2zx8KeFIUjxOZQDaVmkVms1xrluQRY3PfXsH2oYFWDx7DwaOpDIwaO6sDcMLQaEHWq3PvhLNtFdoTokjq6MIjcRhU0WMXvYDnfXXWuIFuL3kxMmK++tM33m4YSqFUgquUAADKBYWtax1vzNPE+1Ha3/AHjf+1B/9dB7W3pE20TjjhYCCwJwzjiRMBHwzn0GYnne3OxtpVmT7RcDp/yHA3847e7gVzJQ0+1NvvWC2Vi3VVxE8YV2AtmDojA2/CGNwOmc99Nd8t6jsSSPA7Pgw6qsKSPJKjOzszOtzlZbnsXLEm9+lq55vZvdPtGZJZAsYjFoYkvkjFwTz9okqtzp7I0FWzaX2pQYgq2J2RhZ3C5c8kqsbc7DNASBck2v1qEXSdFO3x39xu0FEeIdBGpzcKJMiFhyZrklreJt4Uu2LujisXC00Coyh2jCmVEkd0jErLGjEFyEu1hrYHup1vXvhhsRA0UGysHhWa15kCtIoDA2QiNcpNrE66E0v2TvhJhtnthsOWjlbEPKZQsZtE+HETKjMCyPoe0tjY86J9EdmYXcbGPLh4ljUtioRPCc4ymPLmuzf3TYrp/iXvpEUsSDzBIPmDY10jZn2lwxrAOBKWhGFRXBS4ijXDfeUUZv7zYSO3gzcq55Ibsx7yT7yTQZF429g7CoTREgodqiOysjFohBQ6USgrTwoTyG6ipQK0UVKBTddAGzLVG1TGo2FLZdF4bB3qE0Q9QVlS+RoQ0CU53P2cmIxISVcyiLESZeIsOZosPJIoMraICyC5OgFJ6lwmMeJi0ZykpJGTYG6So0cg1HVWYX5i+lXREi44bdSNpYWLRoJ3lWPDCRprcFTxCcTH2SL2II53t0rzD7qr93a8mfEl8AMiJKxhXFo8guoH8UlMhIUEggjxquYHbU8fByPbgcTg9lDk4v9pzHav43t0tTTC7zYpFUJKFycKxEMGY8BCkId8maQKjFQGJFjblUlBhi9xnRlHGjykqWYqy8OJoZZuK6nuGHnBAP/T56ile7OEjklbjKzIkGJmKK+QsYYHkVc9jYXUdKK/4kkMU4ZnMssS4VcqxRwx4dXDkBEUdv20AsAFkbXpQ3/i7jEPPEscJYOoRY43jWN04bR8N1KsCmhuNbk9aqyyRYsDuf95ySYdjFFJHG4Exzskkk08IjLIo7F8NI3EIFlIuCaDg3ZZ5I4RKnGdOK8YVzwYjCZwxcCzsUynKvVwL87BDbk5LEurZgilXhgePLFfhqsLIY0C3a2VRbMe831O25hw7Mv8NciEwwlsmRo+GzlLyR5HZcjkrY2tVkEhYwk3HOYo+JiRs8iJdJCGEWGixTMSoOT+HLqDqGFteYyDcyMxWM6B5JsIuGlKyZZFxcMrIjIAchLKt2PLKed6RybdnUgqypZpWASGFFDTQrDKQioFF41UWAtpcWJJr3Db14uMKqyLZeFkzQwPkMCssLKWQlXUM1mHa150SnRDUrHez9wJ3jhYyRoZTH2WDdhZSwRsw0Y6AkDkGHPWy7ZmGhM+QkTIdEczLgkPIl2eVTlUDNpoSbeRgwe3sQnCyut4bcJzDC8iAEkKJWQuVGY9km2vKvMDiWiuUEZuLESQxTC3P2ZUYA6c7XpabQSKddj/aO7MEayJ/GMhXHyxOxCBY8C7hUkiy3LOsbkm4tddOdURzVhxW38SySI0pYSly5KoXPFKmUCQrnRWKrdVIBtyquSVMWnoFJNbJI6KQULHRqCtXAhPKboKmArSMVMBTtdCrZGa0IqRhWjCkc+g2LYO9QGiJBQ5rK/wBRpLQLWjVPwj3r+pfrWjRHvX9S/WrorLR7BRsYoaCI96/qX60dFF5fqX61cGaZdakArdYten6h9a3EXl+ofWhyCLR6BUchokx+X6h9aHkTy/UPrRIEx2Az1BREsZvzH6l+taLEb81/Uv1or0FYRCKMUVBh4vL9Q+tFiPy/UPrSOQIkBTils/Om88fl+ofWlk8RvzX9S/WrYtgMqPYqOjFCQR+K/qX60fFH5fqH1rZ44hlJIxUoFexReX6h9al4fl+ofWn3oSewZxWjCp3j8v1D61o8fl+ofWs3kaGcOwKWhzRcsfl+ofWh2j8R+pfrWVH5Gl9Aa0y3d2IcXKycRYkSOSaWVgzCOKJcztlUFmNuQHOly10j7Httw4ZMcsuITDPKsIidioIYCcZlzCxyllNj4VdbIlop+3dh/dWjySpPFNHxYZkVkzpmZDmRwCrBkYWPhROC2JPJFxUjzJ2yCHjzkRW4hWLNxGC3FyFIFXL7Stvxz4DBxfeosTOjqZmjYNduCwdtANMx7hfSlGwNqYeKPCSPI3Fwj4mQQrGx4plKGMcXRVW69rmbX0NWBoq6uNdR7xUgI01H/wCVcdlbwIJUZ5pVWHC4aKEDihFdI8MuJUrEyscxiexvZiFzXFqZw704TMM6sQ0jF7Ja0eFxUmJwCgdxziMjoF1qj2XZz53AGpAocKXcIgzOxCqq6sWYgKAOpJI99XjdfaPCgkmlmeL/AM5hHkKIXMwyYl5ICAdA4B56G1jpUuy968LBHhwGlBSbDy8P+KxhyySfeBGS3DC5JCAEUFhcMb0WBF9nNpkICsQQHGZCdAyhimYd4zKw81NaRkX51f8AAb0xqIuJipJWSCeAPIMUQkjYt5lxQKOsgzxNw7qQ4vrcaH1d8k42HYPlRGxryrFG6RGSZpzCwjJJI/iAgEnLmbxq0m6CKT/CoYGIuyqgLMxCqFFyzE2AAHM3NEBh3in+E3gUYzBYlnkJijgXESdriMys6yMSdXOQqL31taisTtmM4ZozM8h4Ri4ZV8sk/wB6Mv34ux9oppqM99OVJzQzG/wp05oKDCNMzCMBiqSSNqBZIkZ3Op6KpNutXWDakAwmVnYSrhcXhhHwyQzTzNKj8QaBbMV77ju1qba290MzYgu7teTaIgujdmHE4QxQov4FL2uvTmetWxpIBlb/AA5/hzTePDsI0kI7Ds6IbjVoghcW5iwlT3+Bq1S71YYyIwkkI4kjw/wR/wAuR8K8KRxgmzZZGiey6fwAfaNajbkZwksDTPJMzzt96KvmdWXC2ibP2ssnCcE8xw0v2SQdjjSfXRn5EivQipbV5CKlIrTejOk+wVxrUbip3GtRSVkcvoc44HNQz0TPQz1mQ2ab0DJWsgrdK8Zb6Cp+yWvU3wtNoEJGgJ9KULJl0XU/i+g/c1q8hPMk+ZJogBOiwrGQNRXpFV+Kdl9liPI6e6mWD2lm7L2B6NyB8x086o4st5WFS0unNMp6VYo0xiRzIBUsIrSNb/ue7xrDiLaLp/i6+ndU5GFclFDWCM25H3VMw76rzuTzJPmb1vFiGX2WI8L3HuOlKSx2Wjya+hpNQDCp4sVn0OjdLcm8u41Haqwi4vstKSkrRHGKY4ago1oyAgAkmwHM1vcRrxtmXyF7DKAVPwz3H3VXsRtVjonYHf8A3j69PSgHYnUknxJv86jJz4p1FWBXFb7bLRIutQSCkcOKdfZY+V7j3HSmeFxok0Is3d0by7j4Uhnzf0WhjDi8GRz0LJRc9CSUni2Oy0Dx1u5sPE/IfU/KtIq2xPMflX5X/erLZ036EVN9h7s4rGAnDQtIqmxa6ogPdncgE+A1pOTX0nsdUghjiiACIihQPLU+JJuSepNXFz5+21sLEYRguJiaItqt7FWtzyupKm3gaXV3/f5EmwGIEgByo0iHqroCVI7j08iR1rgFccNsJPmj15rofEf3T8x6UFizW+zT7f5Qfcw+pqLFmj4US30ayNYAd+p/Yfv61FUmI9o+nwAqXZkKyTRI/svJGrdOyzgH4E0KTtnN2Mti7o4zFpxMPAzpqA5ZEUkc8pcjNrppQG1dlTYaTh4iNon52Ycx3qRow8Qa+j4JlRQqgKqgKqjQKoFgAOgtVQ+1iNJMAzMBniZGjPUFnVGA8CGOngO6qnHE6OVswDdeR8xz+YPrQNGYL2W81+Ia/wAhUMJiftRJGKix8moXu1PmR+wPxNFRil+LPbf8zfM01KbWJL9KZI+9kVPtk7mY7EoJIcOzIeTMyRhh3rnYZh4jSg928MkuLgjk9hpUDDvGbVfXl619FpirCw0A0AHIAcgKWIPmvaWzpcPIY542jcc1YWNuhHePEaUODbUcxyrsP2wRJJhEkNs8cihD1IcEMnloD/LXHa4gZtJmVW7xr5jQ/X1oaSt8J7H8x+QrSSoxqpBm/VEENbzjQH+U+mo+B+FRwUR4Hkef7EeNUumE8fKALV43a+0FoI1inRpAgsjqRmyjkrA6G3K96pUkZHkeR6H+u6tKILaLdvZvu+LThRqY4iRnubu9tQDbQC/newqo1lE4LBNIe5erdPId5rjibAJZGbvIA8hz+JHuoXEnWmuIUAWGgAsBSiY601hRzMl6HvHxGh+V/WtKnwyZgVPoe499RzRFDZhbu7j4g9aDkjUifF1ZftjfaSVjC4iNnZRbOhHa8WU2sfEUj3u3ufG2QLw4lN8t7szdGY+HQfPpWqyhlTKYYNLJ5m/pyH70JDFfU8vifAfWmCGqyY1xsdvyZJGtL9ox5ZD3N2h68/jemqLyrfF4MSLbkRqp8e4+Bp2GJ5MdLaBcj1kIEcgggkEEEEaEEG4INdD2Z9plkAniYuNM0ZWzeJU2yn31z2aJkOVhY937jvFaUq0CLBvZvVJjSoIyRoSVS9yTyzMept7rmq/WUfgNnlu0wsnMf4vAeHjUN0Sk26R7ClkHj2vfy+AB9ahko3E86AlNdh7dhMipUQQUVahYKNUaUGexvjq0T4UaW5g8wdQfSj8PsiJ+YI/KxHzvQWHHKnmCdVHaZV/MQPnV0+gWdJMyDd+Fdcpb8zEj3cjXuNUAAAAAcgNAB4CmsTqw7LK35WB+VLNo/Wh23ICtCPFmk8nM01xhpQa08K6ByCsCNaeRxBhZgCO4i4pLgBVgwy6Ury3RocRJxaYum2fGOhHkx/e9CPEq8lHr2vgdPhTXF2HUDzIHzpViQefTvGo94oMW2hecYxkDF7mjITS9DRmGNXoZxSGka6UWi0NAKPRa1OJ0Lc2Nxs2fDK4AdQw8R8u6hzu9CejDyY/vemSJXvHQGxdB5so+Zo2WMJdySPNvJkjKotgkWxIU1CXPexLfA6fCosWKbFgRdSCO8EEfClmMGprJ5iSqjb4Lcl2IsVzpfNTLFc6WS86jjINyOiGCmUa6fM93iaW4fnRmLeyhe/U+QOg94J91AlG5UMYcnhjcjWXGHkmg7+TH16eVC1lWXdrcbF45OJEqJHyEkrFFYjnkABLedreNFSoTlJydsramxuND0I0PvpphdrsbLKbjo55j83ePHnRG8+6OJwBXjqCjaLIhzRk88t7AqeehAvY25UirqIToaY486ViieJeP8unoeXyI91DCnsPxIYfg7AXOgGpNa4naTtopKr3DQn8x/blUOJbQL3anzI0+HzNQUrlaci/m0qR5atlNuWnlpVr2B9neMxcQlQRxowuhmYqXH4lVVJt3E2v0pTvHu3iMC4TEJbNqjqcyOBzyt3juNjy0oZQXIc3PQ9DyB8D3edT4c60HRcbXsevI+Y6+4irx76GMM6dDvC0dNOsaZ35D3k9APGgMGaW7exOZ8nRNP5jqT+3pTayfzja2G5LXgaY/a8kul8q/hU29560utXtXHY/2aY7ERiS0cStqomcqzA8jlVSQPOxpOUnJ2xBJLRUYZShupKnvBtTrA7WMnZktm6NyDeBHQ0Jt7YM+Dk4eITITcqQQyuL2zIw0I+I6gUtqkoqSovGTi7Q6xXM0sm50cJc6Bjz5HzHM+uh9aCca0bjoJndqwfDc6IxvtD8q/KoMLzozHx6K38p+JH7+6l79wng3gbX0wE19J7NmRYo1jsECKEtyyhRlt6V821ad3d+JsLGIyolRfYDMVZR+ENY3HgRpVxY6tvxKj4DEiSxHCYi/411jPnmC1wCrDvNvfNjAEIEcYN8iknMRyLN1t3cvhVeriCSP2W8h/mH+9aIOVbkWX8x+C/7n4VkA1FPYFUCPs9xftt/XQVJstVM0Qk9gyRh78spcZr+l6zHR2IboR8VFj8LH1oak5bLH00mK7qqX2qSI+z5M1iVeIx35hs4Bt/KXqh7G+0KeGMJIgmyiysWKvYcgxsc3nzpRvLvNNjSOJZUXVY1vYH8RJ9o1U4S0RhuR81+TX/ah6nj0sP5j68vr60TGrkTF0x1gGpJjf7ST87/5jTbANQW2oMshPR+0PP8AvD3/ADFMciFRTDZH5QTJN2EQ4zDiS2Qyx5geR7QsD4E2r6IGLr5kq67N+0eeNAskaykaB8xRiP8AFoQT46UmALd9rzo2CUtbMsqcPvuQ2YeWW59BXHKb7xbwzYxw0tgq3yIt8q3668z4/KlFcQHYP2D+Y/5RUbc6njTKgHX2j6/7AVEKYwBZfFIFwo1FOUUFSDqDoRSjDDUU3j5VnZX3ZrcGK8GmLMThCmvNfxf6u40PVr2Wtz6fOrFhN3cNKLvEt/C6/wCUiixyddmXnxKE2kcyovDYEkZmBCdOhb8vh410p938NFqkKAjkTdiPIteqvt061aE1J0D8SsYxu16cu4d1ZhRrWuIPaNTYIVpx6iUWxpHhw6lW5H3g9CKU4vBtGe0NOjDkfofCn2EWjF6/Ks7LPxYzHEp9FNrKseMwkfPIvpcfAEUhnkseyAvkNffzqIPy0Rl48sezXLbVvRe/z7hWRtc3NRCpYqdwxoVkxphGp0cAs6ZDoeat+E/uPCkWFNWPYz6itCUE8fYbDNNNMqe0dmyQNaRbdzc1b8rf0aErs+HhV1yuoYHmGAIPoaEm3Rwja8FQf8JZR7gbVjSjTorNUzkdNcHspgM8gsBqqnmfFh0HhXRTsSCFbxRIpHW12/Udarm1+RocuiuOSkytTNUKVviDUaGnOOui8pdkUFMozpS6OjUbTXQDUnuFZeRWbHHkox7HmxF/arThNrYeIWeaNT3Fhf3VzGfaDEZVJVO4aFvzH9uVCUSOPrszM+VTlaOuz7VglFo5Y3PcGBPu51TNvHWqrai0xzEZXJYdCdSvr1HhV8cFFgfIFkOpo7ALpQLrY60zwC6CtR/ErHY3wq6VMahMwjQs3Ie8noB41X8btB5Oei/hHL17zWXkj5MZ/ooDjFzryzpfuzD60hnjJ1GvkQflUVZVoLxOy8mWRU0aipoawNm58+jf6vrW0Qp7A1Jic9BmHp/sd+1SCKmUGLEQztyHIdSegFarpY22CxTqVHRNnuALkgAdTyrWTeHCqbHERX/OD8q5PtLa0s57bHL0QaKPTqfE0DXn5u3aGm7OznHwzKeFIj/lYEjzAqo7YGjetUdGINwSCORGhHkac4XbDOMkpuf7r9Se5vrVKKrpgWJqNDW+JqNafwL1K5H7HgrbEv2QO/U/Ifv8K1atcRzH5V+VZsV2aGeVRpEVXDdb7PMTjYxLmSGI+y0lyz+KoOnibeF6pxr6R2bi04UfDtw8iZMvLJlGW3ha1XETiu9m5GIwADvlkiJsJY72BPIOpF1J93jVZrvu/GJQ4DEiS1jE1r8s/wD0/XPlt41wKuOJOa+INvQ8vjf302wK8qV4cc/T/MP96c4FabhL/GWguwLbk92CdFGv5mF/lb40toran9s/5v2FebMKcaLiWycSPPflkzjNfwtelSHst+7/ANmGKxMYld44FYXQOGLkHkSo9kHxN/Ckm9W6eI2ewEwVka+SVCSjW6agFW8D6Xrva4uqn9qWIU7PkDWvniyX/FnF7eOXP6XqDjidEx6gH0Ppa3w+VDUTheR81+TX/amOM/8AIik/iFRUNtGS7Zei6ep9r6elFxUuxXtv+Zv8xp/nyaxRj+v/AKAYV7NkZq+7F+yvFTxiSR48PmF1RwzSWP41AsvTS9+8CqruwyDGYcyewJoyb8vaFr+F7V9DDF1kDR8+7y7tz4CQJOo7QJR0OZHAtfKSAbi4uCAdR3ilFdi+1ydGwShva4qGPvvlbN6Zb/DwrjtcQEyPmCnrqD5j/ax9a8Fax+z/ADH5CtxWjx/igU9kbmvG1UHu0PlzH7/CtZDW+CPatzB0I7xWWuux/J7OiKrFsHfLEYVOGuWSMeyr37PgrA6DwpZitlOozqCyc7gXK/mA5efKgKsmnoWaadMd7wb0z4yyyEKgNxGgIW/Qm5uTSSsqVoSti4IvyU6E/QVZJt0iDfDry8dfQXA+JPup5gVpJhTdif6/rSrBgVpyUfGFF8exXvDhsrh+jgfqUW+VvjSqrni4FdCrcj7wehHjVVxmCaM96/iHL1HSkrJyRp2P9j79YmBBH2JVUWXPfMoHIZgdR50s29vBNjGBmIsvsoosq35m3U+JpVWVwMyi4lsAPU+vL4D41AFy8+fRf9X0qeKnuJi9vJg8j6C4hQm0orNm6Nr6j2h+/rRkVGLhxIpVuvXqD0IrS5OD+uKltaFIZPCVsrhq2bM3/wAVEgRgkoAsGe+aw5XIPa9daruN2e8XtC69HHsn6HwNC1gNNOmPJpq0Mdt7amxb55mvbRVAsqA88o/c60ur1FJIABJPIAXJ8gKsuzd23QCWcZTzWM879C30qC8YuTpCOSPLZTztc+Z6e6w9K8FFbTTt0NWpiVRF59MEc1LgPaodjRGA51kvQ5fsdB3cOi+VWGTYuHk1eGJj1JQXPmetVvdxtF8quCNpSy6ZfK7K3tLZ8MV+HGiHvVQD7+dUDbZ7fvroW3H51zrax7f9eFP8Zdi8jzACrFghUm7c6rCosLnMToNTmI19APdVkwTFxdUuB1sLe80TPmjFNy6X+5aDoQSnSk2Nkt1+NXSTGjuHuFAzY9e4e4UuthXIoDzan2T/ACr9K84x8vIAfKrr9/HcPcKz7+O4e4Uwmr0AKQKLhq2jHjuHuFTLjh3D3Cm8WWvoDONlYipjhOVPFxw7h7hQuPlDFCABo17C1/Zt+/vp6Ofy9aEssKVhuyRzpxFsHDPq0ERP5APlSjZIqy4RqzOWrZXiy8ZnuE2dFF/ZRon5VAPqRSrbQ0p8xpFtekqN3j/IoG1Y9aW082klJHFjWni0K8iNOxeaJwVC0XhKynoutl33ebQeVW5JOzVL2C2gq1I/ZoFdl5MUbbfnVA2ke176vG2X51Rsf7Qp7joEx9u7Fn4aE2BJv5XYn10qwYjGyJIQrZQoyqqm6hT4fi8ed6r+yMmRbsARfmbH2iR+1OECfjX30HPh88nlLtVpr7/f/C8Yk+xpV46mTKVyy3zmOxbgyZLmW6Xz5bFtL2vRAGDOXjZMzNHxG46jKJMZJFJpERH2IQj9kW1v7OlK5sn4194pZiGj/Gn6hVki0hy8WDESlFMsphjsvGUGSeRsMpURrIXV1MmI7JVQQo0axYn7Y2dgouMMpUhDwf48ZElmxC8ZSZyGs0cSlBdtG7ALDLULx/8AqJ+oVJPiA5zPMHblmeTMbDkLk3oqQMsGPiwaiR4RG5VnVYTiSoMaTTjiqxa7yFFgsoOuckKa2xOBgixMkQs4jiuoll4KySs6sqs5IyWhkta47UVuutcjdAQRIoIIIIcAgjkQb86IDoSSZFJJJJLAkk6kkk6mmMcAU2W/ZcWDjERZ4GLIvEzMrLcSYRr5WZsrWbEAghdEbsgamqREnLfuP/xrZeH+NfeK3bLdcpB0N7eNrfI01jhUhTM/UbbL6U/hakGz+lO420pfkK2Lx6Dmk0pHtVvlRpl0pRtCS9LLGbPFzFf2iuhpFiF1qwY4aGkky03j6L515ISUZhqysrLZRFt2JyFWdOVZWUL7JYh2z19apuM9oef0rKyneODYywVOI+VZWVbIMQBMXSDG1lZQ4bOmC16KyspmIF6N050dDXlZWhgFcoZHTHC8hXtZTc/iITHWB5inCcqysrIz7JRA/WlWN51lZULQ7xtivFcqSzV7WVZGjL4n/9k="/>
          <p:cNvSpPr>
            <a:spLocks noChangeAspect="1" noChangeArrowheads="1"/>
          </p:cNvSpPr>
          <p:nvPr/>
        </p:nvSpPr>
        <p:spPr bwMode="auto">
          <a:xfrm>
            <a:off x="155575" y="-1881188"/>
            <a:ext cx="23526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://droidlessons.com/wp-content/uploads/2012/03/android_lock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43" y="4059736"/>
            <a:ext cx="1646877" cy="27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rmedforces-int.com/upload/image_files/suppliers/gallery/478/telerob_bomb_disposal_robots/bomb_disposal_robot_range_of_movem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40" y="4168976"/>
            <a:ext cx="2039685" cy="17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Proceso alternativo"/>
          <p:cNvSpPr/>
          <p:nvPr/>
        </p:nvSpPr>
        <p:spPr>
          <a:xfrm>
            <a:off x="5049293" y="1340768"/>
            <a:ext cx="3915195" cy="2448272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6 Proceso alternativo"/>
          <p:cNvSpPr/>
          <p:nvPr/>
        </p:nvSpPr>
        <p:spPr>
          <a:xfrm>
            <a:off x="35496" y="1340768"/>
            <a:ext cx="4536504" cy="244827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3059832" y="116632"/>
            <a:ext cx="3960440" cy="93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信号入力処理や適応</a:t>
            </a:r>
            <a:endParaRPr lang="es-MX" altLang="ja-JP" sz="28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7" b="35628"/>
          <a:stretch/>
        </p:blipFill>
        <p:spPr bwMode="auto">
          <a:xfrm>
            <a:off x="146080" y="2564904"/>
            <a:ext cx="429707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710443" y="1628801"/>
            <a:ext cx="3168352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/>
              <a:t>濃度</a:t>
            </a:r>
            <a:r>
              <a:rPr lang="es-MX" altLang="ja-JP" sz="2000" b="1" dirty="0"/>
              <a:t>/</a:t>
            </a:r>
            <a:r>
              <a:rPr lang="ja-JP" altLang="es-MX" sz="2000" b="1" dirty="0"/>
              <a:t>瞑想パターンを見て</a:t>
            </a:r>
            <a:endParaRPr lang="es-MX" altLang="ja-JP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6"/>
          <a:stretch/>
        </p:blipFill>
        <p:spPr bwMode="auto">
          <a:xfrm>
            <a:off x="5495404" y="2502216"/>
            <a:ext cx="3195115" cy="10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5422714" y="1611289"/>
            <a:ext cx="3168352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000" b="1" dirty="0"/>
              <a:t>出力データを得る</a:t>
            </a:r>
            <a:endParaRPr lang="es-MX" altLang="ja-JP" sz="2000" b="1" dirty="0" smtClean="0"/>
          </a:p>
        </p:txBody>
      </p:sp>
      <p:cxnSp>
        <p:nvCxnSpPr>
          <p:cNvPr id="10" name="9 Conector recto de flecha"/>
          <p:cNvCxnSpPr>
            <a:stCxn id="7" idx="3"/>
            <a:endCxn id="8" idx="1"/>
          </p:cNvCxnSpPr>
          <p:nvPr/>
        </p:nvCxnSpPr>
        <p:spPr>
          <a:xfrm>
            <a:off x="4572000" y="2564904"/>
            <a:ext cx="477293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Proceso alternativo"/>
          <p:cNvSpPr/>
          <p:nvPr/>
        </p:nvSpPr>
        <p:spPr>
          <a:xfrm>
            <a:off x="146080" y="4243660"/>
            <a:ext cx="3915195" cy="244827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2" name="11 Conector recto de flecha"/>
          <p:cNvCxnSpPr>
            <a:endCxn id="11" idx="0"/>
          </p:cNvCxnSpPr>
          <p:nvPr/>
        </p:nvCxnSpPr>
        <p:spPr>
          <a:xfrm flipH="1">
            <a:off x="2103678" y="3789040"/>
            <a:ext cx="4679478" cy="45462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115616" y="4335487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s-MX" sz="2400" b="1" dirty="0"/>
              <a:t>フィルタと比較</a:t>
            </a:r>
            <a:endParaRPr lang="es-MX" sz="2400" b="1" dirty="0"/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539552" y="4621778"/>
            <a:ext cx="0" cy="19755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395536" y="5373216"/>
            <a:ext cx="33843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95536" y="6165304"/>
            <a:ext cx="33843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251520" y="431458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s-MX" sz="1600" dirty="0"/>
              <a:t>瞑想</a:t>
            </a:r>
            <a:endParaRPr lang="es-MX" sz="1600" dirty="0"/>
          </a:p>
        </p:txBody>
      </p:sp>
      <p:sp>
        <p:nvSpPr>
          <p:cNvPr id="23" name="22 Rectángulo"/>
          <p:cNvSpPr/>
          <p:nvPr/>
        </p:nvSpPr>
        <p:spPr>
          <a:xfrm>
            <a:off x="3533690" y="616425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ja-JP" dirty="0" smtClean="0"/>
              <a:t>t(s)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3583130" y="537873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ja-JP" dirty="0" smtClean="0"/>
              <a:t>t(s)</a:t>
            </a:r>
            <a:endParaRPr lang="es-MX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539552" y="5157192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403648" y="4941168"/>
            <a:ext cx="144016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 flipV="1">
            <a:off x="1556048" y="4941168"/>
            <a:ext cx="135632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H="1">
            <a:off x="1691680" y="5157192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>
            <a:off x="2699792" y="4941168"/>
            <a:ext cx="187113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2886905" y="4941168"/>
            <a:ext cx="172927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H="1">
            <a:off x="3059832" y="5157192"/>
            <a:ext cx="7200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39552" y="5949280"/>
            <a:ext cx="8640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>
            <a:off x="1403648" y="5733256"/>
            <a:ext cx="144016" cy="2160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H="1" flipV="1">
            <a:off x="1556048" y="5733256"/>
            <a:ext cx="135632" cy="2160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>
            <a:off x="1691680" y="5949280"/>
            <a:ext cx="100811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H="1">
            <a:off x="2699792" y="5733256"/>
            <a:ext cx="187113" cy="2160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H="1" flipV="1">
            <a:off x="2886905" y="5733256"/>
            <a:ext cx="172927" cy="2160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flipH="1">
            <a:off x="3059832" y="5949280"/>
            <a:ext cx="72007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3057177" y="4725144"/>
            <a:ext cx="818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ja-JP" altLang="es-MX" sz="1200" dirty="0"/>
          </a:p>
          <a:p>
            <a:pPr algn="ctr"/>
            <a:r>
              <a:rPr lang="ja-JP" altLang="es-MX" sz="1200" dirty="0"/>
              <a:t>リアル</a:t>
            </a:r>
            <a:endParaRPr lang="ja-JP" altLang="es-MX" sz="1200" dirty="0">
              <a:effectLst/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3059832" y="5502423"/>
            <a:ext cx="818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ja-JP" altLang="es-MX" sz="1200" dirty="0"/>
          </a:p>
          <a:p>
            <a:pPr algn="ctr"/>
            <a:r>
              <a:rPr lang="ja-JP" altLang="es-MX" sz="1200" dirty="0"/>
              <a:t>期待</a:t>
            </a:r>
            <a:endParaRPr lang="ja-JP" altLang="es-MX" sz="1200" dirty="0">
              <a:effectLst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4026133" y="4955976"/>
            <a:ext cx="195088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4026133" y="5968201"/>
            <a:ext cx="195088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>
            <a:off x="4572000" y="4582594"/>
            <a:ext cx="828837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3200" b="1" dirty="0" smtClean="0">
                <a:solidFill>
                  <a:srgbClr val="00B050"/>
                </a:solidFill>
              </a:rPr>
              <a:t>○</a:t>
            </a:r>
            <a:endParaRPr lang="es-MX" altLang="ja-JP" sz="3200" b="1" dirty="0" smtClean="0">
              <a:solidFill>
                <a:srgbClr val="00B050"/>
              </a:solidFill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4593877" y="5640052"/>
            <a:ext cx="828837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ja-JP" sz="4000" b="1" dirty="0" smtClean="0">
                <a:solidFill>
                  <a:srgbClr val="FF0000"/>
                </a:solidFill>
              </a:rPr>
              <a:t>×</a:t>
            </a:r>
            <a:endParaRPr lang="es-MX" altLang="ja-JP" sz="4000" b="1" dirty="0" smtClean="0">
              <a:solidFill>
                <a:srgbClr val="FF0000"/>
              </a:solidFill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5990147" y="4631940"/>
            <a:ext cx="2830325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3600" dirty="0" smtClean="0"/>
              <a:t>ア</a:t>
            </a:r>
            <a:r>
              <a:rPr lang="ja-JP" altLang="es-MX" sz="3600" dirty="0"/>
              <a:t>クション</a:t>
            </a:r>
            <a:endParaRPr lang="ja-JP" altLang="es-MX" sz="3600" dirty="0">
              <a:effectLst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5990147" y="5644165"/>
            <a:ext cx="2830325" cy="648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3600" dirty="0"/>
              <a:t>リピート</a:t>
            </a:r>
            <a:endParaRPr lang="ja-JP" altLang="es-MX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78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95736" y="188640"/>
            <a:ext cx="530350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異なるパターンが可能である</a:t>
            </a:r>
            <a:endParaRPr lang="es-MX" altLang="ja-JP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" b="27785"/>
          <a:stretch/>
        </p:blipFill>
        <p:spPr bwMode="auto">
          <a:xfrm>
            <a:off x="662890" y="3059920"/>
            <a:ext cx="7983102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15 Rectángulo redondeado"/>
          <p:cNvSpPr/>
          <p:nvPr/>
        </p:nvSpPr>
        <p:spPr>
          <a:xfrm>
            <a:off x="683568" y="1124744"/>
            <a:ext cx="799288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ベースヘルメットは、主に注目し、瞑想を読み取ることができます</a:t>
            </a:r>
            <a:endParaRPr lang="es-MX" altLang="ja-JP" sz="2800" dirty="0" smtClean="0"/>
          </a:p>
        </p:txBody>
      </p:sp>
      <p:sp>
        <p:nvSpPr>
          <p:cNvPr id="19" name="18 Rectángulo"/>
          <p:cNvSpPr/>
          <p:nvPr/>
        </p:nvSpPr>
        <p:spPr>
          <a:xfrm>
            <a:off x="2411760" y="2297868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s-MX" sz="2800" b="1" dirty="0"/>
              <a:t>瞑想ピーク</a:t>
            </a:r>
            <a:endParaRPr lang="es-MX" sz="2800" b="1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662890" y="6134524"/>
            <a:ext cx="815758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8546437" y="6174206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ja-JP" dirty="0" smtClean="0"/>
              <a:t>t(s)</a:t>
            </a:r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1611625" y="2276872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5285970" y="2276871"/>
            <a:ext cx="563193" cy="54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6012160" y="2297868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s-MX" sz="2800" b="1" dirty="0" smtClean="0"/>
              <a:t>注</a:t>
            </a:r>
            <a:r>
              <a:rPr lang="ja-JP" altLang="es-MX" sz="2800" b="1" dirty="0"/>
              <a:t>意ピーク</a:t>
            </a:r>
            <a:endParaRPr lang="ja-JP" altLang="es-MX" sz="2800" b="1" dirty="0">
              <a:effectLst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915816" y="5013176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5730563" y="5013176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1048432" y="3284984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4284294" y="3258403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2333249" y="3231107"/>
            <a:ext cx="563193" cy="54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936045" y="3218174"/>
            <a:ext cx="563193" cy="54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5567566" y="3204526"/>
            <a:ext cx="563193" cy="5489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64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18515" r="72640" b="37061"/>
          <a:stretch/>
        </p:blipFill>
        <p:spPr bwMode="auto">
          <a:xfrm>
            <a:off x="419974" y="1897438"/>
            <a:ext cx="4055580" cy="3972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683568" y="260648"/>
            <a:ext cx="3528392" cy="126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s-MX" sz="2800" b="1" dirty="0" smtClean="0"/>
              <a:t>パ</a:t>
            </a:r>
            <a:r>
              <a:rPr lang="ja-JP" altLang="es-MX" sz="2800" b="1" dirty="0"/>
              <a:t>ターンが複雑になることができます</a:t>
            </a:r>
            <a:r>
              <a:rPr lang="es-MX" altLang="ja-JP" sz="2800" b="1" dirty="0"/>
              <a:t>...</a:t>
            </a:r>
            <a:endParaRPr lang="ja-JP" altLang="es-MX" sz="2800" b="1" dirty="0">
              <a:effectLst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976877" y="260648"/>
            <a:ext cx="3960440" cy="126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s-MX" sz="2800" b="1" dirty="0" smtClean="0"/>
              <a:t>パ</a:t>
            </a:r>
            <a:r>
              <a:rPr lang="ja-JP" altLang="es-MX" sz="2800" b="1" dirty="0"/>
              <a:t>ターンは、パスワードになることができます</a:t>
            </a:r>
            <a:endParaRPr lang="ja-JP" altLang="es-MX" sz="2800" b="1" dirty="0">
              <a:effectLst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4788024" y="44624"/>
            <a:ext cx="0" cy="6741368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ttp://droidlessons.com/wp-content/uploads/2012/03/android_locksc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0808"/>
            <a:ext cx="2472773" cy="41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Elipse"/>
          <p:cNvSpPr/>
          <p:nvPr/>
        </p:nvSpPr>
        <p:spPr>
          <a:xfrm>
            <a:off x="827584" y="2060848"/>
            <a:ext cx="576064" cy="5760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Elipse"/>
          <p:cNvSpPr/>
          <p:nvPr/>
        </p:nvSpPr>
        <p:spPr>
          <a:xfrm>
            <a:off x="2195736" y="2060848"/>
            <a:ext cx="576064" cy="5760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Elipse"/>
          <p:cNvSpPr/>
          <p:nvPr/>
        </p:nvSpPr>
        <p:spPr>
          <a:xfrm>
            <a:off x="3563888" y="2060848"/>
            <a:ext cx="576064" cy="576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Elipse"/>
          <p:cNvSpPr/>
          <p:nvPr/>
        </p:nvSpPr>
        <p:spPr>
          <a:xfrm>
            <a:off x="827584" y="4941168"/>
            <a:ext cx="576064" cy="5760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Elipse"/>
          <p:cNvSpPr/>
          <p:nvPr/>
        </p:nvSpPr>
        <p:spPr>
          <a:xfrm>
            <a:off x="3563888" y="3501008"/>
            <a:ext cx="576064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Elipse"/>
          <p:cNvSpPr/>
          <p:nvPr/>
        </p:nvSpPr>
        <p:spPr>
          <a:xfrm>
            <a:off x="3563888" y="4869160"/>
            <a:ext cx="576064" cy="57606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Elipse"/>
          <p:cNvSpPr/>
          <p:nvPr/>
        </p:nvSpPr>
        <p:spPr>
          <a:xfrm>
            <a:off x="827584" y="3501008"/>
            <a:ext cx="576064" cy="5760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Elipse"/>
          <p:cNvSpPr/>
          <p:nvPr/>
        </p:nvSpPr>
        <p:spPr>
          <a:xfrm>
            <a:off x="2159732" y="4968231"/>
            <a:ext cx="576064" cy="5760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Elipse"/>
          <p:cNvSpPr/>
          <p:nvPr/>
        </p:nvSpPr>
        <p:spPr>
          <a:xfrm>
            <a:off x="2195736" y="3501008"/>
            <a:ext cx="576064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0" name="59 Conector recto de flecha"/>
          <p:cNvCxnSpPr>
            <a:stCxn id="39" idx="5"/>
            <a:endCxn id="59" idx="1"/>
          </p:cNvCxnSpPr>
          <p:nvPr/>
        </p:nvCxnSpPr>
        <p:spPr>
          <a:xfrm>
            <a:off x="1319285" y="2552549"/>
            <a:ext cx="960814" cy="103282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59" idx="2"/>
          </p:cNvCxnSpPr>
          <p:nvPr/>
        </p:nvCxnSpPr>
        <p:spPr>
          <a:xfrm flipH="1">
            <a:off x="1403648" y="3789040"/>
            <a:ext cx="792088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7" idx="5"/>
            <a:endCxn id="58" idx="1"/>
          </p:cNvCxnSpPr>
          <p:nvPr/>
        </p:nvCxnSpPr>
        <p:spPr>
          <a:xfrm>
            <a:off x="1319285" y="3992709"/>
            <a:ext cx="924810" cy="105988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7"/>
            <a:endCxn id="54" idx="3"/>
          </p:cNvCxnSpPr>
          <p:nvPr/>
        </p:nvCxnSpPr>
        <p:spPr>
          <a:xfrm flipV="1">
            <a:off x="2651433" y="3992709"/>
            <a:ext cx="996818" cy="105988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95736" y="188640"/>
            <a:ext cx="530350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2800" dirty="0"/>
              <a:t>基本的な瞑想用パターンの結果</a:t>
            </a:r>
            <a:endParaRPr lang="es-MX" altLang="ja-JP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7" y="3140968"/>
            <a:ext cx="7294636" cy="333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8" b="27784"/>
          <a:stretch/>
        </p:blipFill>
        <p:spPr bwMode="auto">
          <a:xfrm>
            <a:off x="1331640" y="1340768"/>
            <a:ext cx="7031694" cy="124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3203848" y="1556792"/>
            <a:ext cx="936104" cy="86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5652120" y="1556792"/>
            <a:ext cx="936104" cy="86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2555776" y="3072656"/>
            <a:ext cx="936104" cy="86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6120172" y="3072656"/>
            <a:ext cx="936104" cy="86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4 Conector recto"/>
          <p:cNvCxnSpPr/>
          <p:nvPr/>
        </p:nvCxnSpPr>
        <p:spPr>
          <a:xfrm>
            <a:off x="3671900" y="1961399"/>
            <a:ext cx="2268252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023828" y="3504704"/>
            <a:ext cx="3636404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1741736" y="5546387"/>
            <a:ext cx="936104" cy="864096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>
            <a:off x="827584" y="3789040"/>
            <a:ext cx="820891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8475643" y="34197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s-MX" dirty="0"/>
              <a:t>敷居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504418" y="34197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s-MX" dirty="0"/>
              <a:t>敷居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0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15008" y="476672"/>
            <a:ext cx="82454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s-MX" sz="2400" b="1" dirty="0" smtClean="0"/>
              <a:t>１．主</a:t>
            </a:r>
            <a:r>
              <a:rPr lang="ja-JP" altLang="es-MX" sz="2400" b="1" dirty="0"/>
              <a:t>に集中して注意値を、</a:t>
            </a:r>
            <a:r>
              <a:rPr lang="es-MX" altLang="ja-JP" sz="2400" b="1" dirty="0"/>
              <a:t>GUI</a:t>
            </a:r>
            <a:r>
              <a:rPr lang="ja-JP" altLang="es-MX" sz="2400" b="1" dirty="0"/>
              <a:t>開発（</a:t>
            </a:r>
            <a:r>
              <a:rPr lang="es-MX" altLang="ja-JP" sz="2400" b="1" dirty="0"/>
              <a:t>MATLAB</a:t>
            </a:r>
            <a:r>
              <a:rPr lang="ja-JP" altLang="es-MX" sz="2400" b="1" dirty="0"/>
              <a:t>）のテス</a:t>
            </a:r>
            <a:r>
              <a:rPr lang="ja-JP" altLang="es-MX" sz="2400" b="1" dirty="0" smtClean="0"/>
              <a:t>ト</a:t>
            </a:r>
            <a:endParaRPr lang="es-MX" altLang="ja-JP" sz="2400" b="1" dirty="0" smtClean="0"/>
          </a:p>
          <a:p>
            <a:endParaRPr lang="es-MX" altLang="ja-JP" sz="2400" b="1" dirty="0"/>
          </a:p>
          <a:p>
            <a:r>
              <a:rPr lang="ja-JP" altLang="es-MX" sz="2400" b="1" dirty="0" smtClean="0"/>
              <a:t>２．濃</a:t>
            </a:r>
            <a:r>
              <a:rPr lang="ja-JP" altLang="es-MX" sz="2400" b="1" dirty="0"/>
              <a:t>度</a:t>
            </a:r>
            <a:r>
              <a:rPr lang="es-MX" altLang="ja-JP" sz="2400" b="1" dirty="0"/>
              <a:t>/</a:t>
            </a:r>
            <a:r>
              <a:rPr lang="ja-JP" altLang="es-MX" sz="2400" b="1" dirty="0"/>
              <a:t>瞑想プロットトレーニングパターン（</a:t>
            </a:r>
            <a:r>
              <a:rPr lang="es-MX" altLang="ja-JP" sz="2400" b="1" dirty="0"/>
              <a:t>3</a:t>
            </a:r>
            <a:r>
              <a:rPr lang="ja-JP" altLang="es-MX" sz="2400" b="1" dirty="0"/>
              <a:t>人以</a:t>
            </a:r>
            <a:r>
              <a:rPr lang="ja-JP" altLang="es-MX" sz="2400" b="1" dirty="0" smtClean="0"/>
              <a:t>上）</a:t>
            </a:r>
            <a:endParaRPr lang="es-MX" altLang="ja-JP" sz="2400" b="1" dirty="0" smtClean="0"/>
          </a:p>
          <a:p>
            <a:r>
              <a:rPr lang="ja-JP" altLang="es-MX" sz="2400" b="1" dirty="0" smtClean="0"/>
              <a:t>　　　　・</a:t>
            </a:r>
            <a:r>
              <a:rPr lang="ja-JP" altLang="es-MX" sz="2400" b="1" dirty="0"/>
              <a:t>　成功率を決定す</a:t>
            </a:r>
            <a:r>
              <a:rPr lang="ja-JP" altLang="es-MX" sz="2400" b="1" dirty="0" smtClean="0"/>
              <a:t>る</a:t>
            </a:r>
            <a:endParaRPr lang="es-MX" altLang="ja-JP" sz="2400" b="1" dirty="0" smtClean="0"/>
          </a:p>
          <a:p>
            <a:r>
              <a:rPr lang="ja-JP" altLang="es-MX" sz="2400" b="1" dirty="0"/>
              <a:t>　　　　・　</a:t>
            </a:r>
            <a:r>
              <a:rPr lang="es-MX" altLang="ja-JP" sz="2400" b="1" dirty="0" smtClean="0"/>
              <a:t>9600</a:t>
            </a:r>
            <a:r>
              <a:rPr lang="ja-JP" altLang="es-MX" sz="2400" b="1" dirty="0"/>
              <a:t>および</a:t>
            </a:r>
            <a:r>
              <a:rPr lang="es-MX" altLang="ja-JP" sz="2400" b="1" dirty="0"/>
              <a:t>57600</a:t>
            </a:r>
            <a:r>
              <a:rPr lang="ja-JP" altLang="es-MX" sz="2400" b="1" dirty="0"/>
              <a:t>ボーでテストを実行す</a:t>
            </a:r>
            <a:r>
              <a:rPr lang="ja-JP" altLang="es-MX" sz="2400" b="1" dirty="0" smtClean="0"/>
              <a:t>る</a:t>
            </a:r>
            <a:endParaRPr lang="es-MX" altLang="ja-JP" sz="2400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ja-JP" altLang="es-MX" sz="2400" b="1" dirty="0"/>
              <a:t>使用可能な場合</a:t>
            </a:r>
            <a:r>
              <a:rPr lang="es-MX" altLang="ja-JP" sz="2400" b="1" dirty="0"/>
              <a:t>BCI</a:t>
            </a:r>
            <a:r>
              <a:rPr lang="ja-JP" altLang="es-MX" sz="2400" b="1" dirty="0"/>
              <a:t>でテストを実行する</a:t>
            </a:r>
          </a:p>
          <a:p>
            <a:endParaRPr lang="es-MX" altLang="ja-JP" sz="2400" b="1" dirty="0" smtClean="0"/>
          </a:p>
          <a:p>
            <a:r>
              <a:rPr lang="ja-JP" altLang="es-MX" sz="2400" b="1" dirty="0" smtClean="0"/>
              <a:t>３．</a:t>
            </a:r>
            <a:r>
              <a:rPr lang="ja-JP" altLang="es-MX" sz="2400" b="1" dirty="0"/>
              <a:t>濃度</a:t>
            </a:r>
            <a:r>
              <a:rPr lang="es-MX" altLang="ja-JP" sz="2400" b="1" dirty="0"/>
              <a:t>/</a:t>
            </a:r>
            <a:r>
              <a:rPr lang="ja-JP" altLang="es-MX" sz="2400" b="1" dirty="0"/>
              <a:t>瞑想プロット特定のパターン（</a:t>
            </a:r>
            <a:r>
              <a:rPr lang="es-MX" altLang="ja-JP" sz="2400" b="1" dirty="0"/>
              <a:t>3</a:t>
            </a:r>
            <a:r>
              <a:rPr lang="ja-JP" altLang="es-MX" sz="2400" b="1" dirty="0"/>
              <a:t>人以上</a:t>
            </a:r>
            <a:r>
              <a:rPr lang="ja-JP" altLang="es-MX" sz="2400" b="1" dirty="0" smtClean="0"/>
              <a:t>）</a:t>
            </a:r>
            <a:endParaRPr lang="es-MX" altLang="ja-JP" sz="2400" b="1" dirty="0" smtClean="0"/>
          </a:p>
          <a:p>
            <a:r>
              <a:rPr lang="es-MX" altLang="ja-JP" sz="2400" b="1" dirty="0"/>
              <a:t>	</a:t>
            </a:r>
            <a:r>
              <a:rPr lang="ja-JP" altLang="es-MX" sz="2400" b="1" dirty="0" smtClean="0"/>
              <a:t>・　成</a:t>
            </a:r>
            <a:r>
              <a:rPr lang="ja-JP" altLang="es-MX" sz="2400" b="1" dirty="0"/>
              <a:t>功率を決定す</a:t>
            </a:r>
            <a:r>
              <a:rPr lang="ja-JP" altLang="es-MX" sz="2400" b="1" dirty="0" smtClean="0"/>
              <a:t>る</a:t>
            </a:r>
            <a:endParaRPr lang="es-MX" altLang="ja-JP" sz="2400" b="1" dirty="0" smtClean="0"/>
          </a:p>
          <a:p>
            <a:r>
              <a:rPr lang="ja-JP" altLang="es-MX" sz="2400" b="1" dirty="0"/>
              <a:t>　　　　</a:t>
            </a:r>
            <a:r>
              <a:rPr lang="ja-JP" altLang="es-MX" sz="2400" b="1" dirty="0" smtClean="0"/>
              <a:t>・</a:t>
            </a:r>
            <a:r>
              <a:rPr lang="ja-JP" altLang="es-MX" sz="2400" b="1" dirty="0"/>
              <a:t>　</a:t>
            </a:r>
            <a:r>
              <a:rPr lang="es-MX" altLang="ja-JP" sz="2400" b="1" dirty="0"/>
              <a:t>9600</a:t>
            </a:r>
            <a:r>
              <a:rPr lang="ja-JP" altLang="es-MX" sz="2400" b="1" dirty="0"/>
              <a:t>および</a:t>
            </a:r>
            <a:r>
              <a:rPr lang="es-MX" altLang="ja-JP" sz="2400" b="1" dirty="0"/>
              <a:t>57600</a:t>
            </a:r>
            <a:r>
              <a:rPr lang="ja-JP" altLang="es-MX" sz="2400" b="1" dirty="0"/>
              <a:t>ボーでテストを実行す</a:t>
            </a:r>
            <a:r>
              <a:rPr lang="ja-JP" altLang="es-MX" sz="2400" b="1" dirty="0" smtClean="0"/>
              <a:t>る</a:t>
            </a:r>
            <a:endParaRPr lang="es-MX" altLang="ja-JP" sz="2400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ja-JP" altLang="es-MX" sz="2400" b="1" dirty="0"/>
              <a:t>使用可能な場合</a:t>
            </a:r>
            <a:r>
              <a:rPr lang="es-MX" altLang="ja-JP" sz="2400" b="1" dirty="0"/>
              <a:t>BCI</a:t>
            </a:r>
            <a:r>
              <a:rPr lang="ja-JP" altLang="es-MX" sz="2400" b="1" dirty="0"/>
              <a:t>でテストを実行する</a:t>
            </a:r>
          </a:p>
          <a:p>
            <a:endParaRPr lang="es-MX" altLang="ja-JP" sz="2400" b="1" dirty="0" smtClean="0"/>
          </a:p>
          <a:p>
            <a:r>
              <a:rPr lang="ja-JP" altLang="es-MX" sz="2400" b="1" dirty="0"/>
              <a:t>３</a:t>
            </a:r>
            <a:r>
              <a:rPr lang="ja-JP" altLang="es-MX" sz="2400" b="1" dirty="0" smtClean="0"/>
              <a:t>．同</a:t>
            </a:r>
            <a:r>
              <a:rPr lang="ja-JP" altLang="es-MX" sz="2400" b="1" dirty="0"/>
              <a:t>時ヘッドセットパターン読取テス</a:t>
            </a:r>
            <a:r>
              <a:rPr lang="ja-JP" altLang="es-MX" sz="2400" b="1" dirty="0" smtClean="0"/>
              <a:t>ト（４人</a:t>
            </a:r>
            <a:r>
              <a:rPr lang="ja-JP" altLang="es-MX" sz="2400" b="1" dirty="0"/>
              <a:t>以上）</a:t>
            </a:r>
            <a:endParaRPr lang="es-MX" altLang="ja-JP" sz="2400" b="1" dirty="0"/>
          </a:p>
          <a:p>
            <a:r>
              <a:rPr lang="es-MX" altLang="ja-JP" sz="2400" b="1" dirty="0"/>
              <a:t>	</a:t>
            </a:r>
            <a:r>
              <a:rPr lang="ja-JP" altLang="es-MX" sz="2400" b="1" dirty="0"/>
              <a:t>・　成功率を決定す</a:t>
            </a:r>
            <a:r>
              <a:rPr lang="ja-JP" altLang="es-MX" sz="2400" b="1" dirty="0" smtClean="0"/>
              <a:t>る</a:t>
            </a:r>
            <a:endParaRPr lang="es-MX" altLang="ja-JP" sz="2400" b="1" dirty="0" smtClean="0"/>
          </a:p>
          <a:p>
            <a:endParaRPr lang="es-MX" altLang="ja-JP" sz="2400" b="1" dirty="0"/>
          </a:p>
          <a:p>
            <a:r>
              <a:rPr lang="ja-JP" altLang="es-MX" sz="2400" b="1" dirty="0"/>
              <a:t>４</a:t>
            </a:r>
            <a:r>
              <a:rPr lang="ja-JP" altLang="es-MX" sz="2400" b="1" dirty="0" smtClean="0"/>
              <a:t>．</a:t>
            </a:r>
            <a:r>
              <a:rPr lang="es-MX" altLang="ja-JP" sz="2400" b="1" dirty="0" smtClean="0"/>
              <a:t>Android</a:t>
            </a:r>
            <a:r>
              <a:rPr lang="ja-JP" altLang="es-MX" sz="2400" b="1" dirty="0"/>
              <a:t>アプリケーションの開発</a:t>
            </a:r>
          </a:p>
          <a:p>
            <a:endParaRPr lang="es-MX" altLang="ja-JP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67257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421</Words>
  <Application>Microsoft Office PowerPoint</Application>
  <PresentationFormat>Presentación en pantalla (4:3)</PresentationFormat>
  <Paragraphs>102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</dc:creator>
  <cp:lastModifiedBy>Bruno</cp:lastModifiedBy>
  <cp:revision>26</cp:revision>
  <dcterms:created xsi:type="dcterms:W3CDTF">2014-04-17T14:31:27Z</dcterms:created>
  <dcterms:modified xsi:type="dcterms:W3CDTF">2014-05-26T18:10:24Z</dcterms:modified>
</cp:coreProperties>
</file>