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wmv" ContentType="video/x-ms-wm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6" r:id="rId11"/>
    <p:sldId id="264" r:id="rId1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94660"/>
  </p:normalViewPr>
  <p:slideViewPr>
    <p:cSldViewPr>
      <p:cViewPr>
        <p:scale>
          <a:sx n="66" d="100"/>
          <a:sy n="66" d="100"/>
        </p:scale>
        <p:origin x="-1632"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DF1D96-5A7E-4597-9183-9B26CB77A9E2}" type="datetimeFigureOut">
              <a:rPr lang="es-MX" smtClean="0"/>
              <a:t>16/12/2014</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756225-247B-4649-ABE5-08BB318DAE90}" type="slidenum">
              <a:rPr lang="es-MX" smtClean="0"/>
              <a:t>‹Nº›</a:t>
            </a:fld>
            <a:endParaRPr lang="es-MX"/>
          </a:p>
        </p:txBody>
      </p:sp>
    </p:spTree>
    <p:extLst>
      <p:ext uri="{BB962C8B-B14F-4D97-AF65-F5344CB8AC3E}">
        <p14:creationId xmlns:p14="http://schemas.microsoft.com/office/powerpoint/2010/main" val="2724423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96756225-247B-4649-ABE5-08BB318DAE90}" type="slidenum">
              <a:rPr lang="es-MX" smtClean="0"/>
              <a:t>1</a:t>
            </a:fld>
            <a:endParaRPr lang="es-MX"/>
          </a:p>
        </p:txBody>
      </p:sp>
    </p:spTree>
    <p:extLst>
      <p:ext uri="{BB962C8B-B14F-4D97-AF65-F5344CB8AC3E}">
        <p14:creationId xmlns:p14="http://schemas.microsoft.com/office/powerpoint/2010/main" val="1822128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691CD013-C60C-4CE7-B39C-D92B98E90602}" type="slidenum">
              <a:rPr lang="es-MX" smtClean="0"/>
              <a:t>10</a:t>
            </a:fld>
            <a:endParaRPr lang="es-MX"/>
          </a:p>
        </p:txBody>
      </p:sp>
    </p:spTree>
    <p:extLst>
      <p:ext uri="{BB962C8B-B14F-4D97-AF65-F5344CB8AC3E}">
        <p14:creationId xmlns:p14="http://schemas.microsoft.com/office/powerpoint/2010/main" val="180493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E574A6F2-699E-40D6-834E-E1696B7E9B1B}" type="datetimeFigureOut">
              <a:rPr lang="es-MX" smtClean="0"/>
              <a:t>16/12/2014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4F4A836-83D8-4823-91CF-9D58B1188708}" type="slidenum">
              <a:rPr lang="es-MX" smtClean="0"/>
              <a:t>‹Nº›</a:t>
            </a:fld>
            <a:endParaRPr lang="es-MX"/>
          </a:p>
        </p:txBody>
      </p:sp>
    </p:spTree>
    <p:extLst>
      <p:ext uri="{BB962C8B-B14F-4D97-AF65-F5344CB8AC3E}">
        <p14:creationId xmlns:p14="http://schemas.microsoft.com/office/powerpoint/2010/main" val="2924734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E574A6F2-699E-40D6-834E-E1696B7E9B1B}" type="datetimeFigureOut">
              <a:rPr lang="es-MX" smtClean="0"/>
              <a:t>16/12/2014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4F4A836-83D8-4823-91CF-9D58B1188708}" type="slidenum">
              <a:rPr lang="es-MX" smtClean="0"/>
              <a:t>‹Nº›</a:t>
            </a:fld>
            <a:endParaRPr lang="es-MX"/>
          </a:p>
        </p:txBody>
      </p:sp>
    </p:spTree>
    <p:extLst>
      <p:ext uri="{BB962C8B-B14F-4D97-AF65-F5344CB8AC3E}">
        <p14:creationId xmlns:p14="http://schemas.microsoft.com/office/powerpoint/2010/main" val="304193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E574A6F2-699E-40D6-834E-E1696B7E9B1B}" type="datetimeFigureOut">
              <a:rPr lang="es-MX" smtClean="0"/>
              <a:t>16/12/2014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4F4A836-83D8-4823-91CF-9D58B1188708}" type="slidenum">
              <a:rPr lang="es-MX" smtClean="0"/>
              <a:t>‹Nº›</a:t>
            </a:fld>
            <a:endParaRPr lang="es-MX"/>
          </a:p>
        </p:txBody>
      </p:sp>
    </p:spTree>
    <p:extLst>
      <p:ext uri="{BB962C8B-B14F-4D97-AF65-F5344CB8AC3E}">
        <p14:creationId xmlns:p14="http://schemas.microsoft.com/office/powerpoint/2010/main" val="256842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E574A6F2-699E-40D6-834E-E1696B7E9B1B}" type="datetimeFigureOut">
              <a:rPr lang="es-MX" smtClean="0"/>
              <a:t>16/12/2014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4F4A836-83D8-4823-91CF-9D58B1188708}" type="slidenum">
              <a:rPr lang="es-MX" smtClean="0"/>
              <a:t>‹Nº›</a:t>
            </a:fld>
            <a:endParaRPr lang="es-MX"/>
          </a:p>
        </p:txBody>
      </p:sp>
    </p:spTree>
    <p:extLst>
      <p:ext uri="{BB962C8B-B14F-4D97-AF65-F5344CB8AC3E}">
        <p14:creationId xmlns:p14="http://schemas.microsoft.com/office/powerpoint/2010/main" val="132557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574A6F2-699E-40D6-834E-E1696B7E9B1B}" type="datetimeFigureOut">
              <a:rPr lang="es-MX" smtClean="0"/>
              <a:t>16/12/2014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4F4A836-83D8-4823-91CF-9D58B1188708}" type="slidenum">
              <a:rPr lang="es-MX" smtClean="0"/>
              <a:t>‹Nº›</a:t>
            </a:fld>
            <a:endParaRPr lang="es-MX"/>
          </a:p>
        </p:txBody>
      </p:sp>
    </p:spTree>
    <p:extLst>
      <p:ext uri="{BB962C8B-B14F-4D97-AF65-F5344CB8AC3E}">
        <p14:creationId xmlns:p14="http://schemas.microsoft.com/office/powerpoint/2010/main" val="2483940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E574A6F2-699E-40D6-834E-E1696B7E9B1B}" type="datetimeFigureOut">
              <a:rPr lang="es-MX" smtClean="0"/>
              <a:t>16/12/2014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4F4A836-83D8-4823-91CF-9D58B1188708}" type="slidenum">
              <a:rPr lang="es-MX" smtClean="0"/>
              <a:t>‹Nº›</a:t>
            </a:fld>
            <a:endParaRPr lang="es-MX"/>
          </a:p>
        </p:txBody>
      </p:sp>
    </p:spTree>
    <p:extLst>
      <p:ext uri="{BB962C8B-B14F-4D97-AF65-F5344CB8AC3E}">
        <p14:creationId xmlns:p14="http://schemas.microsoft.com/office/powerpoint/2010/main" val="233307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E574A6F2-699E-40D6-834E-E1696B7E9B1B}" type="datetimeFigureOut">
              <a:rPr lang="es-MX" smtClean="0"/>
              <a:t>16/12/2014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4F4A836-83D8-4823-91CF-9D58B1188708}" type="slidenum">
              <a:rPr lang="es-MX" smtClean="0"/>
              <a:t>‹Nº›</a:t>
            </a:fld>
            <a:endParaRPr lang="es-MX"/>
          </a:p>
        </p:txBody>
      </p:sp>
    </p:spTree>
    <p:extLst>
      <p:ext uri="{BB962C8B-B14F-4D97-AF65-F5344CB8AC3E}">
        <p14:creationId xmlns:p14="http://schemas.microsoft.com/office/powerpoint/2010/main" val="4275300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E574A6F2-699E-40D6-834E-E1696B7E9B1B}" type="datetimeFigureOut">
              <a:rPr lang="es-MX" smtClean="0"/>
              <a:t>16/12/2014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4F4A836-83D8-4823-91CF-9D58B1188708}" type="slidenum">
              <a:rPr lang="es-MX" smtClean="0"/>
              <a:t>‹Nº›</a:t>
            </a:fld>
            <a:endParaRPr lang="es-MX"/>
          </a:p>
        </p:txBody>
      </p:sp>
    </p:spTree>
    <p:extLst>
      <p:ext uri="{BB962C8B-B14F-4D97-AF65-F5344CB8AC3E}">
        <p14:creationId xmlns:p14="http://schemas.microsoft.com/office/powerpoint/2010/main" val="149052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574A6F2-699E-40D6-834E-E1696B7E9B1B}" type="datetimeFigureOut">
              <a:rPr lang="es-MX" smtClean="0"/>
              <a:t>16/12/2014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4F4A836-83D8-4823-91CF-9D58B1188708}" type="slidenum">
              <a:rPr lang="es-MX" smtClean="0"/>
              <a:t>‹Nº›</a:t>
            </a:fld>
            <a:endParaRPr lang="es-MX"/>
          </a:p>
        </p:txBody>
      </p:sp>
    </p:spTree>
    <p:extLst>
      <p:ext uri="{BB962C8B-B14F-4D97-AF65-F5344CB8AC3E}">
        <p14:creationId xmlns:p14="http://schemas.microsoft.com/office/powerpoint/2010/main" val="3090810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574A6F2-699E-40D6-834E-E1696B7E9B1B}" type="datetimeFigureOut">
              <a:rPr lang="es-MX" smtClean="0"/>
              <a:t>16/12/2014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4F4A836-83D8-4823-91CF-9D58B1188708}" type="slidenum">
              <a:rPr lang="es-MX" smtClean="0"/>
              <a:t>‹Nº›</a:t>
            </a:fld>
            <a:endParaRPr lang="es-MX"/>
          </a:p>
        </p:txBody>
      </p:sp>
    </p:spTree>
    <p:extLst>
      <p:ext uri="{BB962C8B-B14F-4D97-AF65-F5344CB8AC3E}">
        <p14:creationId xmlns:p14="http://schemas.microsoft.com/office/powerpoint/2010/main" val="2600296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574A6F2-699E-40D6-834E-E1696B7E9B1B}" type="datetimeFigureOut">
              <a:rPr lang="es-MX" smtClean="0"/>
              <a:t>16/12/2014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4F4A836-83D8-4823-91CF-9D58B1188708}" type="slidenum">
              <a:rPr lang="es-MX" smtClean="0"/>
              <a:t>‹Nº›</a:t>
            </a:fld>
            <a:endParaRPr lang="es-MX"/>
          </a:p>
        </p:txBody>
      </p:sp>
    </p:spTree>
    <p:extLst>
      <p:ext uri="{BB962C8B-B14F-4D97-AF65-F5344CB8AC3E}">
        <p14:creationId xmlns:p14="http://schemas.microsoft.com/office/powerpoint/2010/main" val="395212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4A6F2-699E-40D6-834E-E1696B7E9B1B}" type="datetimeFigureOut">
              <a:rPr lang="es-MX" smtClean="0"/>
              <a:t>16/12/2014</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F4A836-83D8-4823-91CF-9D58B1188708}" type="slidenum">
              <a:rPr lang="es-MX" smtClean="0"/>
              <a:t>‹Nº›</a:t>
            </a:fld>
            <a:endParaRPr lang="es-MX"/>
          </a:p>
        </p:txBody>
      </p:sp>
    </p:spTree>
    <p:extLst>
      <p:ext uri="{BB962C8B-B14F-4D97-AF65-F5344CB8AC3E}">
        <p14:creationId xmlns:p14="http://schemas.microsoft.com/office/powerpoint/2010/main" val="142380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wmv"/><Relationship Id="rId1" Type="http://schemas.microsoft.com/office/2007/relationships/media" Target="../media/media1.wmv"/><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4.png"/><Relationship Id="rId5" Type="http://schemas.microsoft.com/office/2007/relationships/hdphoto" Target="../media/hdphoto2.wdp"/><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285947" y="1728129"/>
            <a:ext cx="8609206" cy="100811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s-MX" sz="2600" b="1" dirty="0"/>
              <a:t>脳波信号パターンのパスワードアプリケーション調査と開発</a:t>
            </a:r>
            <a:endParaRPr lang="es-MX" sz="2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4 Rectángulo redondeado"/>
          <p:cNvSpPr/>
          <p:nvPr/>
        </p:nvSpPr>
        <p:spPr>
          <a:xfrm>
            <a:off x="283274" y="2880257"/>
            <a:ext cx="8609206" cy="43204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100" b="1" dirty="0"/>
              <a:t>Test and development of a mind wave signal pattern password application</a:t>
            </a:r>
            <a:endParaRPr lang="es-MX" sz="2100" b="1" dirty="0">
              <a:effectLst/>
            </a:endParaRPr>
          </a:p>
        </p:txBody>
      </p:sp>
      <p:sp>
        <p:nvSpPr>
          <p:cNvPr id="6" name="5 Rectángulo redondeado"/>
          <p:cNvSpPr/>
          <p:nvPr/>
        </p:nvSpPr>
        <p:spPr>
          <a:xfrm>
            <a:off x="395536" y="3501008"/>
            <a:ext cx="3960440" cy="5040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s-MX" sz="2400" b="1" dirty="0"/>
              <a:t>◯センショ　サビノ　ブルーノ</a:t>
            </a:r>
            <a:endParaRPr lang="es-MX"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1026" name="Picture 2" descr="University of the Ryukyu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9823" y="294928"/>
            <a:ext cx="1615768" cy="9018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8" name="7 Rectángulo redondeado"/>
          <p:cNvSpPr/>
          <p:nvPr/>
        </p:nvSpPr>
        <p:spPr>
          <a:xfrm>
            <a:off x="5148064" y="3501008"/>
            <a:ext cx="3361503" cy="5040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s-MX" sz="2800" b="1" dirty="0"/>
              <a:t>山田　孝治</a:t>
            </a:r>
            <a:endParaRPr lang="es-MX"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8 Rectángulo redondeado"/>
          <p:cNvSpPr/>
          <p:nvPr/>
        </p:nvSpPr>
        <p:spPr>
          <a:xfrm>
            <a:off x="395536" y="4119348"/>
            <a:ext cx="3960440" cy="43204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err="1" smtClean="0"/>
              <a:t>Senzio</a:t>
            </a:r>
            <a:r>
              <a:rPr lang="en-US" sz="2400" dirty="0" smtClean="0"/>
              <a:t> </a:t>
            </a:r>
            <a:r>
              <a:rPr lang="en-US" sz="2400" dirty="0" err="1" smtClean="0"/>
              <a:t>Savino</a:t>
            </a:r>
            <a:r>
              <a:rPr lang="en-US" sz="2400" dirty="0" smtClean="0"/>
              <a:t> </a:t>
            </a:r>
            <a:r>
              <a:rPr lang="en-US" sz="2400" dirty="0"/>
              <a:t>BRUNO</a:t>
            </a:r>
            <a:endParaRPr lang="es-MX" sz="2100" dirty="0">
              <a:effectLst/>
            </a:endParaRPr>
          </a:p>
        </p:txBody>
      </p:sp>
      <p:sp>
        <p:nvSpPr>
          <p:cNvPr id="10" name="9 Rectángulo redondeado"/>
          <p:cNvSpPr/>
          <p:nvPr/>
        </p:nvSpPr>
        <p:spPr>
          <a:xfrm>
            <a:off x="1833775" y="5445224"/>
            <a:ext cx="5492735" cy="5040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s-MX" sz="2800" dirty="0"/>
              <a:t>琉球大学工学部情報工学科</a:t>
            </a:r>
            <a:endParaRPr lang="es-MX"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2" name="11 Rectángulo redondeado"/>
          <p:cNvSpPr/>
          <p:nvPr/>
        </p:nvSpPr>
        <p:spPr>
          <a:xfrm>
            <a:off x="7109823" y="6199112"/>
            <a:ext cx="1849779" cy="504056"/>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s-MX" b="1" dirty="0" smtClean="0"/>
              <a:t>１２月１６日（火）</a:t>
            </a:r>
            <a:endParaRPr lang="es-MX"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1028" name="Picture 4" descr="si20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92994"/>
            <a:ext cx="3091371" cy="8037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1" name="10 Rectángulo redondeado"/>
          <p:cNvSpPr/>
          <p:nvPr/>
        </p:nvSpPr>
        <p:spPr>
          <a:xfrm>
            <a:off x="5165595" y="4137038"/>
            <a:ext cx="3294837" cy="43204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MX" altLang="ja-JP" sz="2800" dirty="0" smtClean="0">
                <a:effectLst/>
              </a:rPr>
              <a:t>YAMADA</a:t>
            </a:r>
            <a:r>
              <a:rPr lang="ja-JP" altLang="es-MX" sz="2800" dirty="0" smtClean="0">
                <a:effectLst/>
              </a:rPr>
              <a:t>　</a:t>
            </a:r>
            <a:r>
              <a:rPr lang="es-MX" altLang="ja-JP" sz="2800" dirty="0" err="1" smtClean="0">
                <a:effectLst/>
              </a:rPr>
              <a:t>Koji</a:t>
            </a:r>
            <a:endParaRPr lang="es-MX" sz="2800" dirty="0">
              <a:effectLst/>
            </a:endParaRPr>
          </a:p>
        </p:txBody>
      </p:sp>
      <p:sp>
        <p:nvSpPr>
          <p:cNvPr id="13" name="12 Rectángulo redondeado"/>
          <p:cNvSpPr/>
          <p:nvPr/>
        </p:nvSpPr>
        <p:spPr>
          <a:xfrm>
            <a:off x="395536" y="4767420"/>
            <a:ext cx="3960440" cy="43204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smtClean="0"/>
              <a:t>bruno@eva.ie.u-ryukyu.ac.jp</a:t>
            </a:r>
            <a:endParaRPr lang="es-MX" sz="2100" dirty="0">
              <a:effectLst/>
            </a:endParaRPr>
          </a:p>
        </p:txBody>
      </p:sp>
    </p:spTree>
    <p:extLst>
      <p:ext uri="{BB962C8B-B14F-4D97-AF65-F5344CB8AC3E}">
        <p14:creationId xmlns:p14="http://schemas.microsoft.com/office/powerpoint/2010/main" val="11056541"/>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91680" y="3873208"/>
            <a:ext cx="2533331" cy="142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b="1" dirty="0"/>
          </a:p>
        </p:txBody>
      </p:sp>
      <p:sp>
        <p:nvSpPr>
          <p:cNvPr id="5" name="4 Rectángulo"/>
          <p:cNvSpPr/>
          <p:nvPr/>
        </p:nvSpPr>
        <p:spPr>
          <a:xfrm>
            <a:off x="391680" y="4820489"/>
            <a:ext cx="1336906" cy="48071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tLang="ja-JP" sz="2000" b="1" dirty="0" smtClean="0"/>
              <a:t>EGG</a:t>
            </a:r>
            <a:r>
              <a:rPr lang="ja-JP" altLang="es-MX" sz="2000" b="1" dirty="0" smtClean="0"/>
              <a:t>スカン</a:t>
            </a:r>
            <a:endParaRPr lang="es-MX" sz="2000" b="1" dirty="0"/>
          </a:p>
        </p:txBody>
      </p:sp>
      <p:sp>
        <p:nvSpPr>
          <p:cNvPr id="7" name="6 Rectángulo"/>
          <p:cNvSpPr/>
          <p:nvPr/>
        </p:nvSpPr>
        <p:spPr>
          <a:xfrm rot="16200000">
            <a:off x="161773" y="4103115"/>
            <a:ext cx="940531" cy="480717"/>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tLang="ja-JP" sz="2000" b="1" dirty="0" smtClean="0"/>
              <a:t>LED</a:t>
            </a:r>
            <a:endParaRPr lang="es-MX" sz="2000" b="1" dirty="0"/>
          </a:p>
        </p:txBody>
      </p:sp>
      <p:sp>
        <p:nvSpPr>
          <p:cNvPr id="8" name="7 Rectángulo"/>
          <p:cNvSpPr/>
          <p:nvPr/>
        </p:nvSpPr>
        <p:spPr>
          <a:xfrm>
            <a:off x="876556" y="3873208"/>
            <a:ext cx="2048455" cy="480717"/>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2000" b="1" dirty="0" smtClean="0"/>
              <a:t>トランシーバー</a:t>
            </a:r>
            <a:endParaRPr lang="es-MX" sz="2000" b="1" dirty="0"/>
          </a:p>
        </p:txBody>
      </p:sp>
      <p:sp>
        <p:nvSpPr>
          <p:cNvPr id="9" name="8 Rectángulo"/>
          <p:cNvSpPr/>
          <p:nvPr/>
        </p:nvSpPr>
        <p:spPr>
          <a:xfrm>
            <a:off x="1658346" y="4810337"/>
            <a:ext cx="1266666" cy="490869"/>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2000" b="1" dirty="0" smtClean="0"/>
              <a:t>電池</a:t>
            </a:r>
            <a:endParaRPr lang="es-MX" sz="2000" b="1" dirty="0"/>
          </a:p>
        </p:txBody>
      </p:sp>
      <p:sp>
        <p:nvSpPr>
          <p:cNvPr id="10" name="9 Rectángulo"/>
          <p:cNvSpPr/>
          <p:nvPr/>
        </p:nvSpPr>
        <p:spPr>
          <a:xfrm>
            <a:off x="876556" y="4329619"/>
            <a:ext cx="2048455" cy="480717"/>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tLang="ja-JP" sz="2000" b="1" dirty="0" smtClean="0"/>
              <a:t>RS232/485/CAN</a:t>
            </a:r>
            <a:endParaRPr lang="es-MX" sz="2000" b="1" dirty="0"/>
          </a:p>
        </p:txBody>
      </p:sp>
      <p:sp>
        <p:nvSpPr>
          <p:cNvPr id="11" name="10 Rectángulo"/>
          <p:cNvSpPr/>
          <p:nvPr/>
        </p:nvSpPr>
        <p:spPr>
          <a:xfrm>
            <a:off x="3147757" y="1493385"/>
            <a:ext cx="4092649" cy="19715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b="1" dirty="0"/>
          </a:p>
        </p:txBody>
      </p:sp>
      <p:sp>
        <p:nvSpPr>
          <p:cNvPr id="12" name="11 Rectángulo"/>
          <p:cNvSpPr/>
          <p:nvPr/>
        </p:nvSpPr>
        <p:spPr>
          <a:xfrm>
            <a:off x="6520325" y="2970374"/>
            <a:ext cx="720081" cy="49457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tLang="ja-JP" sz="2000" b="1" dirty="0" smtClean="0"/>
              <a:t>I2C</a:t>
            </a:r>
            <a:endParaRPr lang="es-MX" sz="2000" b="1" dirty="0"/>
          </a:p>
        </p:txBody>
      </p:sp>
      <p:sp>
        <p:nvSpPr>
          <p:cNvPr id="13" name="12 Rectángulo"/>
          <p:cNvSpPr/>
          <p:nvPr/>
        </p:nvSpPr>
        <p:spPr>
          <a:xfrm rot="16200000">
            <a:off x="2451372" y="4346849"/>
            <a:ext cx="1428000" cy="480717"/>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tLang="ja-JP" sz="2000" b="1" dirty="0" smtClean="0"/>
              <a:t>MCU</a:t>
            </a:r>
            <a:endParaRPr lang="es-MX" sz="2000" b="1" dirty="0"/>
          </a:p>
        </p:txBody>
      </p:sp>
      <p:sp>
        <p:nvSpPr>
          <p:cNvPr id="14" name="13 Rectángulo"/>
          <p:cNvSpPr/>
          <p:nvPr/>
        </p:nvSpPr>
        <p:spPr>
          <a:xfrm>
            <a:off x="3152336" y="2984228"/>
            <a:ext cx="2048455" cy="480717"/>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2000" b="1" dirty="0" smtClean="0"/>
              <a:t>トランシーバー</a:t>
            </a:r>
            <a:endParaRPr lang="es-MX" sz="2000" b="1" dirty="0"/>
          </a:p>
        </p:txBody>
      </p:sp>
      <p:sp>
        <p:nvSpPr>
          <p:cNvPr id="15" name="14 Rectángulo"/>
          <p:cNvSpPr/>
          <p:nvPr/>
        </p:nvSpPr>
        <p:spPr>
          <a:xfrm>
            <a:off x="3150285" y="1493385"/>
            <a:ext cx="1206475" cy="49797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smtClean="0"/>
              <a:t>9V/5V</a:t>
            </a:r>
            <a:endParaRPr lang="es-MX" sz="2000" b="1" dirty="0"/>
          </a:p>
        </p:txBody>
      </p:sp>
      <p:sp>
        <p:nvSpPr>
          <p:cNvPr id="16" name="15 Rectángulo"/>
          <p:cNvSpPr/>
          <p:nvPr/>
        </p:nvSpPr>
        <p:spPr>
          <a:xfrm>
            <a:off x="3152336" y="2503511"/>
            <a:ext cx="2048455" cy="480717"/>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tLang="ja-JP" sz="2000" b="1" dirty="0" smtClean="0"/>
              <a:t>RS232/485/CAN</a:t>
            </a:r>
            <a:endParaRPr lang="es-MX" sz="2000" b="1" dirty="0"/>
          </a:p>
        </p:txBody>
      </p:sp>
      <p:sp>
        <p:nvSpPr>
          <p:cNvPr id="17" name="16 Rectángulo"/>
          <p:cNvSpPr/>
          <p:nvPr/>
        </p:nvSpPr>
        <p:spPr>
          <a:xfrm>
            <a:off x="4329642" y="1493385"/>
            <a:ext cx="1206475" cy="497976"/>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smtClean="0"/>
              <a:t>USB</a:t>
            </a:r>
            <a:endParaRPr lang="es-MX" sz="2000" b="1" dirty="0"/>
          </a:p>
        </p:txBody>
      </p:sp>
      <p:sp>
        <p:nvSpPr>
          <p:cNvPr id="18" name="17 Rectángulo"/>
          <p:cNvSpPr/>
          <p:nvPr/>
        </p:nvSpPr>
        <p:spPr>
          <a:xfrm>
            <a:off x="3152336" y="1991361"/>
            <a:ext cx="2392199" cy="512150"/>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2000" b="1" dirty="0"/>
              <a:t>ブルートゥー</a:t>
            </a:r>
            <a:r>
              <a:rPr lang="ja-JP" altLang="es-MX" sz="2000" b="1" dirty="0" smtClean="0"/>
              <a:t>ス・</a:t>
            </a:r>
            <a:r>
              <a:rPr lang="es-MX" altLang="ja-JP" sz="2000" b="1" dirty="0" smtClean="0"/>
              <a:t>WIFI</a:t>
            </a:r>
            <a:endParaRPr lang="es-MX" sz="2000" b="1" dirty="0"/>
          </a:p>
        </p:txBody>
      </p:sp>
      <p:sp>
        <p:nvSpPr>
          <p:cNvPr id="19" name="18 Rectángulo"/>
          <p:cNvSpPr/>
          <p:nvPr/>
        </p:nvSpPr>
        <p:spPr>
          <a:xfrm>
            <a:off x="5188495" y="2970373"/>
            <a:ext cx="1331830" cy="48934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1600" b="1" dirty="0"/>
              <a:t>イーサネット</a:t>
            </a:r>
            <a:endParaRPr lang="es-MX" sz="1600" b="1" dirty="0"/>
          </a:p>
        </p:txBody>
      </p:sp>
      <p:sp>
        <p:nvSpPr>
          <p:cNvPr id="20" name="19 Rectángulo"/>
          <p:cNvSpPr/>
          <p:nvPr/>
        </p:nvSpPr>
        <p:spPr>
          <a:xfrm>
            <a:off x="6520326" y="2481197"/>
            <a:ext cx="720080" cy="49457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tLang="ja-JP" sz="2000" b="1" dirty="0" smtClean="0"/>
              <a:t>SPI</a:t>
            </a:r>
            <a:endParaRPr lang="es-MX" sz="2000" b="1" dirty="0"/>
          </a:p>
        </p:txBody>
      </p:sp>
      <p:sp>
        <p:nvSpPr>
          <p:cNvPr id="21" name="20 Rectángulo"/>
          <p:cNvSpPr/>
          <p:nvPr/>
        </p:nvSpPr>
        <p:spPr>
          <a:xfrm>
            <a:off x="6520325" y="1993729"/>
            <a:ext cx="720081" cy="49457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tLang="ja-JP" b="1" dirty="0" smtClean="0"/>
              <a:t>PWM</a:t>
            </a:r>
            <a:endParaRPr lang="es-MX" b="1" dirty="0"/>
          </a:p>
        </p:txBody>
      </p:sp>
      <p:sp>
        <p:nvSpPr>
          <p:cNvPr id="22" name="21 Rectángulo"/>
          <p:cNvSpPr/>
          <p:nvPr/>
        </p:nvSpPr>
        <p:spPr>
          <a:xfrm>
            <a:off x="6518543" y="1503581"/>
            <a:ext cx="721863" cy="49457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1100" b="1" dirty="0" smtClean="0"/>
              <a:t>アナログ</a:t>
            </a:r>
            <a:endParaRPr lang="es-MX" sz="1100" b="1" dirty="0"/>
          </a:p>
        </p:txBody>
      </p:sp>
      <p:sp>
        <p:nvSpPr>
          <p:cNvPr id="23" name="22 Rectángulo"/>
          <p:cNvSpPr/>
          <p:nvPr/>
        </p:nvSpPr>
        <p:spPr>
          <a:xfrm>
            <a:off x="5544535" y="1493385"/>
            <a:ext cx="974007" cy="101012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tLang="ja-JP" sz="2000" b="1" dirty="0" smtClean="0"/>
              <a:t>LCD</a:t>
            </a:r>
            <a:br>
              <a:rPr lang="es-MX" altLang="ja-JP" sz="2000" b="1" dirty="0" smtClean="0"/>
            </a:br>
            <a:r>
              <a:rPr lang="es-MX" altLang="ja-JP" sz="2000" b="1" dirty="0" smtClean="0"/>
              <a:t>GUI</a:t>
            </a:r>
            <a:endParaRPr lang="es-MX" sz="2000" b="1" dirty="0"/>
          </a:p>
        </p:txBody>
      </p:sp>
      <p:sp>
        <p:nvSpPr>
          <p:cNvPr id="24" name="23 Rectángulo"/>
          <p:cNvSpPr/>
          <p:nvPr/>
        </p:nvSpPr>
        <p:spPr>
          <a:xfrm>
            <a:off x="5188495" y="2486423"/>
            <a:ext cx="1331830" cy="489346"/>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tLang="ja-JP" sz="1600" b="1" dirty="0" smtClean="0"/>
              <a:t>MCU/MPU</a:t>
            </a:r>
            <a:endParaRPr lang="es-MX" sz="1600" b="1" dirty="0"/>
          </a:p>
        </p:txBody>
      </p:sp>
      <p:sp>
        <p:nvSpPr>
          <p:cNvPr id="25" name="24 Rectángulo"/>
          <p:cNvSpPr/>
          <p:nvPr/>
        </p:nvSpPr>
        <p:spPr>
          <a:xfrm>
            <a:off x="323528" y="1987525"/>
            <a:ext cx="1331830" cy="7541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1600" b="1" dirty="0" smtClean="0"/>
              <a:t>携帯電話</a:t>
            </a:r>
            <a:endParaRPr lang="es-MX" altLang="ja-JP" sz="1600" b="1" dirty="0" smtClean="0"/>
          </a:p>
          <a:p>
            <a:pPr algn="ctr"/>
            <a:r>
              <a:rPr lang="ja-JP" altLang="es-MX" sz="1600" b="1" dirty="0"/>
              <a:t>アプリ</a:t>
            </a:r>
            <a:endParaRPr lang="es-MX" sz="1600" b="1" dirty="0"/>
          </a:p>
        </p:txBody>
      </p:sp>
      <p:sp>
        <p:nvSpPr>
          <p:cNvPr id="26" name="25 Rectángulo"/>
          <p:cNvSpPr/>
          <p:nvPr/>
        </p:nvSpPr>
        <p:spPr>
          <a:xfrm>
            <a:off x="3883550" y="116632"/>
            <a:ext cx="1331830" cy="754134"/>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1600" b="1" dirty="0"/>
              <a:t>パソコ</a:t>
            </a:r>
            <a:r>
              <a:rPr lang="ja-JP" altLang="es-MX" sz="1600" b="1" dirty="0" smtClean="0"/>
              <a:t>ンの</a:t>
            </a:r>
            <a:r>
              <a:rPr lang="es-MX" altLang="ja-JP" sz="1600" b="1" dirty="0" smtClean="0"/>
              <a:t>GUI</a:t>
            </a:r>
            <a:endParaRPr lang="es-MX" sz="1600" b="1" dirty="0"/>
          </a:p>
        </p:txBody>
      </p:sp>
      <p:sp>
        <p:nvSpPr>
          <p:cNvPr id="27" name="26 Rectángulo"/>
          <p:cNvSpPr/>
          <p:nvPr/>
        </p:nvSpPr>
        <p:spPr>
          <a:xfrm>
            <a:off x="1357931" y="507629"/>
            <a:ext cx="1331830" cy="754134"/>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1600" b="1" dirty="0" smtClean="0"/>
              <a:t>電源・電池</a:t>
            </a:r>
            <a:endParaRPr lang="es-MX" altLang="ja-JP" sz="1600" b="1" dirty="0" smtClean="0"/>
          </a:p>
        </p:txBody>
      </p:sp>
      <p:cxnSp>
        <p:nvCxnSpPr>
          <p:cNvPr id="3" name="2 Conector angular"/>
          <p:cNvCxnSpPr>
            <a:stCxn id="25" idx="3"/>
            <a:endCxn id="18" idx="1"/>
          </p:cNvCxnSpPr>
          <p:nvPr/>
        </p:nvCxnSpPr>
        <p:spPr>
          <a:xfrm flipV="1">
            <a:off x="1655358" y="2247436"/>
            <a:ext cx="1496978" cy="117156"/>
          </a:xfrm>
          <a:prstGeom prst="bentConnector3">
            <a:avLst/>
          </a:prstGeom>
          <a:ln>
            <a:solidFill>
              <a:schemeClr val="tx1">
                <a:lumMod val="95000"/>
                <a:lumOff val="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7" idx="2"/>
          </p:cNvCxnSpPr>
          <p:nvPr/>
        </p:nvCxnSpPr>
        <p:spPr>
          <a:xfrm rot="16200000" flipH="1">
            <a:off x="2345497" y="940111"/>
            <a:ext cx="480610" cy="1123913"/>
          </a:xfrm>
          <a:prstGeom prst="bentConnector2">
            <a:avLst/>
          </a:prstGeom>
          <a:ln>
            <a:solidFill>
              <a:schemeClr val="tx1">
                <a:lumMod val="95000"/>
                <a:lumOff val="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29 Conector angular"/>
          <p:cNvCxnSpPr>
            <a:stCxn id="26" idx="2"/>
            <a:endCxn id="17" idx="0"/>
          </p:cNvCxnSpPr>
          <p:nvPr/>
        </p:nvCxnSpPr>
        <p:spPr>
          <a:xfrm rot="16200000" flipH="1">
            <a:off x="4429863" y="990367"/>
            <a:ext cx="622619" cy="383415"/>
          </a:xfrm>
          <a:prstGeom prst="bentConnector3">
            <a:avLst>
              <a:gd name="adj1" fmla="val 50000"/>
            </a:avLst>
          </a:prstGeom>
          <a:ln>
            <a:solidFill>
              <a:schemeClr val="tx1">
                <a:lumMod val="95000"/>
                <a:lumOff val="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5" name="34 Rectángulo"/>
          <p:cNvSpPr/>
          <p:nvPr/>
        </p:nvSpPr>
        <p:spPr>
          <a:xfrm>
            <a:off x="7936345" y="1678409"/>
            <a:ext cx="812119" cy="494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2000" b="1" dirty="0" smtClean="0">
                <a:solidFill>
                  <a:schemeClr val="tx1"/>
                </a:solidFill>
              </a:rPr>
              <a:t>ファン</a:t>
            </a:r>
            <a:endParaRPr lang="es-MX" altLang="ja-JP" sz="2000" b="1" dirty="0" smtClean="0">
              <a:solidFill>
                <a:schemeClr val="tx1"/>
              </a:solidFill>
            </a:endParaRPr>
          </a:p>
        </p:txBody>
      </p:sp>
      <p:sp>
        <p:nvSpPr>
          <p:cNvPr id="36" name="35 Rectángulo"/>
          <p:cNvSpPr/>
          <p:nvPr/>
        </p:nvSpPr>
        <p:spPr>
          <a:xfrm>
            <a:off x="7929919" y="992665"/>
            <a:ext cx="812119" cy="494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2000" b="1" dirty="0" smtClean="0">
                <a:solidFill>
                  <a:schemeClr val="tx1"/>
                </a:solidFill>
              </a:rPr>
              <a:t>電気</a:t>
            </a:r>
            <a:endParaRPr lang="es-MX" altLang="ja-JP" sz="2000" b="1" dirty="0" smtClean="0">
              <a:solidFill>
                <a:schemeClr val="tx1"/>
              </a:solidFill>
            </a:endParaRPr>
          </a:p>
        </p:txBody>
      </p:sp>
      <p:sp>
        <p:nvSpPr>
          <p:cNvPr id="37" name="36 Rectángulo"/>
          <p:cNvSpPr/>
          <p:nvPr/>
        </p:nvSpPr>
        <p:spPr>
          <a:xfrm>
            <a:off x="7936345" y="2387331"/>
            <a:ext cx="812119" cy="494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2000" b="1" dirty="0" smtClean="0">
                <a:solidFill>
                  <a:schemeClr val="tx1"/>
                </a:solidFill>
              </a:rPr>
              <a:t>他</a:t>
            </a:r>
            <a:endParaRPr lang="es-MX" altLang="ja-JP" sz="2000" b="1" dirty="0" smtClean="0">
              <a:solidFill>
                <a:schemeClr val="tx1"/>
              </a:solidFill>
            </a:endParaRPr>
          </a:p>
        </p:txBody>
      </p:sp>
      <p:sp>
        <p:nvSpPr>
          <p:cNvPr id="38" name="37 Rectángulo"/>
          <p:cNvSpPr/>
          <p:nvPr/>
        </p:nvSpPr>
        <p:spPr>
          <a:xfrm>
            <a:off x="7929918" y="332656"/>
            <a:ext cx="812119" cy="494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1400" b="1" dirty="0" smtClean="0">
                <a:solidFill>
                  <a:schemeClr val="tx1"/>
                </a:solidFill>
              </a:rPr>
              <a:t>スイッチ</a:t>
            </a:r>
            <a:endParaRPr lang="es-MX" altLang="ja-JP" sz="1400" b="1" dirty="0" smtClean="0">
              <a:solidFill>
                <a:schemeClr val="tx1"/>
              </a:solidFill>
            </a:endParaRPr>
          </a:p>
        </p:txBody>
      </p:sp>
      <p:sp>
        <p:nvSpPr>
          <p:cNvPr id="39" name="38 Rectángulo"/>
          <p:cNvSpPr/>
          <p:nvPr/>
        </p:nvSpPr>
        <p:spPr>
          <a:xfrm>
            <a:off x="7929917" y="3049459"/>
            <a:ext cx="812119" cy="494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2000" b="1" dirty="0" smtClean="0">
                <a:solidFill>
                  <a:schemeClr val="tx1"/>
                </a:solidFill>
              </a:rPr>
              <a:t>ドア</a:t>
            </a:r>
            <a:endParaRPr lang="es-MX" altLang="ja-JP" sz="2000" b="1" dirty="0" smtClean="0">
              <a:solidFill>
                <a:schemeClr val="tx1"/>
              </a:solidFill>
            </a:endParaRPr>
          </a:p>
        </p:txBody>
      </p:sp>
      <p:sp>
        <p:nvSpPr>
          <p:cNvPr id="40" name="39 Rectángulo"/>
          <p:cNvSpPr/>
          <p:nvPr/>
        </p:nvSpPr>
        <p:spPr>
          <a:xfrm>
            <a:off x="4741172" y="4187827"/>
            <a:ext cx="1331830" cy="75413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1600" b="1" dirty="0" smtClean="0"/>
              <a:t>サーバー</a:t>
            </a:r>
            <a:endParaRPr lang="es-MX" altLang="ja-JP" sz="1600" b="1" dirty="0" smtClean="0"/>
          </a:p>
          <a:p>
            <a:pPr algn="ctr"/>
            <a:r>
              <a:rPr lang="ja-JP" altLang="es-MX" sz="1600" b="1" dirty="0"/>
              <a:t>（</a:t>
            </a:r>
            <a:r>
              <a:rPr lang="es-MX" altLang="ja-JP" sz="1600" b="1" dirty="0"/>
              <a:t>GUI</a:t>
            </a:r>
            <a:r>
              <a:rPr lang="ja-JP" altLang="es-MX" sz="1600" b="1" dirty="0"/>
              <a:t>）</a:t>
            </a:r>
            <a:endParaRPr lang="es-MX" sz="1600" b="1" dirty="0"/>
          </a:p>
        </p:txBody>
      </p:sp>
      <p:cxnSp>
        <p:nvCxnSpPr>
          <p:cNvPr id="42" name="41 Conector angular"/>
          <p:cNvCxnSpPr>
            <a:stCxn id="8" idx="0"/>
            <a:endCxn id="14" idx="1"/>
          </p:cNvCxnSpPr>
          <p:nvPr/>
        </p:nvCxnSpPr>
        <p:spPr>
          <a:xfrm rot="5400000" flipH="1" flipV="1">
            <a:off x="2202250" y="2923122"/>
            <a:ext cx="648621" cy="1251552"/>
          </a:xfrm>
          <a:prstGeom prst="bentConnector2">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42 Rectángulo"/>
          <p:cNvSpPr/>
          <p:nvPr/>
        </p:nvSpPr>
        <p:spPr>
          <a:xfrm>
            <a:off x="7740352" y="116632"/>
            <a:ext cx="1152128" cy="36369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tLang="ja-JP" sz="2000" b="1" dirty="0" smtClean="0">
              <a:solidFill>
                <a:schemeClr val="tx1"/>
              </a:solidFill>
            </a:endParaRPr>
          </a:p>
        </p:txBody>
      </p:sp>
      <p:sp>
        <p:nvSpPr>
          <p:cNvPr id="44" name="43 Flecha izquierda y derecha"/>
          <p:cNvSpPr/>
          <p:nvPr/>
        </p:nvSpPr>
        <p:spPr>
          <a:xfrm>
            <a:off x="7240406" y="2363300"/>
            <a:ext cx="499946" cy="23172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8" name="47 Conector angular"/>
          <p:cNvCxnSpPr>
            <a:stCxn id="40" idx="0"/>
            <a:endCxn id="19" idx="2"/>
          </p:cNvCxnSpPr>
          <p:nvPr/>
        </p:nvCxnSpPr>
        <p:spPr>
          <a:xfrm rot="5400000" flipH="1" flipV="1">
            <a:off x="5266694" y="3600112"/>
            <a:ext cx="728108" cy="447323"/>
          </a:xfrm>
          <a:prstGeom prst="bentConnector3">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49" name="48 Nube"/>
          <p:cNvSpPr/>
          <p:nvPr/>
        </p:nvSpPr>
        <p:spPr>
          <a:xfrm>
            <a:off x="4549465" y="5229200"/>
            <a:ext cx="1822735" cy="79208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tLang="ja-JP" dirty="0" smtClean="0"/>
              <a:t>CLOUD</a:t>
            </a:r>
            <a:endParaRPr lang="es-MX" dirty="0"/>
          </a:p>
        </p:txBody>
      </p:sp>
      <p:sp>
        <p:nvSpPr>
          <p:cNvPr id="50" name="49 Rectángulo"/>
          <p:cNvSpPr/>
          <p:nvPr/>
        </p:nvSpPr>
        <p:spPr>
          <a:xfrm>
            <a:off x="3280682" y="6021288"/>
            <a:ext cx="1331830" cy="6204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1600" dirty="0" smtClean="0"/>
              <a:t>ク</a:t>
            </a:r>
            <a:r>
              <a:rPr lang="ja-JP" altLang="es-MX" sz="1600" dirty="0"/>
              <a:t>ライア</a:t>
            </a:r>
            <a:r>
              <a:rPr lang="ja-JP" altLang="es-MX" sz="1600" dirty="0" smtClean="0"/>
              <a:t>ント</a:t>
            </a:r>
          </a:p>
          <a:p>
            <a:pPr algn="ctr"/>
            <a:r>
              <a:rPr lang="ja-JP" altLang="es-MX" sz="1600" b="1" dirty="0" smtClean="0"/>
              <a:t>（</a:t>
            </a:r>
            <a:r>
              <a:rPr lang="es-MX" altLang="ja-JP" sz="1600" b="1" dirty="0" smtClean="0"/>
              <a:t>IP1</a:t>
            </a:r>
            <a:r>
              <a:rPr lang="ja-JP" altLang="es-MX" sz="1600" b="1" dirty="0" smtClean="0"/>
              <a:t>）</a:t>
            </a:r>
            <a:endParaRPr lang="es-MX" sz="1600" b="1" dirty="0"/>
          </a:p>
        </p:txBody>
      </p:sp>
      <p:sp>
        <p:nvSpPr>
          <p:cNvPr id="51" name="50 Rectángulo"/>
          <p:cNvSpPr/>
          <p:nvPr/>
        </p:nvSpPr>
        <p:spPr>
          <a:xfrm>
            <a:off x="4740120" y="6021288"/>
            <a:ext cx="1331830" cy="6204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1600" dirty="0" smtClean="0"/>
              <a:t>ク</a:t>
            </a:r>
            <a:r>
              <a:rPr lang="ja-JP" altLang="es-MX" sz="1600" dirty="0"/>
              <a:t>ライア</a:t>
            </a:r>
            <a:r>
              <a:rPr lang="ja-JP" altLang="es-MX" sz="1600" dirty="0" smtClean="0"/>
              <a:t>ント</a:t>
            </a:r>
          </a:p>
          <a:p>
            <a:pPr algn="ctr"/>
            <a:r>
              <a:rPr lang="ja-JP" altLang="es-MX" sz="1600" b="1" dirty="0" smtClean="0"/>
              <a:t>（</a:t>
            </a:r>
            <a:r>
              <a:rPr lang="es-MX" altLang="ja-JP" sz="1600" b="1" dirty="0"/>
              <a:t>IP2</a:t>
            </a:r>
            <a:r>
              <a:rPr lang="ja-JP" altLang="es-MX" sz="1600" b="1" dirty="0" smtClean="0"/>
              <a:t>）</a:t>
            </a:r>
            <a:endParaRPr lang="es-MX" sz="1600" b="1" dirty="0"/>
          </a:p>
        </p:txBody>
      </p:sp>
      <p:sp>
        <p:nvSpPr>
          <p:cNvPr id="52" name="51 Rectángulo"/>
          <p:cNvSpPr/>
          <p:nvPr/>
        </p:nvSpPr>
        <p:spPr>
          <a:xfrm>
            <a:off x="6174269" y="6021288"/>
            <a:ext cx="1331830" cy="6204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1600" dirty="0" smtClean="0"/>
              <a:t>ク</a:t>
            </a:r>
            <a:r>
              <a:rPr lang="ja-JP" altLang="es-MX" sz="1600" dirty="0"/>
              <a:t>ライア</a:t>
            </a:r>
            <a:r>
              <a:rPr lang="ja-JP" altLang="es-MX" sz="1600" dirty="0" smtClean="0"/>
              <a:t>ント</a:t>
            </a:r>
          </a:p>
          <a:p>
            <a:pPr algn="ctr"/>
            <a:r>
              <a:rPr lang="ja-JP" altLang="es-MX" sz="1600" b="1" dirty="0" smtClean="0"/>
              <a:t>（</a:t>
            </a:r>
            <a:r>
              <a:rPr lang="es-MX" altLang="ja-JP" sz="1600" b="1" dirty="0"/>
              <a:t>IP3</a:t>
            </a:r>
            <a:r>
              <a:rPr lang="ja-JP" altLang="es-MX" sz="1600" b="1" dirty="0" smtClean="0"/>
              <a:t>）</a:t>
            </a:r>
            <a:endParaRPr lang="es-MX" sz="1600" b="1" dirty="0"/>
          </a:p>
        </p:txBody>
      </p:sp>
      <p:cxnSp>
        <p:nvCxnSpPr>
          <p:cNvPr id="54" name="53 Conector angular"/>
          <p:cNvCxnSpPr>
            <a:stCxn id="50" idx="0"/>
            <a:endCxn id="49" idx="2"/>
          </p:cNvCxnSpPr>
          <p:nvPr/>
        </p:nvCxnSpPr>
        <p:spPr>
          <a:xfrm rot="5400000" flipH="1" flipV="1">
            <a:off x="4052836" y="5519005"/>
            <a:ext cx="396044" cy="608522"/>
          </a:xfrm>
          <a:prstGeom prst="bentConnector2">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57 Conector angular"/>
          <p:cNvCxnSpPr>
            <a:stCxn id="52" idx="0"/>
            <a:endCxn id="49" idx="0"/>
          </p:cNvCxnSpPr>
          <p:nvPr/>
        </p:nvCxnSpPr>
        <p:spPr>
          <a:xfrm rot="16200000" flipV="1">
            <a:off x="6407411" y="5588514"/>
            <a:ext cx="396044" cy="469503"/>
          </a:xfrm>
          <a:prstGeom prst="bentConnector2">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9" name="58 Rectángulo"/>
          <p:cNvSpPr/>
          <p:nvPr/>
        </p:nvSpPr>
        <p:spPr>
          <a:xfrm>
            <a:off x="7240406" y="4221088"/>
            <a:ext cx="1652074" cy="119456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1600" b="1" dirty="0" smtClean="0">
                <a:solidFill>
                  <a:schemeClr val="tx1"/>
                </a:solidFill>
              </a:rPr>
              <a:t>他のモジュール</a:t>
            </a:r>
            <a:endParaRPr lang="es-MX" altLang="ja-JP" sz="1600" b="1" dirty="0" smtClean="0">
              <a:solidFill>
                <a:schemeClr val="tx1"/>
              </a:solidFill>
            </a:endParaRPr>
          </a:p>
        </p:txBody>
      </p:sp>
      <p:cxnSp>
        <p:nvCxnSpPr>
          <p:cNvPr id="61" name="60 Conector angular"/>
          <p:cNvCxnSpPr>
            <a:stCxn id="19" idx="2"/>
            <a:endCxn id="59" idx="0"/>
          </p:cNvCxnSpPr>
          <p:nvPr/>
        </p:nvCxnSpPr>
        <p:spPr>
          <a:xfrm rot="16200000" flipH="1">
            <a:off x="6579742" y="2734386"/>
            <a:ext cx="761369" cy="2212033"/>
          </a:xfrm>
          <a:prstGeom prst="bentConnector3">
            <a:avLst>
              <a:gd name="adj1" fmla="val 50000"/>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64 Conector angular"/>
          <p:cNvCxnSpPr>
            <a:stCxn id="12" idx="2"/>
            <a:endCxn id="59" idx="1"/>
          </p:cNvCxnSpPr>
          <p:nvPr/>
        </p:nvCxnSpPr>
        <p:spPr>
          <a:xfrm rot="16200000" flipH="1">
            <a:off x="6383673" y="3961639"/>
            <a:ext cx="1353427" cy="360040"/>
          </a:xfrm>
          <a:prstGeom prst="bentConnector2">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Cara sonriente"/>
          <p:cNvSpPr/>
          <p:nvPr/>
        </p:nvSpPr>
        <p:spPr>
          <a:xfrm>
            <a:off x="1316737" y="5654773"/>
            <a:ext cx="1034403" cy="105249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8" name="67 Conector angular"/>
          <p:cNvCxnSpPr>
            <a:stCxn id="66" idx="2"/>
            <a:endCxn id="5" idx="2"/>
          </p:cNvCxnSpPr>
          <p:nvPr/>
        </p:nvCxnSpPr>
        <p:spPr>
          <a:xfrm rot="10800000">
            <a:off x="1060133" y="5301207"/>
            <a:ext cx="256604" cy="879815"/>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69 Conector angular"/>
          <p:cNvCxnSpPr>
            <a:stCxn id="66" idx="6"/>
            <a:endCxn id="5" idx="2"/>
          </p:cNvCxnSpPr>
          <p:nvPr/>
        </p:nvCxnSpPr>
        <p:spPr>
          <a:xfrm flipH="1" flipV="1">
            <a:off x="1060133" y="5301206"/>
            <a:ext cx="1291007" cy="879815"/>
          </a:xfrm>
          <a:prstGeom prst="bentConnector4">
            <a:avLst>
              <a:gd name="adj1" fmla="val -17707"/>
              <a:gd name="adj2" fmla="val 79907"/>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71 Conector angular"/>
          <p:cNvCxnSpPr>
            <a:stCxn id="66" idx="0"/>
            <a:endCxn id="5" idx="2"/>
          </p:cNvCxnSpPr>
          <p:nvPr/>
        </p:nvCxnSpPr>
        <p:spPr>
          <a:xfrm rot="16200000" flipV="1">
            <a:off x="1270253" y="5091087"/>
            <a:ext cx="353567" cy="773806"/>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3" name="72 Rectángulo"/>
          <p:cNvSpPr/>
          <p:nvPr/>
        </p:nvSpPr>
        <p:spPr>
          <a:xfrm>
            <a:off x="6159283" y="1003235"/>
            <a:ext cx="1090868" cy="489346"/>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tLang="ja-JP" sz="1600" b="1" dirty="0" smtClean="0"/>
              <a:t>SD</a:t>
            </a:r>
            <a:r>
              <a:rPr lang="ja-JP" altLang="es-MX" sz="1600" b="1" dirty="0" smtClean="0"/>
              <a:t>　カード</a:t>
            </a:r>
            <a:endParaRPr lang="es-MX" sz="1600" b="1" dirty="0"/>
          </a:p>
        </p:txBody>
      </p:sp>
      <p:cxnSp>
        <p:nvCxnSpPr>
          <p:cNvPr id="77" name="76 Conector angular"/>
          <p:cNvCxnSpPr>
            <a:stCxn id="49" idx="3"/>
            <a:endCxn id="40" idx="2"/>
          </p:cNvCxnSpPr>
          <p:nvPr/>
        </p:nvCxnSpPr>
        <p:spPr>
          <a:xfrm rot="16200000" flipV="1">
            <a:off x="5267697" y="5081352"/>
            <a:ext cx="332527" cy="53746"/>
          </a:xfrm>
          <a:prstGeom prst="bentConnector3">
            <a:avLst/>
          </a:prstGeom>
          <a:ln>
            <a:solidFill>
              <a:schemeClr val="tx1">
                <a:lumMod val="95000"/>
                <a:lumOff val="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 name="3 Conector recto"/>
          <p:cNvCxnSpPr/>
          <p:nvPr/>
        </p:nvCxnSpPr>
        <p:spPr>
          <a:xfrm>
            <a:off x="179512" y="1503581"/>
            <a:ext cx="0" cy="520368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flipH="1">
            <a:off x="179512" y="6707269"/>
            <a:ext cx="775040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flipV="1">
            <a:off x="179512" y="1487237"/>
            <a:ext cx="1721271" cy="1634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flipH="1">
            <a:off x="1900784" y="1503581"/>
            <a:ext cx="1" cy="154587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66 Conector recto"/>
          <p:cNvCxnSpPr/>
          <p:nvPr/>
        </p:nvCxnSpPr>
        <p:spPr>
          <a:xfrm>
            <a:off x="1900786" y="3049459"/>
            <a:ext cx="2045811" cy="82375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70 Conector recto"/>
          <p:cNvCxnSpPr/>
          <p:nvPr/>
        </p:nvCxnSpPr>
        <p:spPr>
          <a:xfrm>
            <a:off x="3946597" y="3873209"/>
            <a:ext cx="398332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7929917" y="3873209"/>
            <a:ext cx="6428" cy="28340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008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5 Rectángulo redondeado"/>
          <p:cNvSpPr/>
          <p:nvPr/>
        </p:nvSpPr>
        <p:spPr>
          <a:xfrm>
            <a:off x="479881" y="980728"/>
            <a:ext cx="8400256" cy="1800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ja-JP" altLang="es-MX" sz="2800" dirty="0" smtClean="0"/>
              <a:t>パ</a:t>
            </a:r>
            <a:r>
              <a:rPr lang="ja-JP" altLang="es-MX" sz="2800" dirty="0"/>
              <a:t>ターン</a:t>
            </a:r>
            <a:r>
              <a:rPr lang="es-MX" altLang="ja-JP" sz="2800" dirty="0" smtClean="0"/>
              <a:t>C</a:t>
            </a:r>
            <a:r>
              <a:rPr lang="ja-JP" altLang="es-MX" sz="2800" dirty="0" smtClean="0"/>
              <a:t>の成功率が低いのは，各ユ</a:t>
            </a:r>
            <a:r>
              <a:rPr lang="ja-JP" altLang="es-MX" sz="2800" dirty="0"/>
              <a:t>ーザーが瞑想</a:t>
            </a:r>
            <a:r>
              <a:rPr lang="es-MX" altLang="ja-JP" sz="2800" dirty="0" smtClean="0"/>
              <a:t>/</a:t>
            </a:r>
            <a:r>
              <a:rPr lang="ja-JP" altLang="es-MX" sz="2800" dirty="0" smtClean="0"/>
              <a:t>集中</a:t>
            </a:r>
            <a:r>
              <a:rPr lang="es-MX" altLang="ja-JP" sz="2800" dirty="0" smtClean="0"/>
              <a:t>/</a:t>
            </a:r>
            <a:r>
              <a:rPr lang="ja-JP" altLang="es-MX" sz="2800" dirty="0"/>
              <a:t>通常</a:t>
            </a:r>
            <a:r>
              <a:rPr lang="ja-JP" altLang="es-MX" sz="2800" dirty="0" smtClean="0"/>
              <a:t>の</a:t>
            </a:r>
            <a:r>
              <a:rPr lang="ja-JP" altLang="es-MX" sz="2800" dirty="0"/>
              <a:t>状態</a:t>
            </a:r>
            <a:r>
              <a:rPr lang="ja-JP" altLang="es-MX" sz="2800" dirty="0" smtClean="0"/>
              <a:t>を</a:t>
            </a:r>
            <a:r>
              <a:rPr lang="ja-JP" altLang="es-MX" sz="2800" dirty="0"/>
              <a:t>切り替え</a:t>
            </a:r>
            <a:r>
              <a:rPr lang="ja-JP" altLang="es-MX" sz="2800" dirty="0" smtClean="0"/>
              <a:t>る事が困難であるためだと考える．</a:t>
            </a:r>
            <a:endParaRPr lang="ja-JP" altLang="es-MX" sz="2800" dirty="0">
              <a:effectLst/>
            </a:endParaRPr>
          </a:p>
        </p:txBody>
      </p:sp>
      <p:sp>
        <p:nvSpPr>
          <p:cNvPr id="11" name="10 Rectángulo redondeado"/>
          <p:cNvSpPr/>
          <p:nvPr/>
        </p:nvSpPr>
        <p:spPr>
          <a:xfrm>
            <a:off x="445276" y="3068960"/>
            <a:ext cx="8480176" cy="1800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just"/>
            <a:r>
              <a:rPr lang="ja-JP" altLang="es-MX" sz="2800" dirty="0"/>
              <a:t>簡単に特定の動作を再現するた</a:t>
            </a:r>
            <a:r>
              <a:rPr lang="ja-JP" altLang="es-MX" sz="2800" dirty="0" smtClean="0"/>
              <a:t>めに，ユーザーは慣れる必要がある</a:t>
            </a:r>
            <a:r>
              <a:rPr lang="es-MX" altLang="ja-JP" sz="2800" dirty="0" smtClean="0"/>
              <a:t>.</a:t>
            </a:r>
            <a:endParaRPr lang="es-MX" sz="2800" dirty="0"/>
          </a:p>
        </p:txBody>
      </p:sp>
      <p:sp>
        <p:nvSpPr>
          <p:cNvPr id="12" name="11 Rectángulo redondeado"/>
          <p:cNvSpPr/>
          <p:nvPr/>
        </p:nvSpPr>
        <p:spPr>
          <a:xfrm>
            <a:off x="687118" y="5079922"/>
            <a:ext cx="7973771" cy="161209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ja-JP" altLang="es-MX" sz="2800" dirty="0" smtClean="0"/>
              <a:t>こ</a:t>
            </a:r>
            <a:r>
              <a:rPr lang="ja-JP" altLang="es-MX" sz="2800" dirty="0"/>
              <a:t>のテストは、リハビリテーションの目的のために濃度</a:t>
            </a:r>
            <a:r>
              <a:rPr lang="es-MX" altLang="ja-JP" sz="2800" dirty="0"/>
              <a:t>/</a:t>
            </a:r>
            <a:r>
              <a:rPr lang="ja-JP" altLang="es-MX" sz="2800" dirty="0"/>
              <a:t>瞑想問題を抱えているかもしれない人々を検出するのに有用かもしれません。</a:t>
            </a:r>
            <a:endParaRPr lang="ja-JP" altLang="es-MX" sz="2800" dirty="0">
              <a:effectLst/>
            </a:endParaRPr>
          </a:p>
        </p:txBody>
      </p:sp>
      <p:sp>
        <p:nvSpPr>
          <p:cNvPr id="3" name="2 Flecha abajo"/>
          <p:cNvSpPr/>
          <p:nvPr/>
        </p:nvSpPr>
        <p:spPr>
          <a:xfrm>
            <a:off x="4499992" y="4581128"/>
            <a:ext cx="360040" cy="64807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7" name="6 Rectángulo redondeado"/>
          <p:cNvSpPr/>
          <p:nvPr/>
        </p:nvSpPr>
        <p:spPr>
          <a:xfrm>
            <a:off x="3995936" y="263352"/>
            <a:ext cx="1680751" cy="5040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s-MX" sz="3600" dirty="0" smtClean="0">
                <a:effectLst/>
              </a:rPr>
              <a:t>結果</a:t>
            </a:r>
            <a:endParaRPr lang="ja-JP" altLang="es-MX" sz="3600" dirty="0">
              <a:effectLst/>
            </a:endParaRPr>
          </a:p>
        </p:txBody>
      </p:sp>
    </p:spTree>
    <p:extLst>
      <p:ext uri="{BB962C8B-B14F-4D97-AF65-F5344CB8AC3E}">
        <p14:creationId xmlns:p14="http://schemas.microsoft.com/office/powerpoint/2010/main" val="1788791232"/>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redondeado"/>
          <p:cNvSpPr/>
          <p:nvPr/>
        </p:nvSpPr>
        <p:spPr>
          <a:xfrm>
            <a:off x="2999259" y="260648"/>
            <a:ext cx="3361503" cy="5040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s-MX" sz="2800" b="1" dirty="0" smtClean="0"/>
              <a:t>アブストラクト</a:t>
            </a:r>
            <a:endParaRPr lang="es-MX" sz="2800" b="1" dirty="0"/>
          </a:p>
        </p:txBody>
      </p:sp>
      <p:sp>
        <p:nvSpPr>
          <p:cNvPr id="4" name="3 Rectángulo"/>
          <p:cNvSpPr/>
          <p:nvPr/>
        </p:nvSpPr>
        <p:spPr>
          <a:xfrm>
            <a:off x="467543" y="1052736"/>
            <a:ext cx="8424936" cy="249299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lvl="0" fontAlgn="base">
              <a:spcBef>
                <a:spcPct val="0"/>
              </a:spcBef>
              <a:spcAft>
                <a:spcPct val="0"/>
              </a:spcAft>
            </a:pPr>
            <a:r>
              <a:rPr lang="ja-JP" altLang="es-MX" sz="2600" b="1" dirty="0" smtClean="0">
                <a:latin typeface="Arial" charset="0"/>
                <a:cs typeface="Arial" charset="0"/>
              </a:rPr>
              <a:t>研究</a:t>
            </a:r>
            <a:r>
              <a:rPr lang="es-MX" altLang="es-MX" sz="2600" b="1" dirty="0" err="1" smtClean="0">
                <a:latin typeface="Arial" charset="0"/>
                <a:cs typeface="Arial" charset="0"/>
              </a:rPr>
              <a:t>の目的は</a:t>
            </a:r>
            <a:r>
              <a:rPr lang="es-MX" altLang="es-MX" sz="2600" b="1" dirty="0" err="1">
                <a:latin typeface="Arial" charset="0"/>
                <a:cs typeface="Arial" charset="0"/>
              </a:rPr>
              <a:t>、</a:t>
            </a:r>
            <a:r>
              <a:rPr lang="es-MX" altLang="es-MX" sz="2600" b="1" dirty="0" err="1" smtClean="0">
                <a:latin typeface="Arial" charset="0"/>
                <a:cs typeface="Arial" charset="0"/>
              </a:rPr>
              <a:t>人の脳波パターンでのパスワードアプリケ</a:t>
            </a:r>
            <a:r>
              <a:rPr lang="ja-JP" altLang="es-MX" sz="2600" b="1" dirty="0" smtClean="0">
                <a:latin typeface="Arial" charset="0"/>
                <a:cs typeface="Arial" charset="0"/>
              </a:rPr>
              <a:t>ー</a:t>
            </a:r>
            <a:r>
              <a:rPr lang="es-MX" altLang="es-MX" sz="2600" b="1" dirty="0" err="1" smtClean="0">
                <a:latin typeface="Arial" charset="0"/>
                <a:cs typeface="Arial" charset="0"/>
              </a:rPr>
              <a:t>ションの適応である</a:t>
            </a:r>
            <a:r>
              <a:rPr lang="es-MX" altLang="es-MX" sz="2600" b="1" dirty="0" smtClean="0">
                <a:latin typeface="Arial" charset="0"/>
                <a:cs typeface="Arial" charset="0"/>
              </a:rPr>
              <a:t>。</a:t>
            </a:r>
            <a:r>
              <a:rPr lang="ja-JP" altLang="es-MX" sz="2600" b="1" dirty="0" smtClean="0">
                <a:latin typeface="Arial" charset="0"/>
                <a:cs typeface="Arial" charset="0"/>
              </a:rPr>
              <a:t>脳波</a:t>
            </a:r>
            <a:r>
              <a:rPr lang="es-MX" altLang="es-MX" sz="2600" b="1" dirty="0" err="1" smtClean="0">
                <a:latin typeface="Arial" charset="0"/>
                <a:cs typeface="Arial" charset="0"/>
              </a:rPr>
              <a:t>パターンは時間内で集中と瞑想の</a:t>
            </a:r>
            <a:r>
              <a:rPr lang="ja-JP" altLang="es-MX" sz="2600" b="1" dirty="0" smtClean="0">
                <a:latin typeface="Arial" charset="0"/>
                <a:cs typeface="Arial" charset="0"/>
              </a:rPr>
              <a:t>変化</a:t>
            </a:r>
            <a:r>
              <a:rPr lang="es-MX" altLang="es-MX" sz="2600" b="1" dirty="0" smtClean="0">
                <a:latin typeface="Arial" charset="0"/>
                <a:cs typeface="Arial" charset="0"/>
              </a:rPr>
              <a:t>を出力し</a:t>
            </a:r>
            <a:r>
              <a:rPr lang="es-MX" altLang="es-MX" sz="2600" b="1" dirty="0">
                <a:latin typeface="Arial" charset="0"/>
                <a:cs typeface="Arial" charset="0"/>
              </a:rPr>
              <a:t>、</a:t>
            </a:r>
            <a:r>
              <a:rPr lang="es-MX" altLang="es-MX" sz="2600" b="1" dirty="0" smtClean="0">
                <a:latin typeface="Arial" charset="0"/>
                <a:cs typeface="Arial" charset="0"/>
              </a:rPr>
              <a:t>期待される出力と比較を行う。結果を決定するために</a:t>
            </a:r>
            <a:r>
              <a:rPr lang="es-MX" altLang="es-MX" sz="2600" b="1" dirty="0">
                <a:latin typeface="Arial" charset="0"/>
                <a:cs typeface="Arial" charset="0"/>
              </a:rPr>
              <a:t>、</a:t>
            </a:r>
            <a:r>
              <a:rPr lang="es-MX" altLang="es-MX" sz="2600" b="1" dirty="0" smtClean="0">
                <a:latin typeface="Arial" charset="0"/>
                <a:cs typeface="Arial" charset="0"/>
              </a:rPr>
              <a:t>グラフの閾値よりそれぞれ高い値を選択するアルゴリズムを使用した</a:t>
            </a:r>
            <a:r>
              <a:rPr lang="es-MX" altLang="es-MX" sz="2600" b="1" dirty="0">
                <a:latin typeface="Arial" charset="0"/>
                <a:cs typeface="Arial" charset="0"/>
              </a:rPr>
              <a:t>。</a:t>
            </a:r>
            <a:r>
              <a:rPr lang="es-MX" altLang="es-MX" sz="2600" b="1" dirty="0" smtClean="0">
                <a:latin typeface="Arial" charset="0"/>
                <a:cs typeface="Arial" charset="0"/>
              </a:rPr>
              <a:t>その結果によって複雑なパターンが作られる</a:t>
            </a:r>
            <a:r>
              <a:rPr lang="es-MX" altLang="es-MX" sz="2600" b="1" dirty="0">
                <a:latin typeface="Arial" charset="0"/>
                <a:cs typeface="Arial" charset="0"/>
              </a:rPr>
              <a:t>。 </a:t>
            </a:r>
          </a:p>
        </p:txBody>
      </p:sp>
      <p:sp>
        <p:nvSpPr>
          <p:cNvPr id="5" name="4 Rectángulo"/>
          <p:cNvSpPr/>
          <p:nvPr/>
        </p:nvSpPr>
        <p:spPr>
          <a:xfrm>
            <a:off x="467542" y="3861048"/>
            <a:ext cx="8424936" cy="2308324"/>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lvl="0" algn="just" fontAlgn="base">
              <a:spcBef>
                <a:spcPct val="0"/>
              </a:spcBef>
              <a:spcAft>
                <a:spcPct val="0"/>
              </a:spcAft>
            </a:pPr>
            <a:r>
              <a:rPr lang="en-US" sz="2400" b="1" dirty="0"/>
              <a:t>This paper presents a way of developing a password application with mind wave patterns based on attention and meditation values generated by a low cost EEG interface. By generating desired peak values from the meditation readings in the time frame, a unique pattern is obtained. The pattern is compared with an expected output in order to perform specific actions. </a:t>
            </a:r>
            <a:endParaRPr lang="es-MX" altLang="es-MX" sz="2400" b="1" dirty="0">
              <a:latin typeface="Arial" charset="0"/>
              <a:cs typeface="Arial" charset="0"/>
            </a:endParaRPr>
          </a:p>
        </p:txBody>
      </p:sp>
    </p:spTree>
    <p:extLst>
      <p:ext uri="{BB962C8B-B14F-4D97-AF65-F5344CB8AC3E}">
        <p14:creationId xmlns:p14="http://schemas.microsoft.com/office/powerpoint/2010/main" val="829752663"/>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2999258" y="260648"/>
            <a:ext cx="3361503" cy="5040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s-MX" sz="2800" b="1" dirty="0"/>
              <a:t>はじめに</a:t>
            </a:r>
            <a:endParaRPr lang="es-MX" sz="2800" b="1" dirty="0"/>
          </a:p>
        </p:txBody>
      </p:sp>
      <p:pic>
        <p:nvPicPr>
          <p:cNvPr id="615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70" y="2420888"/>
            <a:ext cx="8709678" cy="26642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22 Rectángulo"/>
          <p:cNvSpPr/>
          <p:nvPr/>
        </p:nvSpPr>
        <p:spPr>
          <a:xfrm>
            <a:off x="-108520" y="6519446"/>
            <a:ext cx="8424936" cy="338554"/>
          </a:xfrm>
          <a:prstGeom prst="rect">
            <a:avLst/>
          </a:prstGeom>
        </p:spPr>
        <p:txBody>
          <a:bodyPr wrap="square">
            <a:spAutoFit/>
          </a:bodyPr>
          <a:lstStyle/>
          <a:p>
            <a:pPr algn="ctr"/>
            <a:r>
              <a:rPr lang="en-US" sz="1600" dirty="0"/>
              <a:t>Picture </a:t>
            </a:r>
            <a:r>
              <a:rPr lang="en-US" sz="1600" dirty="0" smtClean="0"/>
              <a:t>taken from Shimadzu (</a:t>
            </a:r>
            <a:r>
              <a:rPr lang="es-MX" sz="1600" dirty="0" smtClean="0"/>
              <a:t>http</a:t>
            </a:r>
            <a:r>
              <a:rPr lang="es-MX" sz="1600" dirty="0"/>
              <a:t>://</a:t>
            </a:r>
            <a:r>
              <a:rPr lang="es-MX" sz="1600" dirty="0" smtClean="0"/>
              <a:t>www.shimadzu.co.jp/news/press/i7rr0a000000myhd.html)</a:t>
            </a:r>
            <a:endParaRPr lang="es-MX" sz="1600" dirty="0"/>
          </a:p>
        </p:txBody>
      </p:sp>
      <p:sp>
        <p:nvSpPr>
          <p:cNvPr id="3" name="2 Rectángulo"/>
          <p:cNvSpPr/>
          <p:nvPr/>
        </p:nvSpPr>
        <p:spPr>
          <a:xfrm>
            <a:off x="411300" y="1412776"/>
            <a:ext cx="3368612" cy="523220"/>
          </a:xfrm>
          <a:prstGeom prst="rect">
            <a:avLst/>
          </a:prstGeom>
        </p:spPr>
        <p:txBody>
          <a:bodyPr wrap="square">
            <a:spAutoFit/>
          </a:bodyPr>
          <a:lstStyle/>
          <a:p>
            <a:pPr algn="ctr"/>
            <a:r>
              <a:rPr lang="es-MX" altLang="ja-JP" sz="2800" dirty="0"/>
              <a:t>BMI</a:t>
            </a:r>
            <a:r>
              <a:rPr lang="ja-JP" altLang="es-MX" sz="2800" dirty="0"/>
              <a:t>のアプリと</a:t>
            </a:r>
            <a:r>
              <a:rPr lang="ja-JP" altLang="es-MX" sz="2800" dirty="0" smtClean="0"/>
              <a:t>は</a:t>
            </a:r>
            <a:r>
              <a:rPr lang="es-MX" altLang="ja-JP" sz="2800" dirty="0" smtClean="0"/>
              <a:t>…</a:t>
            </a:r>
            <a:endParaRPr lang="es-MX" sz="2800" dirty="0"/>
          </a:p>
        </p:txBody>
      </p:sp>
    </p:spTree>
    <p:extLst>
      <p:ext uri="{BB962C8B-B14F-4D97-AF65-F5344CB8AC3E}">
        <p14:creationId xmlns:p14="http://schemas.microsoft.com/office/powerpoint/2010/main" val="829752663"/>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redondeado"/>
          <p:cNvSpPr/>
          <p:nvPr/>
        </p:nvSpPr>
        <p:spPr>
          <a:xfrm>
            <a:off x="2999258" y="260648"/>
            <a:ext cx="3361503" cy="5040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s-MX" sz="2800" dirty="0" smtClean="0"/>
              <a:t>脳</a:t>
            </a:r>
            <a:r>
              <a:rPr lang="ja-JP" altLang="es-MX" sz="2800" dirty="0"/>
              <a:t>波パター</a:t>
            </a:r>
            <a:r>
              <a:rPr lang="ja-JP" altLang="es-MX" sz="2800" dirty="0" smtClean="0"/>
              <a:t>ンとは</a:t>
            </a:r>
            <a:endParaRPr lang="es-MX" sz="2800" dirty="0"/>
          </a:p>
        </p:txBody>
      </p:sp>
      <p:pic>
        <p:nvPicPr>
          <p:cNvPr id="21" name="20 Imagen"/>
          <p:cNvPicPr/>
          <p:nvPr/>
        </p:nvPicPr>
        <p:blipFill>
          <a:blip r:embed="rId2">
            <a:extLst>
              <a:ext uri="{28A0092B-C50C-407E-A947-70E740481C1C}">
                <a14:useLocalDpi xmlns:a14="http://schemas.microsoft.com/office/drawing/2010/main" val="0"/>
              </a:ext>
            </a:extLst>
          </a:blip>
          <a:srcRect/>
          <a:stretch>
            <a:fillRect/>
          </a:stretch>
        </p:blipFill>
        <p:spPr bwMode="auto">
          <a:xfrm>
            <a:off x="251520" y="980727"/>
            <a:ext cx="3960440" cy="374441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pSp>
        <p:nvGrpSpPr>
          <p:cNvPr id="22" name="3 Grupo"/>
          <p:cNvGrpSpPr/>
          <p:nvPr/>
        </p:nvGrpSpPr>
        <p:grpSpPr>
          <a:xfrm>
            <a:off x="4644008" y="692696"/>
            <a:ext cx="4176871" cy="4104455"/>
            <a:chOff x="0" y="0"/>
            <a:chExt cx="3384376" cy="2608469"/>
          </a:xfrm>
        </p:grpSpPr>
        <p:grpSp>
          <p:nvGrpSpPr>
            <p:cNvPr id="23" name="1 Grupo"/>
            <p:cNvGrpSpPr/>
            <p:nvPr/>
          </p:nvGrpSpPr>
          <p:grpSpPr>
            <a:xfrm>
              <a:off x="0" y="0"/>
              <a:ext cx="3384376" cy="2608469"/>
              <a:chOff x="0" y="0"/>
              <a:chExt cx="3384376" cy="2608469"/>
            </a:xfrm>
          </p:grpSpPr>
          <p:pic>
            <p:nvPicPr>
              <p:cNvPr id="2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 y="0"/>
                <a:ext cx="1700905" cy="131068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87114" y="0"/>
                <a:ext cx="1696687" cy="130654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301929"/>
                <a:ext cx="1687114" cy="130654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80990" y="1301155"/>
                <a:ext cx="1703386" cy="130654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4" name="2 CuadroTexto"/>
            <p:cNvSpPr txBox="1"/>
            <p:nvPr/>
          </p:nvSpPr>
          <p:spPr>
            <a:xfrm>
              <a:off x="720080" y="897339"/>
              <a:ext cx="317716" cy="369332"/>
            </a:xfrm>
            <a:prstGeom prst="rect">
              <a:avLst/>
            </a:prstGeom>
            <a:noFill/>
          </p:spPr>
          <p:txBody>
            <a:bodyPr wrap="square" rtlCol="0">
              <a:noAutofit/>
            </a:bodyPr>
            <a:lstStyle/>
            <a:p>
              <a:pPr>
                <a:spcAft>
                  <a:spcPts val="0"/>
                </a:spcAft>
              </a:pPr>
              <a:r>
                <a:rPr lang="es-MX" sz="1800" kern="1200">
                  <a:solidFill>
                    <a:srgbClr val="000000"/>
                  </a:solidFill>
                  <a:effectLst/>
                  <a:latin typeface="Calibri"/>
                  <a:ea typeface="MS Mincho"/>
                  <a:cs typeface="Times New Roman"/>
                </a:rPr>
                <a:t>A</a:t>
              </a:r>
              <a:endParaRPr lang="es-MX" sz="1200">
                <a:effectLst/>
                <a:latin typeface="Times New Roman"/>
                <a:ea typeface="MS Mincho"/>
              </a:endParaRPr>
            </a:p>
          </p:txBody>
        </p:sp>
        <p:sp>
          <p:nvSpPr>
            <p:cNvPr id="25" name="14 CuadroTexto"/>
            <p:cNvSpPr txBox="1"/>
            <p:nvPr/>
          </p:nvSpPr>
          <p:spPr>
            <a:xfrm>
              <a:off x="2418259" y="897159"/>
              <a:ext cx="307340" cy="370205"/>
            </a:xfrm>
            <a:prstGeom prst="rect">
              <a:avLst/>
            </a:prstGeom>
            <a:noFill/>
          </p:spPr>
          <p:txBody>
            <a:bodyPr wrap="square" rtlCol="0">
              <a:noAutofit/>
            </a:bodyPr>
            <a:lstStyle/>
            <a:p>
              <a:pPr>
                <a:spcAft>
                  <a:spcPts val="0"/>
                </a:spcAft>
              </a:pPr>
              <a:r>
                <a:rPr lang="es-MX" sz="1800" kern="1200">
                  <a:solidFill>
                    <a:srgbClr val="000000"/>
                  </a:solidFill>
                  <a:effectLst/>
                  <a:latin typeface="Calibri"/>
                  <a:ea typeface="MS Mincho"/>
                  <a:cs typeface="Times New Roman"/>
                </a:rPr>
                <a:t>B</a:t>
              </a:r>
              <a:endParaRPr lang="es-MX" sz="1200">
                <a:effectLst/>
                <a:latin typeface="Times New Roman"/>
                <a:ea typeface="MS Mincho"/>
              </a:endParaRPr>
            </a:p>
          </p:txBody>
        </p:sp>
        <p:sp>
          <p:nvSpPr>
            <p:cNvPr id="26" name="15 CuadroTexto"/>
            <p:cNvSpPr txBox="1"/>
            <p:nvPr/>
          </p:nvSpPr>
          <p:spPr>
            <a:xfrm>
              <a:off x="719982" y="2193042"/>
              <a:ext cx="304800" cy="370205"/>
            </a:xfrm>
            <a:prstGeom prst="rect">
              <a:avLst/>
            </a:prstGeom>
            <a:noFill/>
          </p:spPr>
          <p:txBody>
            <a:bodyPr wrap="square" rtlCol="0">
              <a:noAutofit/>
            </a:bodyPr>
            <a:lstStyle/>
            <a:p>
              <a:pPr>
                <a:spcAft>
                  <a:spcPts val="0"/>
                </a:spcAft>
              </a:pPr>
              <a:r>
                <a:rPr lang="es-MX" sz="1800" kern="1200">
                  <a:solidFill>
                    <a:srgbClr val="000000"/>
                  </a:solidFill>
                  <a:effectLst/>
                  <a:latin typeface="Calibri"/>
                  <a:ea typeface="MS Mincho"/>
                  <a:cs typeface="Times New Roman"/>
                </a:rPr>
                <a:t>C</a:t>
              </a:r>
              <a:endParaRPr lang="es-MX" sz="1200">
                <a:effectLst/>
                <a:latin typeface="Times New Roman"/>
                <a:ea typeface="MS Mincho"/>
              </a:endParaRPr>
            </a:p>
          </p:txBody>
        </p:sp>
        <p:sp>
          <p:nvSpPr>
            <p:cNvPr id="27" name="16 CuadroTexto"/>
            <p:cNvSpPr txBox="1"/>
            <p:nvPr/>
          </p:nvSpPr>
          <p:spPr>
            <a:xfrm>
              <a:off x="2418588" y="2184191"/>
              <a:ext cx="327334" cy="369332"/>
            </a:xfrm>
            <a:prstGeom prst="rect">
              <a:avLst/>
            </a:prstGeom>
            <a:noFill/>
          </p:spPr>
          <p:txBody>
            <a:bodyPr wrap="square" rtlCol="0">
              <a:noAutofit/>
            </a:bodyPr>
            <a:lstStyle/>
            <a:p>
              <a:pPr>
                <a:spcAft>
                  <a:spcPts val="0"/>
                </a:spcAft>
              </a:pPr>
              <a:r>
                <a:rPr lang="es-MX" sz="1800" kern="1200">
                  <a:solidFill>
                    <a:srgbClr val="000000"/>
                  </a:solidFill>
                  <a:effectLst/>
                  <a:latin typeface="Calibri"/>
                  <a:ea typeface="MS Mincho"/>
                  <a:cs typeface="Times New Roman"/>
                </a:rPr>
                <a:t>D</a:t>
              </a:r>
              <a:endParaRPr lang="es-MX" sz="1200">
                <a:effectLst/>
                <a:latin typeface="Times New Roman"/>
                <a:ea typeface="MS Mincho"/>
              </a:endParaRPr>
            </a:p>
          </p:txBody>
        </p:sp>
      </p:grpSp>
      <p:sp>
        <p:nvSpPr>
          <p:cNvPr id="33" name="32 Rectángulo redondeado"/>
          <p:cNvSpPr/>
          <p:nvPr/>
        </p:nvSpPr>
        <p:spPr>
          <a:xfrm>
            <a:off x="827584" y="6106889"/>
            <a:ext cx="3142964" cy="50405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MX" altLang="ja-JP" sz="2800" b="1" dirty="0"/>
              <a:t>P</a:t>
            </a:r>
            <a:r>
              <a:rPr lang="ja-JP" altLang="es-MX" sz="2800" dirty="0"/>
              <a:t>　</a:t>
            </a:r>
            <a:r>
              <a:rPr lang="es-MX" altLang="ja-JP" sz="2800" dirty="0">
                <a:sym typeface="Wingdings" panose="05000000000000000000" pitchFamily="2" charset="2"/>
              </a:rPr>
              <a:t></a:t>
            </a:r>
            <a:r>
              <a:rPr lang="ja-JP" altLang="es-MX" sz="2800" dirty="0"/>
              <a:t>信号ピーク</a:t>
            </a:r>
            <a:endParaRPr lang="es-MX" sz="2800" dirty="0"/>
          </a:p>
        </p:txBody>
      </p:sp>
      <p:sp>
        <p:nvSpPr>
          <p:cNvPr id="34" name="33 Rectángulo redondeado"/>
          <p:cNvSpPr/>
          <p:nvPr/>
        </p:nvSpPr>
        <p:spPr>
          <a:xfrm>
            <a:off x="827584" y="5373216"/>
            <a:ext cx="3142964" cy="50405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MX" altLang="ja-JP" sz="2800" b="1" dirty="0" smtClean="0"/>
              <a:t>Th</a:t>
            </a:r>
            <a:r>
              <a:rPr lang="ja-JP" altLang="es-MX" sz="2800" dirty="0" smtClean="0"/>
              <a:t>　</a:t>
            </a:r>
            <a:r>
              <a:rPr lang="es-MX" altLang="ja-JP" sz="2800" dirty="0" smtClean="0">
                <a:sym typeface="Wingdings" panose="05000000000000000000" pitchFamily="2" charset="2"/>
              </a:rPr>
              <a:t></a:t>
            </a:r>
            <a:r>
              <a:rPr lang="ja-JP" altLang="es-MX" sz="2800" dirty="0" smtClean="0">
                <a:sym typeface="Wingdings" panose="05000000000000000000" pitchFamily="2" charset="2"/>
              </a:rPr>
              <a:t>閾値</a:t>
            </a:r>
            <a:endParaRPr lang="es-MX" sz="2800" dirty="0"/>
          </a:p>
        </p:txBody>
      </p:sp>
      <p:sp>
        <p:nvSpPr>
          <p:cNvPr id="35" name="34 Rectángulo redondeado"/>
          <p:cNvSpPr/>
          <p:nvPr/>
        </p:nvSpPr>
        <p:spPr>
          <a:xfrm>
            <a:off x="5147141" y="5373216"/>
            <a:ext cx="3142964" cy="50405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MX" altLang="ja-JP" sz="2800" b="1" dirty="0" smtClean="0"/>
              <a:t>Et</a:t>
            </a:r>
            <a:r>
              <a:rPr lang="ja-JP" altLang="es-MX" sz="2800" dirty="0" smtClean="0"/>
              <a:t>　</a:t>
            </a:r>
            <a:r>
              <a:rPr lang="es-MX" altLang="ja-JP" sz="2800" dirty="0" smtClean="0">
                <a:sym typeface="Wingdings" panose="05000000000000000000" pitchFamily="2" charset="2"/>
              </a:rPr>
              <a:t> </a:t>
            </a:r>
            <a:r>
              <a:rPr lang="ja-JP" altLang="es-MX" sz="2800" dirty="0" smtClean="0"/>
              <a:t>予</a:t>
            </a:r>
            <a:r>
              <a:rPr lang="ja-JP" altLang="es-MX" sz="2800" dirty="0"/>
              <a:t>測時間枠</a:t>
            </a:r>
            <a:endParaRPr lang="es-MX" sz="2800" dirty="0"/>
          </a:p>
        </p:txBody>
      </p:sp>
      <p:sp>
        <p:nvSpPr>
          <p:cNvPr id="36" name="35 Flecha derecha"/>
          <p:cNvSpPr/>
          <p:nvPr/>
        </p:nvSpPr>
        <p:spPr>
          <a:xfrm>
            <a:off x="3660167" y="2601960"/>
            <a:ext cx="1512168" cy="457692"/>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s-MX"/>
          </a:p>
        </p:txBody>
      </p:sp>
      <p:sp>
        <p:nvSpPr>
          <p:cNvPr id="37" name="36 Rectángulo redondeado"/>
          <p:cNvSpPr/>
          <p:nvPr/>
        </p:nvSpPr>
        <p:spPr>
          <a:xfrm>
            <a:off x="5292080" y="6068270"/>
            <a:ext cx="783382" cy="50405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MX" altLang="ja-JP" sz="2800" dirty="0" smtClean="0"/>
              <a:t>t1</a:t>
            </a:r>
            <a:endParaRPr lang="es-MX" sz="2800" dirty="0"/>
          </a:p>
        </p:txBody>
      </p:sp>
      <p:sp>
        <p:nvSpPr>
          <p:cNvPr id="38" name="37 Rectángulo redondeado"/>
          <p:cNvSpPr/>
          <p:nvPr/>
        </p:nvSpPr>
        <p:spPr>
          <a:xfrm>
            <a:off x="7380312" y="6048960"/>
            <a:ext cx="786357" cy="50405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MX" altLang="ja-JP" sz="2800" dirty="0" smtClean="0"/>
              <a:t>t2</a:t>
            </a:r>
            <a:endParaRPr lang="es-MX" sz="2800" dirty="0"/>
          </a:p>
        </p:txBody>
      </p:sp>
      <p:sp>
        <p:nvSpPr>
          <p:cNvPr id="39" name="38 Rectángulo redondeado"/>
          <p:cNvSpPr/>
          <p:nvPr/>
        </p:nvSpPr>
        <p:spPr>
          <a:xfrm>
            <a:off x="6421349" y="6068270"/>
            <a:ext cx="609663" cy="4654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MX" altLang="ja-JP" sz="2800" dirty="0" smtClean="0">
                <a:sym typeface="Wingdings" panose="05000000000000000000" pitchFamily="2" charset="2"/>
              </a:rPr>
              <a:t></a:t>
            </a:r>
            <a:endParaRPr lang="es-MX" sz="2800" dirty="0"/>
          </a:p>
        </p:txBody>
      </p:sp>
    </p:spTree>
    <p:extLst>
      <p:ext uri="{BB962C8B-B14F-4D97-AF65-F5344CB8AC3E}">
        <p14:creationId xmlns:p14="http://schemas.microsoft.com/office/powerpoint/2010/main" val="829752663"/>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25 Rectángulo redondeado"/>
          <p:cNvSpPr/>
          <p:nvPr/>
        </p:nvSpPr>
        <p:spPr>
          <a:xfrm>
            <a:off x="4651942" y="962787"/>
            <a:ext cx="3952506" cy="232142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s-MX" sz="2800" dirty="0"/>
          </a:p>
        </p:txBody>
      </p:sp>
      <p:pic>
        <p:nvPicPr>
          <p:cNvPr id="2" name="1 Imagen"/>
          <p:cNvPicPr/>
          <p:nvPr/>
        </p:nvPicPr>
        <p:blipFill>
          <a:blip r:embed="rId2">
            <a:extLst>
              <a:ext uri="{28A0092B-C50C-407E-A947-70E740481C1C}">
                <a14:useLocalDpi xmlns:a14="http://schemas.microsoft.com/office/drawing/2010/main" val="0"/>
              </a:ext>
            </a:extLst>
          </a:blip>
          <a:srcRect/>
          <a:stretch>
            <a:fillRect/>
          </a:stretch>
        </p:blipFill>
        <p:spPr bwMode="auto">
          <a:xfrm>
            <a:off x="1413418" y="3501008"/>
            <a:ext cx="6477051" cy="3078555"/>
          </a:xfrm>
          <a:prstGeom prst="rect">
            <a:avLst/>
          </a:prstGeom>
          <a:ln>
            <a:noFill/>
          </a:ln>
          <a:effectLst>
            <a:outerShdw blurRad="292100" dist="139700" dir="2700000" algn="tl" rotWithShape="0">
              <a:srgbClr val="333333">
                <a:alpha val="65000"/>
              </a:srgbClr>
            </a:outerShdw>
          </a:effectLst>
        </p:spPr>
      </p:pic>
      <p:sp>
        <p:nvSpPr>
          <p:cNvPr id="3" name="2 Rectángulo redondeado"/>
          <p:cNvSpPr/>
          <p:nvPr/>
        </p:nvSpPr>
        <p:spPr>
          <a:xfrm>
            <a:off x="2971193" y="246851"/>
            <a:ext cx="3361503" cy="5040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s-MX" sz="2800" b="1" dirty="0"/>
              <a:t>システムの説明</a:t>
            </a:r>
            <a:endParaRPr lang="es-MX" sz="2800" b="1" dirty="0"/>
          </a:p>
        </p:txBody>
      </p:sp>
      <p:grpSp>
        <p:nvGrpSpPr>
          <p:cNvPr id="14" name="13 Grupo"/>
          <p:cNvGrpSpPr/>
          <p:nvPr/>
        </p:nvGrpSpPr>
        <p:grpSpPr>
          <a:xfrm>
            <a:off x="348647" y="963556"/>
            <a:ext cx="3215241" cy="2321427"/>
            <a:chOff x="780694" y="963556"/>
            <a:chExt cx="3215241" cy="2321427"/>
          </a:xfrm>
        </p:grpSpPr>
        <p:sp>
          <p:nvSpPr>
            <p:cNvPr id="12" name="11 Rectángulo redondeado"/>
            <p:cNvSpPr/>
            <p:nvPr/>
          </p:nvSpPr>
          <p:spPr>
            <a:xfrm>
              <a:off x="780694" y="963556"/>
              <a:ext cx="3215241" cy="232142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s-MX" sz="2800"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7951" y="1484784"/>
              <a:ext cx="1399439" cy="1529460"/>
            </a:xfrm>
            <a:prstGeom prst="rect">
              <a:avLst/>
            </a:prstGeom>
            <a:noFill/>
            <a:ln w="158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4466" y="1484784"/>
              <a:ext cx="1294400" cy="1529460"/>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9 Rectángulo"/>
            <p:cNvSpPr/>
            <p:nvPr/>
          </p:nvSpPr>
          <p:spPr>
            <a:xfrm>
              <a:off x="1394504" y="1115452"/>
              <a:ext cx="646331" cy="369332"/>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s-MX" b="1" dirty="0"/>
                <a:t>集中</a:t>
              </a:r>
              <a:endParaRPr lang="es-MX" b="1" dirty="0"/>
            </a:p>
          </p:txBody>
        </p:sp>
        <p:sp>
          <p:nvSpPr>
            <p:cNvPr id="11" name="10 Rectángulo"/>
            <p:cNvSpPr/>
            <p:nvPr/>
          </p:nvSpPr>
          <p:spPr>
            <a:xfrm>
              <a:off x="2808500" y="1115452"/>
              <a:ext cx="646331" cy="369332"/>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s-MX" b="1" dirty="0"/>
                <a:t>瞑想</a:t>
              </a:r>
              <a:endParaRPr lang="es-MX" b="1" dirty="0"/>
            </a:p>
          </p:txBody>
        </p:sp>
        <p:sp>
          <p:nvSpPr>
            <p:cNvPr id="13" name="12 Elipse"/>
            <p:cNvSpPr/>
            <p:nvPr/>
          </p:nvSpPr>
          <p:spPr>
            <a:xfrm>
              <a:off x="1972081" y="1620213"/>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15"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2598384"/>
            <a:ext cx="2952328" cy="8638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22" name="Picture 4" descr="http://docid81hrs3j1.cloudfront.net/contents/large/978_1.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3051" t="23952" r="11614" b="26447"/>
          <a:stretch/>
        </p:blipFill>
        <p:spPr bwMode="auto">
          <a:xfrm rot="20303463">
            <a:off x="1475095" y="2731260"/>
            <a:ext cx="859616" cy="56596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www.elechouse.com/elechouse/images/product/Arduino%20XBee%20Shield%20V03/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02977" y="1787210"/>
            <a:ext cx="1531979" cy="11489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4" name="23 Flecha derecha"/>
          <p:cNvSpPr/>
          <p:nvPr/>
        </p:nvSpPr>
        <p:spPr>
          <a:xfrm>
            <a:off x="3346819" y="1115452"/>
            <a:ext cx="1657229" cy="369332"/>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pic>
        <p:nvPicPr>
          <p:cNvPr id="33" name="32 Imagen"/>
          <p:cNvPicPr/>
          <p:nvPr/>
        </p:nvPicPr>
        <p:blipFill rotWithShape="1">
          <a:blip r:embed="rId8">
            <a:extLst>
              <a:ext uri="{28A0092B-C50C-407E-A947-70E740481C1C}">
                <a14:useLocalDpi xmlns:a14="http://schemas.microsoft.com/office/drawing/2010/main" val="0"/>
              </a:ext>
            </a:extLst>
          </a:blip>
          <a:srcRect r="50000" b="19918"/>
          <a:stretch/>
        </p:blipFill>
        <p:spPr bwMode="auto">
          <a:xfrm>
            <a:off x="5714675" y="1038191"/>
            <a:ext cx="2889773" cy="14980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29752663"/>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redondeado"/>
          <p:cNvSpPr/>
          <p:nvPr/>
        </p:nvSpPr>
        <p:spPr>
          <a:xfrm>
            <a:off x="2953713" y="116632"/>
            <a:ext cx="3361503" cy="5040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s-MX" sz="2800" b="1" dirty="0"/>
              <a:t>システムの説明</a:t>
            </a:r>
            <a:endParaRPr lang="es-MX" sz="2800" b="1" dirty="0"/>
          </a:p>
        </p:txBody>
      </p:sp>
      <p:pic>
        <p:nvPicPr>
          <p:cNvPr id="2" name="アップリデモ.wm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47650" y="764704"/>
            <a:ext cx="8648700" cy="5515694"/>
          </a:xfrm>
          <a:prstGeom prst="rect">
            <a:avLst/>
          </a:prstGeom>
        </p:spPr>
      </p:pic>
    </p:spTree>
    <p:extLst>
      <p:ext uri="{BB962C8B-B14F-4D97-AF65-F5344CB8AC3E}">
        <p14:creationId xmlns:p14="http://schemas.microsoft.com/office/powerpoint/2010/main" val="829752663"/>
      </p:ext>
    </p:extLst>
  </p:cSld>
  <p:clrMapOvr>
    <a:masterClrMapping/>
  </p:clrMapOvr>
  <p:transition spd="slow">
    <p:pull/>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52 Rectángulo"/>
          <p:cNvSpPr/>
          <p:nvPr/>
        </p:nvSpPr>
        <p:spPr>
          <a:xfrm>
            <a:off x="655121" y="995858"/>
            <a:ext cx="4553470" cy="31532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2" name="1 Rectángulo redondeado"/>
          <p:cNvSpPr/>
          <p:nvPr/>
        </p:nvSpPr>
        <p:spPr>
          <a:xfrm>
            <a:off x="2999258" y="260648"/>
            <a:ext cx="3361503" cy="5040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s-MX" sz="2800" b="1" dirty="0" smtClean="0"/>
              <a:t>結</a:t>
            </a:r>
            <a:r>
              <a:rPr lang="ja-JP" altLang="es-MX" sz="2800" b="1" dirty="0"/>
              <a:t>果</a:t>
            </a:r>
            <a:endParaRPr lang="es-MX" sz="2800" b="1" dirty="0"/>
          </a:p>
        </p:txBody>
      </p:sp>
      <p:pic>
        <p:nvPicPr>
          <p:cNvPr id="3" name="2 Imagen"/>
          <p:cNvPicPr/>
          <p:nvPr/>
        </p:nvPicPr>
        <p:blipFill>
          <a:blip r:embed="rId2">
            <a:extLst>
              <a:ext uri="{28A0092B-C50C-407E-A947-70E740481C1C}">
                <a14:useLocalDpi xmlns:a14="http://schemas.microsoft.com/office/drawing/2010/main" val="0"/>
              </a:ext>
            </a:extLst>
          </a:blip>
          <a:srcRect/>
          <a:stretch>
            <a:fillRect/>
          </a:stretch>
        </p:blipFill>
        <p:spPr bwMode="auto">
          <a:xfrm>
            <a:off x="5508104" y="939603"/>
            <a:ext cx="3312368" cy="4888309"/>
          </a:xfrm>
          <a:prstGeom prst="rect">
            <a:avLst/>
          </a:prstGeom>
          <a:ln>
            <a:noFill/>
          </a:ln>
          <a:effectLst>
            <a:outerShdw blurRad="292100" dist="139700" dir="2700000" algn="tl" rotWithShape="0">
              <a:srgbClr val="333333">
                <a:alpha val="65000"/>
              </a:srgbClr>
            </a:outerShdw>
          </a:effectLst>
        </p:spPr>
      </p:pic>
      <p:pic>
        <p:nvPicPr>
          <p:cNvPr id="4" name="3 Imagen"/>
          <p:cNvPicPr/>
          <p:nvPr/>
        </p:nvPicPr>
        <p:blipFill>
          <a:blip r:embed="rId3">
            <a:extLst>
              <a:ext uri="{28A0092B-C50C-407E-A947-70E740481C1C}">
                <a14:useLocalDpi xmlns:a14="http://schemas.microsoft.com/office/drawing/2010/main" val="0"/>
              </a:ext>
            </a:extLst>
          </a:blip>
          <a:srcRect/>
          <a:stretch>
            <a:fillRect/>
          </a:stretch>
        </p:blipFill>
        <p:spPr bwMode="auto">
          <a:xfrm>
            <a:off x="655121" y="4317907"/>
            <a:ext cx="4553470" cy="1485381"/>
          </a:xfrm>
          <a:prstGeom prst="rect">
            <a:avLst/>
          </a:prstGeom>
          <a:ln>
            <a:noFill/>
          </a:ln>
          <a:effectLst>
            <a:outerShdw blurRad="292100" dist="139700" dir="2700000" algn="tl" rotWithShape="0">
              <a:srgbClr val="333333">
                <a:alpha val="65000"/>
              </a:srgbClr>
            </a:outerShdw>
          </a:effectLst>
        </p:spPr>
      </p:pic>
      <p:sp>
        <p:nvSpPr>
          <p:cNvPr id="6" name="5 Rectángulo redondeado"/>
          <p:cNvSpPr/>
          <p:nvPr/>
        </p:nvSpPr>
        <p:spPr>
          <a:xfrm>
            <a:off x="1719156" y="6021288"/>
            <a:ext cx="2425399" cy="5040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s-MX" sz="2800" b="1" dirty="0"/>
              <a:t>平均成功率</a:t>
            </a:r>
            <a:endParaRPr lang="es-MX" sz="2800" b="1" dirty="0"/>
          </a:p>
        </p:txBody>
      </p:sp>
      <p:sp>
        <p:nvSpPr>
          <p:cNvPr id="8" name="7 Rectángulo redondeado"/>
          <p:cNvSpPr/>
          <p:nvPr/>
        </p:nvSpPr>
        <p:spPr>
          <a:xfrm>
            <a:off x="5508104" y="6021288"/>
            <a:ext cx="3312368" cy="5040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s-MX" sz="2100" b="1" dirty="0"/>
              <a:t>特定のユーザの最終結果</a:t>
            </a:r>
            <a:endParaRPr lang="es-MX" sz="2100" b="1" dirty="0"/>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112544"/>
            <a:ext cx="1398248" cy="1565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1081372"/>
            <a:ext cx="1415452" cy="159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4955" y="1081372"/>
            <a:ext cx="1448765" cy="159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9201" y="2722559"/>
            <a:ext cx="1149246" cy="1296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500" y="2722558"/>
            <a:ext cx="1157888" cy="1296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53 Flecha derecha"/>
          <p:cNvSpPr/>
          <p:nvPr/>
        </p:nvSpPr>
        <p:spPr>
          <a:xfrm flipV="1">
            <a:off x="2707346" y="3059722"/>
            <a:ext cx="443482" cy="6480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829752663"/>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07504" y="980728"/>
            <a:ext cx="4428489" cy="1800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just"/>
            <a:r>
              <a:rPr lang="ja-JP" altLang="es-MX" sz="2800" dirty="0"/>
              <a:t>安価な</a:t>
            </a:r>
            <a:r>
              <a:rPr lang="es-MX" altLang="ja-JP" sz="2800" dirty="0"/>
              <a:t>EEG</a:t>
            </a:r>
            <a:r>
              <a:rPr lang="ja-JP" altLang="es-MX" sz="2800" dirty="0"/>
              <a:t>装</a:t>
            </a:r>
            <a:r>
              <a:rPr lang="ja-JP" altLang="es-MX" sz="2800" dirty="0" smtClean="0"/>
              <a:t>置を用いた脳</a:t>
            </a:r>
            <a:r>
              <a:rPr lang="ja-JP" altLang="es-MX" sz="2800" dirty="0"/>
              <a:t>波パターン生</a:t>
            </a:r>
            <a:r>
              <a:rPr lang="ja-JP" altLang="es-MX" sz="2800" dirty="0" smtClean="0"/>
              <a:t>成では，訓</a:t>
            </a:r>
            <a:r>
              <a:rPr lang="ja-JP" altLang="es-MX" sz="2800" dirty="0"/>
              <a:t>練されたユーザ</a:t>
            </a:r>
            <a:r>
              <a:rPr lang="ja-JP" altLang="es-MX" sz="2800" dirty="0" smtClean="0"/>
              <a:t>ーの成功率は高い</a:t>
            </a:r>
            <a:r>
              <a:rPr lang="es-MX" altLang="ja-JP" sz="2800" dirty="0" smtClean="0"/>
              <a:t>.</a:t>
            </a:r>
            <a:endParaRPr lang="es-MX" sz="2800" dirty="0"/>
          </a:p>
        </p:txBody>
      </p:sp>
      <p:sp>
        <p:nvSpPr>
          <p:cNvPr id="6" name="5 Rectángulo redondeado"/>
          <p:cNvSpPr/>
          <p:nvPr/>
        </p:nvSpPr>
        <p:spPr>
          <a:xfrm>
            <a:off x="5123384" y="980728"/>
            <a:ext cx="3960440" cy="1800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just"/>
            <a:r>
              <a:rPr lang="ja-JP" altLang="es-MX" sz="2800" dirty="0"/>
              <a:t>所望のパラメータを得るための特別なトレーニン</a:t>
            </a:r>
            <a:r>
              <a:rPr lang="ja-JP" altLang="es-MX" sz="2800" dirty="0" smtClean="0"/>
              <a:t>グが</a:t>
            </a:r>
            <a:r>
              <a:rPr lang="ja-JP" altLang="es-MX" sz="2800" dirty="0"/>
              <a:t>必要であ</a:t>
            </a:r>
            <a:r>
              <a:rPr lang="ja-JP" altLang="es-MX" sz="2800" dirty="0" smtClean="0"/>
              <a:t>る</a:t>
            </a:r>
            <a:r>
              <a:rPr lang="es-MX" altLang="ja-JP" sz="2800" dirty="0" smtClean="0"/>
              <a:t>.</a:t>
            </a:r>
            <a:endParaRPr lang="es-MX" sz="2800" dirty="0"/>
          </a:p>
        </p:txBody>
      </p:sp>
      <p:sp>
        <p:nvSpPr>
          <p:cNvPr id="7" name="6 Flecha derecha"/>
          <p:cNvSpPr/>
          <p:nvPr/>
        </p:nvSpPr>
        <p:spPr>
          <a:xfrm>
            <a:off x="4620344" y="1844824"/>
            <a:ext cx="455712" cy="2880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8" name="7 Rectángulo redondeado"/>
          <p:cNvSpPr/>
          <p:nvPr/>
        </p:nvSpPr>
        <p:spPr>
          <a:xfrm>
            <a:off x="2465764" y="2996952"/>
            <a:ext cx="4428489" cy="1800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just"/>
            <a:r>
              <a:rPr lang="ja-JP" altLang="es-MX" sz="2800" dirty="0" smtClean="0"/>
              <a:t>各ユ</a:t>
            </a:r>
            <a:r>
              <a:rPr lang="ja-JP" altLang="es-MX" sz="2800" dirty="0"/>
              <a:t>ー</a:t>
            </a:r>
            <a:r>
              <a:rPr lang="ja-JP" altLang="es-MX" sz="2800" dirty="0" smtClean="0"/>
              <a:t>ザーの</a:t>
            </a:r>
            <a:r>
              <a:rPr lang="ja-JP" altLang="es-MX" sz="2800" dirty="0"/>
              <a:t>適応性</a:t>
            </a:r>
            <a:r>
              <a:rPr lang="ja-JP" altLang="es-MX" sz="2800" dirty="0" smtClean="0"/>
              <a:t>は，人や</a:t>
            </a:r>
            <a:r>
              <a:rPr lang="ja-JP" altLang="es-MX" sz="2800" dirty="0"/>
              <a:t>装</a:t>
            </a:r>
            <a:r>
              <a:rPr lang="ja-JP" altLang="es-MX" sz="2800" dirty="0" smtClean="0"/>
              <a:t>置の</a:t>
            </a:r>
            <a:r>
              <a:rPr lang="ja-JP" altLang="es-MX" sz="2800" dirty="0"/>
              <a:t>両方に依存す</a:t>
            </a:r>
            <a:r>
              <a:rPr lang="ja-JP" altLang="es-MX" sz="2800" dirty="0" smtClean="0"/>
              <a:t>る．</a:t>
            </a:r>
            <a:endParaRPr lang="es-MX" sz="2800" dirty="0"/>
          </a:p>
        </p:txBody>
      </p:sp>
      <p:sp>
        <p:nvSpPr>
          <p:cNvPr id="9" name="8 Rectángulo redondeado"/>
          <p:cNvSpPr/>
          <p:nvPr/>
        </p:nvSpPr>
        <p:spPr>
          <a:xfrm>
            <a:off x="299770" y="4941168"/>
            <a:ext cx="8448694" cy="1800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just"/>
            <a:r>
              <a:rPr lang="ja-JP" altLang="es-MX" sz="2800" dirty="0"/>
              <a:t>訓練されたユーザ</a:t>
            </a:r>
            <a:r>
              <a:rPr lang="ja-JP" altLang="es-MX" sz="2800" dirty="0" smtClean="0"/>
              <a:t>ーの</a:t>
            </a:r>
            <a:r>
              <a:rPr lang="ja-JP" altLang="es-MX" sz="2800" dirty="0"/>
              <a:t>結果</a:t>
            </a:r>
            <a:r>
              <a:rPr lang="ja-JP" altLang="es-MX" sz="2800" dirty="0" smtClean="0"/>
              <a:t>は，パ</a:t>
            </a:r>
            <a:r>
              <a:rPr lang="ja-JP" altLang="es-MX" sz="2800" dirty="0"/>
              <a:t>スワー</a:t>
            </a:r>
            <a:r>
              <a:rPr lang="ja-JP" altLang="es-MX" sz="2800" dirty="0" smtClean="0"/>
              <a:t>ドア</a:t>
            </a:r>
            <a:r>
              <a:rPr lang="ja-JP" altLang="es-MX" sz="2800" dirty="0"/>
              <a:t>プリケーショ</a:t>
            </a:r>
            <a:r>
              <a:rPr lang="ja-JP" altLang="es-MX" sz="2800" dirty="0" smtClean="0"/>
              <a:t>ンの脳</a:t>
            </a:r>
            <a:r>
              <a:rPr lang="ja-JP" altLang="es-MX" sz="2800" dirty="0"/>
              <a:t>波パターンを生成するた</a:t>
            </a:r>
            <a:r>
              <a:rPr lang="ja-JP" altLang="es-MX" sz="2800" dirty="0" smtClean="0"/>
              <a:t>めに必要なデータを示している</a:t>
            </a:r>
            <a:r>
              <a:rPr lang="es-MX" altLang="ja-JP" sz="2800" dirty="0" smtClean="0"/>
              <a:t>.</a:t>
            </a:r>
            <a:endParaRPr lang="es-MX" sz="2800" dirty="0"/>
          </a:p>
        </p:txBody>
      </p:sp>
      <p:sp>
        <p:nvSpPr>
          <p:cNvPr id="11" name="10 Flecha curvada hacia la derecha"/>
          <p:cNvSpPr/>
          <p:nvPr/>
        </p:nvSpPr>
        <p:spPr>
          <a:xfrm rot="2072792">
            <a:off x="1631528" y="3741385"/>
            <a:ext cx="504056" cy="1224136"/>
          </a:xfrm>
          <a:prstGeom prst="curved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s-MX">
              <a:solidFill>
                <a:schemeClr val="tx1"/>
              </a:solidFill>
            </a:endParaRPr>
          </a:p>
        </p:txBody>
      </p:sp>
      <p:sp>
        <p:nvSpPr>
          <p:cNvPr id="10" name="9 Rectángulo redondeado"/>
          <p:cNvSpPr/>
          <p:nvPr/>
        </p:nvSpPr>
        <p:spPr>
          <a:xfrm>
            <a:off x="3059832" y="260648"/>
            <a:ext cx="3361503" cy="5040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s-MX" sz="2800" dirty="0"/>
              <a:t>まとめ</a:t>
            </a:r>
          </a:p>
        </p:txBody>
      </p:sp>
    </p:spTree>
    <p:extLst>
      <p:ext uri="{BB962C8B-B14F-4D97-AF65-F5344CB8AC3E}">
        <p14:creationId xmlns:p14="http://schemas.microsoft.com/office/powerpoint/2010/main" val="829752663"/>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2999258" y="260648"/>
            <a:ext cx="3361503" cy="5040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s-MX" sz="2800" dirty="0" smtClean="0"/>
              <a:t>今</a:t>
            </a:r>
            <a:r>
              <a:rPr lang="ja-JP" altLang="es-MX" sz="2800" dirty="0"/>
              <a:t>後</a:t>
            </a:r>
            <a:r>
              <a:rPr lang="ja-JP" altLang="es-MX" sz="2800" dirty="0" smtClean="0"/>
              <a:t>の課題</a:t>
            </a:r>
            <a:endParaRPr lang="ja-JP" altLang="es-MX" sz="2800" dirty="0">
              <a:effectLst/>
            </a:endParaRPr>
          </a:p>
        </p:txBody>
      </p:sp>
      <p:sp>
        <p:nvSpPr>
          <p:cNvPr id="7" name="6 Rectángulo redondeado"/>
          <p:cNvSpPr/>
          <p:nvPr/>
        </p:nvSpPr>
        <p:spPr>
          <a:xfrm>
            <a:off x="323528" y="908720"/>
            <a:ext cx="8654603" cy="241672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marL="457200" indent="-457200">
              <a:buFont typeface="Arial" panose="020B0604020202020204" pitchFamily="34" charset="0"/>
              <a:buChar char="•"/>
            </a:pPr>
            <a:r>
              <a:rPr lang="es-MX" altLang="ja-JP" sz="2800" dirty="0" smtClean="0"/>
              <a:t>BCPI</a:t>
            </a:r>
            <a:r>
              <a:rPr lang="ja-JP" altLang="es-MX" sz="2800" dirty="0"/>
              <a:t>のパスワードアプリケーションを開発す</a:t>
            </a:r>
            <a:r>
              <a:rPr lang="ja-JP" altLang="es-MX" sz="2800" dirty="0" smtClean="0"/>
              <a:t>る</a:t>
            </a:r>
            <a:endParaRPr lang="es-MX" altLang="ja-JP" sz="2800" dirty="0" smtClean="0"/>
          </a:p>
          <a:p>
            <a:pPr marL="457200" indent="-457200">
              <a:buFont typeface="Arial" panose="020B0604020202020204" pitchFamily="34" charset="0"/>
              <a:buChar char="•"/>
            </a:pPr>
            <a:endParaRPr lang="es-MX" altLang="ja-JP" sz="2800" dirty="0" smtClean="0"/>
          </a:p>
          <a:p>
            <a:pPr marL="457200" indent="-457200">
              <a:buFont typeface="Arial" panose="020B0604020202020204" pitchFamily="34" charset="0"/>
              <a:buChar char="•"/>
            </a:pPr>
            <a:r>
              <a:rPr lang="ja-JP" altLang="es-MX" sz="2800" dirty="0" smtClean="0"/>
              <a:t>安</a:t>
            </a:r>
            <a:r>
              <a:rPr lang="ja-JP" altLang="es-MX" sz="2800" dirty="0"/>
              <a:t>全か</a:t>
            </a:r>
            <a:r>
              <a:rPr lang="ja-JP" altLang="es-MX" sz="2800" dirty="0" smtClean="0"/>
              <a:t>つ個人的なパ</a:t>
            </a:r>
            <a:r>
              <a:rPr lang="ja-JP" altLang="es-MX" sz="2800" dirty="0"/>
              <a:t>スワードを生成す</a:t>
            </a:r>
            <a:r>
              <a:rPr lang="ja-JP" altLang="es-MX" sz="2800" dirty="0" smtClean="0"/>
              <a:t>る</a:t>
            </a:r>
            <a:endParaRPr lang="es-MX" altLang="ja-JP" sz="2800" dirty="0" smtClean="0"/>
          </a:p>
          <a:p>
            <a:pPr marL="457200" indent="-457200">
              <a:buFont typeface="Arial" panose="020B0604020202020204" pitchFamily="34" charset="0"/>
              <a:buChar char="•"/>
            </a:pPr>
            <a:endParaRPr lang="es-MX" altLang="ja-JP" sz="2800" dirty="0" smtClean="0"/>
          </a:p>
          <a:p>
            <a:pPr marL="457200" indent="-457200">
              <a:buFont typeface="Arial" panose="020B0604020202020204" pitchFamily="34" charset="0"/>
              <a:buChar char="•"/>
            </a:pPr>
            <a:r>
              <a:rPr lang="es-MX" altLang="ja-JP" sz="2800" dirty="0" smtClean="0">
                <a:effectLst/>
              </a:rPr>
              <a:t>AI</a:t>
            </a:r>
            <a:r>
              <a:rPr lang="ja-JP" altLang="es-MX" sz="2800" dirty="0" smtClean="0">
                <a:effectLst/>
              </a:rPr>
              <a:t>アルゴリズムで訓練をせずにパターンを生成する</a:t>
            </a:r>
            <a:endParaRPr lang="ja-JP" altLang="es-MX" sz="2800" dirty="0">
              <a:effectLst/>
            </a:endParaRPr>
          </a:p>
        </p:txBody>
      </p:sp>
      <p:pic>
        <p:nvPicPr>
          <p:cNvPr id="9" name="Picture 2" descr="C:\Users\Bruno\Desktop\foto 1.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7390" b="77750" l="25123" r="82606"/>
                    </a14:imgEffect>
                  </a14:imgLayer>
                </a14:imgProps>
              </a:ext>
              <a:ext uri="{28A0092B-C50C-407E-A947-70E740481C1C}">
                <a14:useLocalDpi xmlns:a14="http://schemas.microsoft.com/office/drawing/2010/main" val="0"/>
              </a:ext>
            </a:extLst>
          </a:blip>
          <a:srcRect l="26090" t="25599" r="21427" b="22158"/>
          <a:stretch/>
        </p:blipFill>
        <p:spPr bwMode="auto">
          <a:xfrm rot="5400000">
            <a:off x="504982" y="3895616"/>
            <a:ext cx="2630447" cy="19852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3" descr="C:\Users\Bruno\Desktop\foto 2.JPG"/>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31259" b="85986" l="21181" r="83908"/>
                    </a14:imgEffect>
                  </a14:imgLayer>
                </a14:imgProps>
              </a:ext>
              <a:ext uri="{28A0092B-C50C-407E-A947-70E740481C1C}">
                <a14:useLocalDpi xmlns:a14="http://schemas.microsoft.com/office/drawing/2010/main" val="0"/>
              </a:ext>
            </a:extLst>
          </a:blip>
          <a:srcRect l="22495" t="31218" r="20503" b="13200"/>
          <a:stretch/>
        </p:blipFill>
        <p:spPr bwMode="auto">
          <a:xfrm rot="5400000">
            <a:off x="3335604" y="3915848"/>
            <a:ext cx="2630449" cy="19447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4" descr="C:\Users\Bruno\Desktop\foto 3.JPG"/>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9862" b="85642" l="11292" r="87626"/>
                    </a14:imgEffect>
                    <a14:imgEffect>
                      <a14:sharpenSoften amount="-25000"/>
                    </a14:imgEffect>
                  </a14:imgLayer>
                </a14:imgProps>
              </a:ext>
              <a:ext uri="{28A0092B-C50C-407E-A947-70E740481C1C}">
                <a14:useLocalDpi xmlns:a14="http://schemas.microsoft.com/office/drawing/2010/main" val="0"/>
              </a:ext>
            </a:extLst>
          </a:blip>
          <a:srcRect l="13302" t="17859" r="13768" b="15671"/>
          <a:stretch/>
        </p:blipFill>
        <p:spPr bwMode="auto">
          <a:xfrm rot="5400000">
            <a:off x="6037843" y="3983547"/>
            <a:ext cx="2630449" cy="18177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947927"/>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1459</TotalTime>
  <Words>725</Words>
  <Application>Microsoft Office PowerPoint</Application>
  <PresentationFormat>Presentación en pantalla (4:3)</PresentationFormat>
  <Paragraphs>88</Paragraphs>
  <Slides>11</Slides>
  <Notes>2</Notes>
  <HiddenSlides>1</HiddenSlides>
  <MMClips>1</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Bruno</dc:creator>
  <cp:lastModifiedBy>Bruno</cp:lastModifiedBy>
  <cp:revision>62</cp:revision>
  <dcterms:created xsi:type="dcterms:W3CDTF">2014-11-07T08:57:59Z</dcterms:created>
  <dcterms:modified xsi:type="dcterms:W3CDTF">2014-12-16T00:49:41Z</dcterms:modified>
</cp:coreProperties>
</file>