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111302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408975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224159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7766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247581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27052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197660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339808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163523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290488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C4D690E-5AFB-433E-905D-3B5854AC70F9}" type="datetimeFigureOut">
              <a:rPr lang="es-MX" smtClean="0"/>
              <a:t>01/07/2014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B0FC5AA-A0E4-463D-A8D8-85D8555C5189}" type="slidenum">
              <a:rPr lang="es-MX" smtClean="0"/>
              <a:t>‹Nº›</a:t>
            </a:fld>
            <a:endParaRPr lang="es-MX"/>
          </a:p>
        </p:txBody>
      </p:sp>
    </p:spTree>
    <p:extLst>
      <p:ext uri="{BB962C8B-B14F-4D97-AF65-F5344CB8AC3E}">
        <p14:creationId xmlns:p14="http://schemas.microsoft.com/office/powerpoint/2010/main" val="22949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D690E-5AFB-433E-905D-3B5854AC70F9}" type="datetimeFigureOut">
              <a:rPr lang="es-MX" smtClean="0"/>
              <a:t>01/07/2014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FC5AA-A0E4-463D-A8D8-85D8555C5189}" type="slidenum">
              <a:rPr lang="es-MX" smtClean="0"/>
              <a:t>‹Nº›</a:t>
            </a:fld>
            <a:endParaRPr lang="es-MX"/>
          </a:p>
        </p:txBody>
      </p:sp>
    </p:spTree>
    <p:extLst>
      <p:ext uri="{BB962C8B-B14F-4D97-AF65-F5344CB8AC3E}">
        <p14:creationId xmlns:p14="http://schemas.microsoft.com/office/powerpoint/2010/main" val="3721225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ifesciences.ieee.org/images/newsletter/apr2012/thakor_02_lg.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1630193" y="2289573"/>
            <a:ext cx="6120680" cy="187220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s-MX" sz="4800" dirty="0" smtClean="0"/>
              <a:t>７月</a:t>
            </a:r>
            <a:r>
              <a:rPr lang="es-MX" altLang="ja-JP" sz="4800" dirty="0" smtClean="0"/>
              <a:t>1</a:t>
            </a:r>
            <a:r>
              <a:rPr lang="ja-JP" altLang="es-MX" sz="4800" dirty="0" smtClean="0"/>
              <a:t>日</a:t>
            </a:r>
            <a:r>
              <a:rPr lang="ja-JP" altLang="es-MX" sz="4800" dirty="0" smtClean="0"/>
              <a:t>のゼミ</a:t>
            </a:r>
            <a:endParaRPr lang="es-MX" altLang="ja-JP" sz="4800" dirty="0" smtClean="0"/>
          </a:p>
        </p:txBody>
      </p:sp>
    </p:spTree>
    <p:extLst>
      <p:ext uri="{BB962C8B-B14F-4D97-AF65-F5344CB8AC3E}">
        <p14:creationId xmlns:p14="http://schemas.microsoft.com/office/powerpoint/2010/main" val="412573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611560" y="188640"/>
            <a:ext cx="8003409" cy="93610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4000" dirty="0" smtClean="0"/>
              <a:t>BMI</a:t>
            </a:r>
            <a:r>
              <a:rPr lang="ja-JP" altLang="es-MX" sz="4000" dirty="0" smtClean="0"/>
              <a:t>とロボットの世界</a:t>
            </a:r>
            <a:endParaRPr lang="es-MX" altLang="ja-JP" sz="4000" dirty="0" smtClean="0"/>
          </a:p>
        </p:txBody>
      </p:sp>
      <p:sp>
        <p:nvSpPr>
          <p:cNvPr id="5" name="4 CuadroTexto"/>
          <p:cNvSpPr txBox="1"/>
          <p:nvPr/>
        </p:nvSpPr>
        <p:spPr>
          <a:xfrm>
            <a:off x="503547" y="1340768"/>
            <a:ext cx="8219433" cy="892552"/>
          </a:xfrm>
          <a:prstGeom prst="rect">
            <a:avLst/>
          </a:prstGeom>
          <a:noFill/>
        </p:spPr>
        <p:txBody>
          <a:bodyPr wrap="square" rtlCol="0">
            <a:spAutoFit/>
          </a:bodyPr>
          <a:lstStyle/>
          <a:p>
            <a:pPr algn="ctr"/>
            <a:r>
              <a:rPr lang="es-MX" altLang="ja-JP" sz="2800" dirty="0" smtClean="0"/>
              <a:t>BMI</a:t>
            </a:r>
            <a:r>
              <a:rPr lang="ja-JP" altLang="es-MX" sz="2800" dirty="0" smtClean="0"/>
              <a:t>の分類法・脳信号の入</a:t>
            </a:r>
            <a:r>
              <a:rPr lang="es-MX" altLang="ja-JP" sz="2800" dirty="0" smtClean="0"/>
              <a:t>/</a:t>
            </a:r>
            <a:r>
              <a:rPr lang="ja-JP" altLang="es-MX" sz="2800" dirty="0" smtClean="0"/>
              <a:t>出力との関係による分類</a:t>
            </a:r>
          </a:p>
          <a:p>
            <a:pPr algn="ctr"/>
            <a:endParaRPr lang="es-MX" sz="2400" dirty="0"/>
          </a:p>
        </p:txBody>
      </p:sp>
      <p:graphicFrame>
        <p:nvGraphicFramePr>
          <p:cNvPr id="6" name="5 Tabla"/>
          <p:cNvGraphicFramePr>
            <a:graphicFrameLocks noGrp="1"/>
          </p:cNvGraphicFramePr>
          <p:nvPr>
            <p:extLst>
              <p:ext uri="{D42A27DB-BD31-4B8C-83A1-F6EECF244321}">
                <p14:modId xmlns:p14="http://schemas.microsoft.com/office/powerpoint/2010/main" val="2514616379"/>
              </p:ext>
            </p:extLst>
          </p:nvPr>
        </p:nvGraphicFramePr>
        <p:xfrm>
          <a:off x="467544" y="1916012"/>
          <a:ext cx="8229600" cy="2356571"/>
        </p:xfrm>
        <a:graphic>
          <a:graphicData uri="http://schemas.openxmlformats.org/drawingml/2006/table">
            <a:tbl>
              <a:tblPr firstRow="1" bandRow="1">
                <a:tableStyleId>{5C22544A-7EE6-4342-B048-85BDC9FD1C3A}</a:tableStyleId>
              </a:tblPr>
              <a:tblGrid>
                <a:gridCol w="2386697"/>
                <a:gridCol w="4086655"/>
                <a:gridCol w="1756248"/>
              </a:tblGrid>
              <a:tr h="261749">
                <a:tc>
                  <a:txBody>
                    <a:bodyPr/>
                    <a:lstStyle/>
                    <a:p>
                      <a:pPr algn="l" fontAlgn="t"/>
                      <a:r>
                        <a:rPr lang="es-MX" sz="1600" u="none" strike="noStrike" dirty="0">
                          <a:effectLst/>
                        </a:rPr>
                        <a:t> </a:t>
                      </a:r>
                      <a:endParaRPr lang="es-MX" sz="1600" b="0" i="0" u="none" strike="noStrike" dirty="0">
                        <a:solidFill>
                          <a:srgbClr val="000000"/>
                        </a:solidFill>
                        <a:effectLst/>
                        <a:latin typeface="Arial"/>
                      </a:endParaRPr>
                    </a:p>
                  </a:txBody>
                  <a:tcPr marL="8444" marR="8444" marT="8444" marB="0"/>
                </a:tc>
                <a:tc>
                  <a:txBody>
                    <a:bodyPr/>
                    <a:lstStyle/>
                    <a:p>
                      <a:pPr algn="ctr" rtl="0" fontAlgn="ctr"/>
                      <a:r>
                        <a:rPr lang="ja-JP" altLang="es-MX" sz="2000" u="none" strike="noStrike">
                          <a:effectLst/>
                        </a:rPr>
                        <a:t>入力型</a:t>
                      </a:r>
                      <a:r>
                        <a:rPr lang="es-MX" sz="2000" u="none" strike="noStrike">
                          <a:effectLst/>
                        </a:rPr>
                        <a:t>BMI</a:t>
                      </a:r>
                      <a:endParaRPr lang="es-MX" sz="2000" b="1" i="0" u="none" strike="noStrike">
                        <a:solidFill>
                          <a:srgbClr val="FFFFFF"/>
                        </a:solidFill>
                        <a:effectLst/>
                        <a:latin typeface="Arial"/>
                      </a:endParaRPr>
                    </a:p>
                  </a:txBody>
                  <a:tcPr marL="8444" marR="8444" marT="8444" marB="0" anchor="ctr"/>
                </a:tc>
                <a:tc>
                  <a:txBody>
                    <a:bodyPr/>
                    <a:lstStyle/>
                    <a:p>
                      <a:pPr algn="ctr" rtl="0" fontAlgn="ctr"/>
                      <a:r>
                        <a:rPr lang="ja-JP" altLang="es-MX" sz="2000" u="none" strike="noStrike" dirty="0">
                          <a:effectLst/>
                        </a:rPr>
                        <a:t>出力型</a:t>
                      </a:r>
                      <a:r>
                        <a:rPr lang="es-MX" sz="2000" u="none" strike="noStrike" dirty="0">
                          <a:effectLst/>
                        </a:rPr>
                        <a:t>BMI</a:t>
                      </a:r>
                      <a:endParaRPr lang="es-MX" sz="2000" b="1" i="0" u="none" strike="noStrike" dirty="0">
                        <a:solidFill>
                          <a:srgbClr val="FFFFFF"/>
                        </a:solidFill>
                        <a:effectLst/>
                        <a:latin typeface="Arial"/>
                      </a:endParaRPr>
                    </a:p>
                  </a:txBody>
                  <a:tcPr marL="8444" marR="8444" marT="8444" marB="0" anchor="ctr"/>
                </a:tc>
              </a:tr>
              <a:tr h="675480">
                <a:tc>
                  <a:txBody>
                    <a:bodyPr/>
                    <a:lstStyle/>
                    <a:p>
                      <a:pPr algn="ctr" rtl="0" fontAlgn="ctr"/>
                      <a:r>
                        <a:rPr lang="ja-JP" altLang="es-MX" sz="2100" u="none" strike="noStrike">
                          <a:effectLst/>
                        </a:rPr>
                        <a:t>運動野・運動神経</a:t>
                      </a:r>
                      <a:endParaRPr lang="ja-JP" altLang="es-MX" sz="2100" b="1" i="0" u="none" strike="noStrike">
                        <a:solidFill>
                          <a:srgbClr val="000000"/>
                        </a:solidFill>
                        <a:effectLst/>
                        <a:latin typeface="Arial"/>
                      </a:endParaRPr>
                    </a:p>
                  </a:txBody>
                  <a:tcPr marL="8444" marR="8444" marT="8444" marB="0" anchor="ctr"/>
                </a:tc>
                <a:tc>
                  <a:txBody>
                    <a:bodyPr/>
                    <a:lstStyle/>
                    <a:p>
                      <a:pPr algn="ctr" rtl="0" fontAlgn="ctr"/>
                      <a:r>
                        <a:rPr lang="zh-TW" altLang="es-MX" sz="2100" u="none" strike="noStrike" dirty="0">
                          <a:effectLst/>
                        </a:rPr>
                        <a:t>機能的電気刺激</a:t>
                      </a:r>
                      <a:endParaRPr lang="zh-TW" altLang="es-MX" sz="2100" b="0" i="0" u="none" strike="noStrike" dirty="0">
                        <a:solidFill>
                          <a:srgbClr val="000000"/>
                        </a:solidFill>
                        <a:effectLst/>
                        <a:latin typeface="Arial"/>
                      </a:endParaRPr>
                    </a:p>
                  </a:txBody>
                  <a:tcPr marL="8444" marR="8444" marT="8444" marB="0" anchor="ctr"/>
                </a:tc>
                <a:tc>
                  <a:txBody>
                    <a:bodyPr/>
                    <a:lstStyle/>
                    <a:p>
                      <a:pPr algn="ctr" rtl="0" fontAlgn="ctr"/>
                      <a:r>
                        <a:rPr lang="ja-JP" altLang="es-MX" sz="2100" u="none" strike="noStrike">
                          <a:effectLst/>
                        </a:rPr>
                        <a:t>運動出力</a:t>
                      </a:r>
                      <a:endParaRPr lang="ja-JP" altLang="es-MX" sz="2100" b="0" i="0" u="none" strike="noStrike">
                        <a:solidFill>
                          <a:srgbClr val="000000"/>
                        </a:solidFill>
                        <a:effectLst/>
                        <a:latin typeface="Arial"/>
                      </a:endParaRPr>
                    </a:p>
                  </a:txBody>
                  <a:tcPr marL="8444" marR="8444" marT="8444" marB="0" anchor="ctr"/>
                </a:tc>
              </a:tr>
              <a:tr h="675480">
                <a:tc>
                  <a:txBody>
                    <a:bodyPr/>
                    <a:lstStyle/>
                    <a:p>
                      <a:pPr algn="ctr" rtl="0" fontAlgn="ctr"/>
                      <a:r>
                        <a:rPr lang="ja-JP" altLang="es-MX" sz="2100" u="none" strike="noStrike">
                          <a:effectLst/>
                        </a:rPr>
                        <a:t>感覚野・感覚神経</a:t>
                      </a:r>
                      <a:endParaRPr lang="ja-JP" altLang="es-MX" sz="2100" b="1" i="0" u="none" strike="noStrike">
                        <a:solidFill>
                          <a:srgbClr val="000000"/>
                        </a:solidFill>
                        <a:effectLst/>
                        <a:latin typeface="Arial"/>
                      </a:endParaRPr>
                    </a:p>
                  </a:txBody>
                  <a:tcPr marL="8444" marR="8444" marT="8444" marB="0" anchor="ctr"/>
                </a:tc>
                <a:tc>
                  <a:txBody>
                    <a:bodyPr/>
                    <a:lstStyle/>
                    <a:p>
                      <a:pPr algn="ctr" rtl="0" fontAlgn="ctr"/>
                      <a:r>
                        <a:rPr lang="ja-JP" altLang="es-MX" sz="2100" u="none" strike="noStrike">
                          <a:effectLst/>
                        </a:rPr>
                        <a:t>入工感覚生成</a:t>
                      </a:r>
                      <a:endParaRPr lang="ja-JP" altLang="es-MX" sz="2100" b="0" i="0" u="none" strike="noStrike">
                        <a:solidFill>
                          <a:srgbClr val="000000"/>
                        </a:solidFill>
                        <a:effectLst/>
                        <a:latin typeface="Arial"/>
                      </a:endParaRPr>
                    </a:p>
                  </a:txBody>
                  <a:tcPr marL="8444" marR="8444" marT="8444" marB="0" anchor="ctr"/>
                </a:tc>
                <a:tc>
                  <a:txBody>
                    <a:bodyPr/>
                    <a:lstStyle/>
                    <a:p>
                      <a:pPr algn="ctr" fontAlgn="t"/>
                      <a:r>
                        <a:rPr lang="es-MX" sz="1600" u="none" strike="noStrike">
                          <a:effectLst/>
                        </a:rPr>
                        <a:t> </a:t>
                      </a:r>
                      <a:endParaRPr lang="es-MX" sz="1600" b="0" i="0" u="none" strike="noStrike">
                        <a:solidFill>
                          <a:srgbClr val="000000"/>
                        </a:solidFill>
                        <a:effectLst/>
                        <a:latin typeface="Arial"/>
                      </a:endParaRPr>
                    </a:p>
                  </a:txBody>
                  <a:tcPr marL="8444" marR="8444" marT="8444" marB="0"/>
                </a:tc>
              </a:tr>
              <a:tr h="692367">
                <a:tc>
                  <a:txBody>
                    <a:bodyPr/>
                    <a:lstStyle/>
                    <a:p>
                      <a:pPr algn="ctr" rtl="0" fontAlgn="ctr"/>
                      <a:r>
                        <a:rPr lang="ja-JP" altLang="es-MX" sz="2100" u="none" strike="noStrike" dirty="0">
                          <a:effectLst/>
                        </a:rPr>
                        <a:t>自律神経など</a:t>
                      </a:r>
                      <a:endParaRPr lang="ja-JP" altLang="es-MX" sz="2100" b="1" i="0" u="none" strike="noStrike" dirty="0">
                        <a:solidFill>
                          <a:srgbClr val="000000"/>
                        </a:solidFill>
                        <a:effectLst/>
                        <a:latin typeface="Arial"/>
                      </a:endParaRPr>
                    </a:p>
                  </a:txBody>
                  <a:tcPr marL="8444" marR="8444" marT="8444" marB="0" anchor="ctr"/>
                </a:tc>
                <a:tc>
                  <a:txBody>
                    <a:bodyPr/>
                    <a:lstStyle/>
                    <a:p>
                      <a:pPr algn="ctr" rtl="0" fontAlgn="ctr"/>
                      <a:r>
                        <a:rPr lang="es-MX" altLang="ja-JP" sz="2100" u="none" strike="noStrike">
                          <a:effectLst/>
                        </a:rPr>
                        <a:t>DBS</a:t>
                      </a:r>
                      <a:r>
                        <a:rPr lang="ja-JP" altLang="es-MX" sz="2100" u="none" strike="noStrike">
                          <a:effectLst/>
                        </a:rPr>
                        <a:t>、血圧制御、ペースメーカー</a:t>
                      </a:r>
                      <a:endParaRPr lang="ja-JP" altLang="es-MX" sz="2100" b="0" i="0" u="none" strike="noStrike">
                        <a:solidFill>
                          <a:srgbClr val="000000"/>
                        </a:solidFill>
                        <a:effectLst/>
                        <a:latin typeface="Calibri"/>
                      </a:endParaRPr>
                    </a:p>
                  </a:txBody>
                  <a:tcPr marL="8444" marR="8444" marT="8444" marB="0" anchor="ctr"/>
                </a:tc>
                <a:tc>
                  <a:txBody>
                    <a:bodyPr/>
                    <a:lstStyle/>
                    <a:p>
                      <a:pPr algn="ctr" rtl="0" fontAlgn="ctr"/>
                      <a:r>
                        <a:rPr lang="ja-JP" altLang="es-MX" sz="2100" u="none" strike="noStrike" dirty="0">
                          <a:effectLst/>
                        </a:rPr>
                        <a:t>入工心臓制御</a:t>
                      </a:r>
                      <a:endParaRPr lang="ja-JP" altLang="es-MX" sz="2100" b="0" i="0" u="none" strike="noStrike" dirty="0">
                        <a:solidFill>
                          <a:srgbClr val="000000"/>
                        </a:solidFill>
                        <a:effectLst/>
                        <a:latin typeface="Arial"/>
                      </a:endParaRPr>
                    </a:p>
                  </a:txBody>
                  <a:tcPr marL="8444" marR="8444" marT="8444" marB="0" anchor="ctr"/>
                </a:tc>
              </a:tr>
            </a:tbl>
          </a:graphicData>
        </a:graphic>
      </p:graphicFrame>
      <p:sp>
        <p:nvSpPr>
          <p:cNvPr id="7" name="6 CuadroTexto"/>
          <p:cNvSpPr txBox="1"/>
          <p:nvPr/>
        </p:nvSpPr>
        <p:spPr>
          <a:xfrm>
            <a:off x="503546" y="4437112"/>
            <a:ext cx="8219433" cy="523220"/>
          </a:xfrm>
          <a:prstGeom prst="rect">
            <a:avLst/>
          </a:prstGeom>
          <a:noFill/>
        </p:spPr>
        <p:txBody>
          <a:bodyPr wrap="square" rtlCol="0">
            <a:spAutoFit/>
          </a:bodyPr>
          <a:lstStyle/>
          <a:p>
            <a:pPr algn="ctr"/>
            <a:r>
              <a:rPr lang="es-MX" altLang="ja-JP" sz="2800" dirty="0" smtClean="0"/>
              <a:t>BMI</a:t>
            </a:r>
            <a:r>
              <a:rPr lang="ja-JP" altLang="es-MX" sz="2800" dirty="0" smtClean="0"/>
              <a:t>の分類法・脳信号を取り出す信号による分類</a:t>
            </a:r>
            <a:endParaRPr lang="es-MX" sz="2400" dirty="0"/>
          </a:p>
        </p:txBody>
      </p:sp>
      <p:graphicFrame>
        <p:nvGraphicFramePr>
          <p:cNvPr id="10" name="9 Tabla"/>
          <p:cNvGraphicFramePr>
            <a:graphicFrameLocks noGrp="1"/>
          </p:cNvGraphicFramePr>
          <p:nvPr>
            <p:extLst>
              <p:ext uri="{D42A27DB-BD31-4B8C-83A1-F6EECF244321}">
                <p14:modId xmlns:p14="http://schemas.microsoft.com/office/powerpoint/2010/main" val="233546142"/>
              </p:ext>
            </p:extLst>
          </p:nvPr>
        </p:nvGraphicFramePr>
        <p:xfrm>
          <a:off x="446856" y="5031132"/>
          <a:ext cx="8229600" cy="1566220"/>
        </p:xfrm>
        <a:graphic>
          <a:graphicData uri="http://schemas.openxmlformats.org/drawingml/2006/table">
            <a:tbl>
              <a:tblPr firstRow="1" bandRow="1">
                <a:tableStyleId>{5C22544A-7EE6-4342-B048-85BDC9FD1C3A}</a:tableStyleId>
              </a:tblPr>
              <a:tblGrid>
                <a:gridCol w="2386697"/>
                <a:gridCol w="4086655"/>
                <a:gridCol w="1756248"/>
              </a:tblGrid>
              <a:tr h="270192">
                <a:tc>
                  <a:txBody>
                    <a:bodyPr/>
                    <a:lstStyle/>
                    <a:p>
                      <a:pPr algn="ctr" rtl="0" fontAlgn="ctr"/>
                      <a:r>
                        <a:rPr lang="ja-JP" altLang="es-MX" sz="2000" b="1" u="none" strike="noStrike" dirty="0">
                          <a:effectLst/>
                        </a:rPr>
                        <a:t>侵襲</a:t>
                      </a:r>
                      <a:r>
                        <a:rPr lang="es-MX" sz="2000" b="1" u="none" strike="noStrike" dirty="0">
                          <a:effectLst/>
                        </a:rPr>
                        <a:t>BMI</a:t>
                      </a:r>
                      <a:endParaRPr lang="es-MX" sz="2000" b="1" i="0" u="none" strike="noStrike" dirty="0">
                        <a:solidFill>
                          <a:srgbClr val="FFFFFF"/>
                        </a:solidFill>
                        <a:effectLst/>
                        <a:latin typeface="Arial"/>
                      </a:endParaRPr>
                    </a:p>
                  </a:txBody>
                  <a:tcPr marL="8444" marR="8444" marT="8444" marB="0" anchor="ctr"/>
                </a:tc>
                <a:tc>
                  <a:txBody>
                    <a:bodyPr/>
                    <a:lstStyle/>
                    <a:p>
                      <a:pPr algn="ctr" rtl="0" fontAlgn="ctr"/>
                      <a:r>
                        <a:rPr lang="ja-JP" altLang="es-MX" sz="2000" b="1" u="none" strike="noStrike">
                          <a:effectLst/>
                        </a:rPr>
                        <a:t>低侵襲</a:t>
                      </a:r>
                      <a:r>
                        <a:rPr lang="es-MX" sz="2000" b="1" u="none" strike="noStrike">
                          <a:effectLst/>
                        </a:rPr>
                        <a:t>BMI</a:t>
                      </a:r>
                      <a:endParaRPr lang="es-MX" sz="2000" b="1" i="0" u="none" strike="noStrike">
                        <a:solidFill>
                          <a:srgbClr val="FFFFFF"/>
                        </a:solidFill>
                        <a:effectLst/>
                        <a:latin typeface="Arial"/>
                      </a:endParaRPr>
                    </a:p>
                  </a:txBody>
                  <a:tcPr marL="8444" marR="8444" marT="8444" marB="0" anchor="ctr"/>
                </a:tc>
                <a:tc>
                  <a:txBody>
                    <a:bodyPr/>
                    <a:lstStyle/>
                    <a:p>
                      <a:pPr algn="ctr" rtl="0" fontAlgn="ctr"/>
                      <a:r>
                        <a:rPr lang="ja-JP" altLang="es-MX" sz="2000" b="1" u="none" strike="noStrike" dirty="0" smtClean="0">
                          <a:effectLst/>
                        </a:rPr>
                        <a:t>非侵襲</a:t>
                      </a:r>
                      <a:r>
                        <a:rPr lang="es-MX" sz="2000" b="1" u="none" strike="noStrike" dirty="0" smtClean="0">
                          <a:effectLst/>
                        </a:rPr>
                        <a:t>BMI</a:t>
                      </a:r>
                      <a:endParaRPr lang="es-MX" sz="2000" b="1" i="0" u="none" strike="noStrike" dirty="0">
                        <a:solidFill>
                          <a:srgbClr val="FFFFFF"/>
                        </a:solidFill>
                        <a:effectLst/>
                        <a:latin typeface="Arial"/>
                      </a:endParaRPr>
                    </a:p>
                  </a:txBody>
                  <a:tcPr marL="8444" marR="8444" marT="8444" marB="0" anchor="ctr"/>
                </a:tc>
              </a:tr>
              <a:tr h="270192">
                <a:tc>
                  <a:txBody>
                    <a:bodyPr/>
                    <a:lstStyle/>
                    <a:p>
                      <a:pPr algn="ctr" rtl="0" fontAlgn="ctr"/>
                      <a:r>
                        <a:rPr lang="es-MX" altLang="ja-JP" sz="2000" b="0" i="0" u="none" strike="noStrike" dirty="0" err="1" smtClean="0">
                          <a:solidFill>
                            <a:srgbClr val="000000"/>
                          </a:solidFill>
                          <a:effectLst/>
                          <a:latin typeface="Arial"/>
                        </a:rPr>
                        <a:t>Spike</a:t>
                      </a:r>
                      <a:endParaRPr lang="es-MX" altLang="ja-JP" sz="2000" b="0" i="0" u="none" strike="noStrike" dirty="0" smtClean="0">
                        <a:solidFill>
                          <a:srgbClr val="000000"/>
                        </a:solidFill>
                        <a:effectLst/>
                        <a:latin typeface="Arial"/>
                      </a:endParaRPr>
                    </a:p>
                  </a:txBody>
                  <a:tcPr marL="8444" marR="8444" marT="8444" marB="0" anchor="ctr"/>
                </a:tc>
                <a:tc rowSpan="4">
                  <a:txBody>
                    <a:bodyPr/>
                    <a:lstStyle/>
                    <a:p>
                      <a:pPr algn="ctr" rtl="0" fontAlgn="ctr"/>
                      <a:r>
                        <a:rPr lang="es-MX" altLang="zh-TW" sz="2000" b="0" i="0" u="none" strike="noStrike" dirty="0" err="1" smtClean="0">
                          <a:solidFill>
                            <a:srgbClr val="000000"/>
                          </a:solidFill>
                          <a:effectLst/>
                          <a:latin typeface="Arial"/>
                        </a:rPr>
                        <a:t>ECoG</a:t>
                      </a:r>
                      <a:endParaRPr lang="zh-TW" altLang="es-MX" sz="2000" b="0" i="0" u="none" strike="noStrike" dirty="0">
                        <a:solidFill>
                          <a:srgbClr val="000000"/>
                        </a:solidFill>
                        <a:effectLst/>
                        <a:latin typeface="Arial"/>
                      </a:endParaRPr>
                    </a:p>
                  </a:txBody>
                  <a:tcPr marL="8444" marR="8444" marT="8444" marB="0" anchor="ctr"/>
                </a:tc>
                <a:tc>
                  <a:txBody>
                    <a:bodyPr/>
                    <a:lstStyle/>
                    <a:p>
                      <a:pPr algn="ctr" rtl="0" fontAlgn="ctr"/>
                      <a:r>
                        <a:rPr lang="es-MX" altLang="ja-JP" sz="2000" b="0" i="0" u="none" strike="noStrike" dirty="0" smtClean="0">
                          <a:solidFill>
                            <a:srgbClr val="000000"/>
                          </a:solidFill>
                          <a:effectLst/>
                          <a:latin typeface="Arial"/>
                        </a:rPr>
                        <a:t>EEG</a:t>
                      </a:r>
                    </a:p>
                  </a:txBody>
                  <a:tcPr marL="8444" marR="8444" marT="8444" marB="0" anchor="ctr"/>
                </a:tc>
              </a:tr>
              <a:tr h="261749">
                <a:tc rowSpan="3">
                  <a:txBody>
                    <a:bodyPr/>
                    <a:lstStyle/>
                    <a:p>
                      <a:pPr algn="ctr" rtl="0" fontAlgn="ctr"/>
                      <a:r>
                        <a:rPr lang="es-MX" altLang="ja-JP" sz="2000" b="0" i="0" u="none" strike="noStrike" dirty="0" smtClean="0">
                          <a:solidFill>
                            <a:srgbClr val="000000"/>
                          </a:solidFill>
                          <a:effectLst/>
                          <a:latin typeface="Arial"/>
                        </a:rPr>
                        <a:t>LFP</a:t>
                      </a:r>
                      <a:endParaRPr lang="ja-JP" altLang="es-MX" sz="2000" b="0" i="0" u="none" strike="noStrike" dirty="0">
                        <a:solidFill>
                          <a:srgbClr val="000000"/>
                        </a:solidFill>
                        <a:effectLst/>
                        <a:latin typeface="Arial"/>
                      </a:endParaRPr>
                    </a:p>
                  </a:txBody>
                  <a:tcPr marL="8444" marR="8444" marT="8444" marB="0" anchor="ctr"/>
                </a:tc>
                <a:tc vMerge="1">
                  <a:txBody>
                    <a:bodyPr/>
                    <a:lstStyle/>
                    <a:p>
                      <a:endParaRPr lang="es-MX"/>
                    </a:p>
                  </a:txBody>
                  <a:tcPr/>
                </a:tc>
                <a:tc>
                  <a:txBody>
                    <a:bodyPr/>
                    <a:lstStyle/>
                    <a:p>
                      <a:pPr algn="ctr" fontAlgn="t"/>
                      <a:r>
                        <a:rPr lang="es-MX" sz="2000" b="0" i="0" u="none" strike="noStrike" dirty="0" smtClean="0">
                          <a:solidFill>
                            <a:srgbClr val="000000"/>
                          </a:solidFill>
                          <a:effectLst/>
                          <a:latin typeface="Arial"/>
                        </a:rPr>
                        <a:t>NIRS</a:t>
                      </a:r>
                      <a:endParaRPr lang="es-MX" sz="2000" b="0" i="0" u="none" strike="noStrike" dirty="0">
                        <a:solidFill>
                          <a:srgbClr val="000000"/>
                        </a:solidFill>
                        <a:effectLst/>
                        <a:latin typeface="Arial"/>
                      </a:endParaRPr>
                    </a:p>
                  </a:txBody>
                  <a:tcPr marL="8444" marR="8444" marT="8444" marB="0"/>
                </a:tc>
              </a:tr>
              <a:tr h="261749">
                <a:tc vMerge="1">
                  <a:txBody>
                    <a:bodyPr/>
                    <a:lstStyle/>
                    <a:p>
                      <a:endParaRPr lang="es-MX"/>
                    </a:p>
                  </a:txBody>
                  <a:tcPr/>
                </a:tc>
                <a:tc vMerge="1">
                  <a:txBody>
                    <a:bodyPr/>
                    <a:lstStyle/>
                    <a:p>
                      <a:endParaRPr lang="es-MX"/>
                    </a:p>
                  </a:txBody>
                  <a:tcPr/>
                </a:tc>
                <a:tc>
                  <a:txBody>
                    <a:bodyPr/>
                    <a:lstStyle/>
                    <a:p>
                      <a:pPr algn="ctr" rtl="0" fontAlgn="ctr"/>
                      <a:r>
                        <a:rPr lang="es-MX" altLang="ja-JP" sz="2000" b="0" i="0" u="none" strike="noStrike" dirty="0" err="1" smtClean="0">
                          <a:solidFill>
                            <a:srgbClr val="000000"/>
                          </a:solidFill>
                          <a:effectLst/>
                          <a:latin typeface="Arial"/>
                        </a:rPr>
                        <a:t>fMRI</a:t>
                      </a:r>
                      <a:endParaRPr lang="ja-JP" altLang="es-MX" sz="2000" b="0" i="0" u="none" strike="noStrike" dirty="0">
                        <a:solidFill>
                          <a:srgbClr val="000000"/>
                        </a:solidFill>
                        <a:effectLst/>
                        <a:latin typeface="Arial"/>
                      </a:endParaRPr>
                    </a:p>
                  </a:txBody>
                  <a:tcPr marL="8444" marR="8444" marT="8444" marB="0" anchor="ctr"/>
                </a:tc>
              </a:tr>
              <a:tr h="261749">
                <a:tc vMerge="1">
                  <a:txBody>
                    <a:bodyPr/>
                    <a:lstStyle/>
                    <a:p>
                      <a:endParaRPr lang="es-MX"/>
                    </a:p>
                  </a:txBody>
                  <a:tcPr/>
                </a:tc>
                <a:tc vMerge="1">
                  <a:txBody>
                    <a:bodyPr/>
                    <a:lstStyle/>
                    <a:p>
                      <a:endParaRPr lang="es-MX"/>
                    </a:p>
                  </a:txBody>
                  <a:tcPr/>
                </a:tc>
                <a:tc>
                  <a:txBody>
                    <a:bodyPr/>
                    <a:lstStyle/>
                    <a:p>
                      <a:pPr algn="ctr" rtl="0" fontAlgn="ctr"/>
                      <a:r>
                        <a:rPr lang="es-MX" altLang="ja-JP" sz="2000" b="0" i="0" u="none" strike="noStrike" dirty="0" smtClean="0">
                          <a:solidFill>
                            <a:srgbClr val="000000"/>
                          </a:solidFill>
                          <a:effectLst/>
                          <a:latin typeface="Arial"/>
                        </a:rPr>
                        <a:t>MEG</a:t>
                      </a:r>
                      <a:endParaRPr lang="ja-JP" altLang="es-MX" sz="2000" b="0" i="0" u="none" strike="noStrike" dirty="0">
                        <a:solidFill>
                          <a:srgbClr val="000000"/>
                        </a:solidFill>
                        <a:effectLst/>
                        <a:latin typeface="Arial"/>
                      </a:endParaRPr>
                    </a:p>
                  </a:txBody>
                  <a:tcPr marL="8444" marR="8444" marT="8444" marB="0" anchor="ctr"/>
                </a:tc>
              </a:tr>
            </a:tbl>
          </a:graphicData>
        </a:graphic>
      </p:graphicFrame>
    </p:spTree>
    <p:extLst>
      <p:ext uri="{BB962C8B-B14F-4D97-AF65-F5344CB8AC3E}">
        <p14:creationId xmlns:p14="http://schemas.microsoft.com/office/powerpoint/2010/main" val="3668736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611560" y="332656"/>
            <a:ext cx="8003409" cy="93610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4000" dirty="0" smtClean="0"/>
              <a:t>BMI</a:t>
            </a:r>
            <a:r>
              <a:rPr lang="ja-JP" altLang="es-MX" sz="4000" dirty="0" smtClean="0"/>
              <a:t>とロボットの世界</a:t>
            </a:r>
            <a:endParaRPr lang="es-MX" altLang="ja-JP" sz="4000" dirty="0" smtClean="0"/>
          </a:p>
        </p:txBody>
      </p:sp>
      <p:pic>
        <p:nvPicPr>
          <p:cNvPr id="2050" name="Picture 2" descr="http://lifesciences.ieee.org/images/newsletter/apr2012/thakor_03_l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76" y="2348880"/>
            <a:ext cx="4759420" cy="28803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ure 2: Rendering of different signals from the brain potentially usable for brain machine interface. The graphic illustrates the temporal and spatial scales of each signal. For example EEG and MEG are noninvasive, clinically relevant signals but have coarse spatial resolution. fMRI and optical imaging are primarily imaging modalities. The ECoG, LFP and neural spike activities are recorded essentially using invasive means but offer the best temporal and spatial resolutions. (Courtesy: Dr. V. Aggarwa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225" y="2350871"/>
            <a:ext cx="4097265" cy="287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315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611560" y="332656"/>
            <a:ext cx="8003409" cy="93610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ja-JP" sz="4000" dirty="0" smtClean="0"/>
              <a:t>BMI</a:t>
            </a:r>
            <a:r>
              <a:rPr lang="ja-JP" altLang="es-MX" sz="4000" dirty="0" smtClean="0"/>
              <a:t>とロボットの世界</a:t>
            </a:r>
            <a:endParaRPr lang="es-MX" altLang="ja-JP" sz="4000" dirty="0" smtClean="0"/>
          </a:p>
        </p:txBody>
      </p:sp>
      <p:sp>
        <p:nvSpPr>
          <p:cNvPr id="7" name="6 CuadroTexto"/>
          <p:cNvSpPr txBox="1"/>
          <p:nvPr/>
        </p:nvSpPr>
        <p:spPr>
          <a:xfrm>
            <a:off x="323529" y="1556792"/>
            <a:ext cx="8640960" cy="4401205"/>
          </a:xfrm>
          <a:prstGeom prst="rect">
            <a:avLst/>
          </a:prstGeom>
          <a:noFill/>
        </p:spPr>
        <p:txBody>
          <a:bodyPr wrap="square" rtlCol="0">
            <a:spAutoFit/>
          </a:bodyPr>
          <a:lstStyle/>
          <a:p>
            <a:r>
              <a:rPr lang="ja-JP" altLang="es-MX" sz="2800" dirty="0" smtClean="0"/>
              <a:t>海外における</a:t>
            </a:r>
            <a:r>
              <a:rPr lang="es-MX" altLang="ja-JP" sz="2800" dirty="0" smtClean="0"/>
              <a:t>BMI</a:t>
            </a:r>
            <a:r>
              <a:rPr lang="ja-JP" altLang="es-MX" sz="2800" dirty="0"/>
              <a:t>技</a:t>
            </a:r>
            <a:r>
              <a:rPr lang="ja-JP" altLang="es-MX" sz="2800" dirty="0" smtClean="0"/>
              <a:t>術の歴史</a:t>
            </a:r>
            <a:endParaRPr lang="es-MX" altLang="ja-JP" sz="2800" dirty="0" smtClean="0"/>
          </a:p>
          <a:p>
            <a:pPr marL="457200" indent="-457200">
              <a:buFont typeface="Arial" panose="020B0604020202020204" pitchFamily="34" charset="0"/>
              <a:buChar char="•"/>
            </a:pPr>
            <a:r>
              <a:rPr lang="es-MX" altLang="ja-JP" sz="2800" dirty="0" smtClean="0"/>
              <a:t>1950</a:t>
            </a:r>
            <a:r>
              <a:rPr lang="ja-JP" altLang="es-MX" sz="2800" dirty="0"/>
              <a:t>年</a:t>
            </a:r>
            <a:r>
              <a:rPr lang="ja-JP" altLang="es-MX" sz="2800" dirty="0" smtClean="0"/>
              <a:t>代から行われてきた（マルチニューロン活動の記録）</a:t>
            </a:r>
            <a:endParaRPr lang="es-MX" altLang="ja-JP" sz="2800" dirty="0" smtClean="0"/>
          </a:p>
          <a:p>
            <a:pPr marL="457200" indent="-457200">
              <a:buFont typeface="Arial" panose="020B0604020202020204" pitchFamily="34" charset="0"/>
              <a:buChar char="•"/>
            </a:pPr>
            <a:r>
              <a:rPr lang="es-MX" altLang="ja-JP" sz="2800" dirty="0"/>
              <a:t>1960</a:t>
            </a:r>
            <a:r>
              <a:rPr lang="ja-JP" altLang="es-MX" sz="2800" dirty="0"/>
              <a:t>年</a:t>
            </a:r>
            <a:r>
              <a:rPr lang="ja-JP" altLang="es-MX" sz="2800" dirty="0" smtClean="0"/>
              <a:t>代後半米国で動物実験が始まっていた</a:t>
            </a:r>
            <a:endParaRPr lang="es-MX" altLang="ja-JP" sz="2800" dirty="0" smtClean="0"/>
          </a:p>
          <a:p>
            <a:pPr marL="457200" indent="-457200">
              <a:buFont typeface="Arial" panose="020B0604020202020204" pitchFamily="34" charset="0"/>
              <a:buChar char="•"/>
            </a:pPr>
            <a:r>
              <a:rPr lang="es-MX" altLang="ja-JP" sz="2800" dirty="0" smtClean="0"/>
              <a:t>1970</a:t>
            </a:r>
            <a:r>
              <a:rPr lang="ja-JP" altLang="es-MX" sz="2800" dirty="0"/>
              <a:t>年</a:t>
            </a:r>
            <a:r>
              <a:rPr lang="ja-JP" altLang="es-MX" sz="2800" dirty="0" smtClean="0"/>
              <a:t>代現在のような本格的な</a:t>
            </a:r>
            <a:r>
              <a:rPr lang="es-MX" altLang="ja-JP" sz="2800" dirty="0" smtClean="0"/>
              <a:t>BMI</a:t>
            </a:r>
            <a:r>
              <a:rPr lang="ja-JP" altLang="es-MX" sz="2800" dirty="0"/>
              <a:t>研</a:t>
            </a:r>
            <a:r>
              <a:rPr lang="ja-JP" altLang="es-MX" sz="2800" dirty="0" smtClean="0"/>
              <a:t>究がスタートしたのは</a:t>
            </a:r>
            <a:r>
              <a:rPr lang="es-MX" altLang="ja-JP" sz="2800" dirty="0" smtClean="0"/>
              <a:t>1990</a:t>
            </a:r>
            <a:r>
              <a:rPr lang="ja-JP" altLang="es-MX" sz="2800" dirty="0" smtClean="0"/>
              <a:t>年代に入ってきた</a:t>
            </a:r>
            <a:endParaRPr lang="es-MX" altLang="ja-JP" sz="2800" dirty="0" smtClean="0"/>
          </a:p>
          <a:p>
            <a:pPr marL="457200" indent="-457200">
              <a:buFont typeface="Arial" panose="020B0604020202020204" pitchFamily="34" charset="0"/>
              <a:buChar char="•"/>
            </a:pPr>
            <a:r>
              <a:rPr lang="es-MX" altLang="ja-JP" sz="2800" dirty="0" smtClean="0"/>
              <a:t>2000</a:t>
            </a:r>
            <a:r>
              <a:rPr lang="ja-JP" altLang="es-MX" sz="2800" dirty="0" smtClean="0"/>
              <a:t>年代になってから、動物を使った</a:t>
            </a:r>
            <a:r>
              <a:rPr lang="es-MX" altLang="ja-JP" sz="2800" dirty="0" smtClean="0"/>
              <a:t>BMI</a:t>
            </a:r>
            <a:r>
              <a:rPr lang="ja-JP" altLang="es-MX" sz="2800" dirty="0" smtClean="0"/>
              <a:t>にわかに始めました</a:t>
            </a:r>
            <a:endParaRPr lang="es-MX" altLang="ja-JP" sz="2800" dirty="0" smtClean="0"/>
          </a:p>
          <a:p>
            <a:pPr marL="457200" indent="-457200">
              <a:buFont typeface="Arial" panose="020B0604020202020204" pitchFamily="34" charset="0"/>
              <a:buChar char="•"/>
            </a:pPr>
            <a:r>
              <a:rPr lang="es-MX" altLang="ja-JP" sz="2800" dirty="0"/>
              <a:t>2008</a:t>
            </a:r>
            <a:r>
              <a:rPr lang="ja-JP" altLang="es-MX" sz="2800" dirty="0" smtClean="0"/>
              <a:t>年はニューロン集団の活動をインタネット経由で送信し、</a:t>
            </a:r>
            <a:r>
              <a:rPr lang="es-MX" altLang="ja-JP" sz="2800" dirty="0" smtClean="0"/>
              <a:t>ATR</a:t>
            </a:r>
            <a:r>
              <a:rPr lang="ja-JP" altLang="es-MX" sz="2800" dirty="0" smtClean="0"/>
              <a:t>の</a:t>
            </a:r>
            <a:r>
              <a:rPr lang="es-MX" altLang="ja-JP" sz="2800" dirty="0" err="1" smtClean="0"/>
              <a:t>Cbi</a:t>
            </a:r>
            <a:r>
              <a:rPr lang="ja-JP" altLang="es-MX" sz="2800" dirty="0" smtClean="0"/>
              <a:t>を歩行させる実験にも成功している</a:t>
            </a:r>
            <a:endParaRPr lang="es-MX" altLang="ja-JP" sz="2800" dirty="0" smtClean="0"/>
          </a:p>
        </p:txBody>
      </p:sp>
    </p:spTree>
    <p:extLst>
      <p:ext uri="{BB962C8B-B14F-4D97-AF65-F5344CB8AC3E}">
        <p14:creationId xmlns:p14="http://schemas.microsoft.com/office/powerpoint/2010/main" val="3668736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326</Words>
  <Application>Microsoft Office PowerPoint</Application>
  <PresentationFormat>Presentación en pantalla (4:3)</PresentationFormat>
  <Paragraphs>34</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Bruno</dc:creator>
  <cp:lastModifiedBy>Bruno</cp:lastModifiedBy>
  <cp:revision>17</cp:revision>
  <dcterms:created xsi:type="dcterms:W3CDTF">2014-06-30T10:51:10Z</dcterms:created>
  <dcterms:modified xsi:type="dcterms:W3CDTF">2014-07-01T05:53:44Z</dcterms:modified>
</cp:coreProperties>
</file>