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824098-6A0A-47D0-8922-3454D0AD7A5F}">
  <a:tblStyle styleId="{04824098-6A0A-47D0-8922-3454D0AD7A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46308f330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46308f33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6308f330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6308f330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6308f330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6308f330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6308f330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6308f330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649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Predicting Product Success: Loyalty-Based Targeting for Optimal Market Penetration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Using machine learning, we predicted the most likely buyers from ~90% of loyalty program participants.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Goal</a:t>
            </a:r>
            <a:r>
              <a:rPr lang="en" sz="2300">
                <a:solidFill>
                  <a:schemeClr val="dk1"/>
                </a:solidFill>
              </a:rPr>
              <a:t>:</a:t>
            </a:r>
            <a:br>
              <a:rPr lang="en" sz="2300">
                <a:solidFill>
                  <a:schemeClr val="dk1"/>
                </a:solidFill>
              </a:rPr>
            </a:br>
            <a:r>
              <a:rPr lang="en" sz="2300">
                <a:solidFill>
                  <a:schemeClr val="dk1"/>
                </a:solidFill>
              </a:rPr>
              <a:t> Optimize </a:t>
            </a:r>
            <a:r>
              <a:rPr b="1" lang="en" sz="2300">
                <a:solidFill>
                  <a:schemeClr val="dk1"/>
                </a:solidFill>
              </a:rPr>
              <a:t>profitability</a:t>
            </a:r>
            <a:r>
              <a:rPr lang="en" sz="2300">
                <a:solidFill>
                  <a:schemeClr val="dk1"/>
                </a:solidFill>
              </a:rPr>
              <a:t> and </a:t>
            </a:r>
            <a:r>
              <a:rPr b="1" lang="en" sz="2300">
                <a:solidFill>
                  <a:schemeClr val="dk1"/>
                </a:solidFill>
              </a:rPr>
              <a:t>market penetration</a:t>
            </a:r>
            <a:r>
              <a:rPr lang="en" sz="2300">
                <a:solidFill>
                  <a:schemeClr val="dk1"/>
                </a:solidFill>
              </a:rPr>
              <a:t> by strategically targeting high-probability buyers.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Business Impact Inputs</a:t>
            </a:r>
            <a:r>
              <a:rPr lang="en" sz="2300">
                <a:solidFill>
                  <a:schemeClr val="dk1"/>
                </a:solidFill>
              </a:rPr>
              <a:t>: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Revenue per converted customer</a:t>
            </a:r>
            <a:r>
              <a:rPr lang="en" sz="2300">
                <a:solidFill>
                  <a:schemeClr val="dk1"/>
                </a:solidFill>
              </a:rPr>
              <a:t>: $15,000</a:t>
            </a:r>
            <a:br>
              <a:rPr lang="en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Cost per promotional sample kit</a:t>
            </a:r>
            <a:r>
              <a:rPr lang="en" sz="2300">
                <a:solidFill>
                  <a:schemeClr val="dk1"/>
                </a:solidFill>
              </a:rPr>
              <a:t>: $4,420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b="1" lang="en" sz="2400">
                <a:solidFill>
                  <a:schemeClr val="dk1"/>
                </a:solidFill>
              </a:rPr>
              <a:t>Assumptions </a:t>
            </a:r>
            <a:endParaRPr b="1"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Missing values imputed with mode/mean</a:t>
            </a:r>
            <a:endParaRPr b="1"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Label encoding is used</a:t>
            </a:r>
            <a:endParaRPr b="1"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b="1" lang="en" sz="2400">
                <a:solidFill>
                  <a:schemeClr val="dk1"/>
                </a:solidFill>
              </a:rPr>
              <a:t>Trained a classification model, for</a:t>
            </a:r>
            <a:endParaRPr b="1"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Predicting probability of buying/not buying</a:t>
            </a:r>
            <a:endParaRPr b="1" sz="2400">
              <a:solidFill>
                <a:schemeClr val="dk1"/>
              </a:solidFill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Using Logistic Regression Classifier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Deliverable 1: Marketing Campaign Analytics</a:t>
            </a:r>
            <a:endParaRPr b="1" sz="3020"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414375" y="2025600"/>
            <a:ext cx="5949600" cy="18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Model Accuracy - 81%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Operational Cost to Business - $0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Strategic Marketing Options for 90 percent Loyalty Base</a:t>
            </a:r>
            <a:endParaRPr b="1" sz="3020"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7" name="Google Shape;77;p17"/>
          <p:cNvGraphicFramePr/>
          <p:nvPr/>
        </p:nvGraphicFramePr>
        <p:xfrm>
          <a:off x="1311675" y="173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{04824098-6A0A-47D0-8922-3454D0AD7A5F}</a:tableStyleId>
              </a:tblPr>
              <a:tblGrid>
                <a:gridCol w="1015100"/>
                <a:gridCol w="1222575"/>
                <a:gridCol w="985450"/>
                <a:gridCol w="1074375"/>
                <a:gridCol w="1000275"/>
                <a:gridCol w="1148475"/>
                <a:gridCol w="1074375"/>
              </a:tblGrid>
              <a:tr h="113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Strategic Option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Participants Covered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Ratio of Good to Bad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% Total Buyers Reached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% Total Non Buyers Avoided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Probability Threshold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Profit Booked (in$M)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3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100%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225K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 40%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90K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72%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24.4%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 30%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67.5K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63%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80%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31.1%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" name="Google Shape;78;p17"/>
          <p:cNvSpPr txBox="1"/>
          <p:nvPr/>
        </p:nvSpPr>
        <p:spPr>
          <a:xfrm>
            <a:off x="60975" y="2868575"/>
            <a:ext cx="1250700" cy="1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No Model Scenario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Market Penetration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Profit Maximisation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