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75" r:id="rId2"/>
    <p:sldId id="276" r:id="rId3"/>
    <p:sldId id="298" r:id="rId4"/>
    <p:sldId id="289" r:id="rId5"/>
    <p:sldId id="266" r:id="rId6"/>
    <p:sldId id="286" r:id="rId7"/>
    <p:sldId id="287" r:id="rId8"/>
    <p:sldId id="299" r:id="rId9"/>
    <p:sldId id="297" r:id="rId10"/>
    <p:sldId id="290" r:id="rId11"/>
    <p:sldId id="291" r:id="rId12"/>
    <p:sldId id="292" r:id="rId13"/>
    <p:sldId id="293" r:id="rId14"/>
    <p:sldId id="294" r:id="rId15"/>
    <p:sldId id="300" r:id="rId16"/>
    <p:sldId id="303" r:id="rId17"/>
    <p:sldId id="295" r:id="rId18"/>
    <p:sldId id="301" r:id="rId19"/>
    <p:sldId id="304" r:id="rId20"/>
    <p:sldId id="305" r:id="rId21"/>
    <p:sldId id="302" r:id="rId22"/>
    <p:sldId id="285" r:id="rId23"/>
  </p:sldIdLst>
  <p:sldSz cx="12192000" cy="6858000"/>
  <p:notesSz cx="6797675" cy="9926638"/>
  <p:embeddedFontLst>
    <p:embeddedFont>
      <p:font typeface="KoPub돋움체 Bold" panose="00000800000000000000" pitchFamily="2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FD1"/>
    <a:srgbClr val="FDC8C2"/>
    <a:srgbClr val="0CAE4C"/>
    <a:srgbClr val="75C57B"/>
    <a:srgbClr val="EFF1F1"/>
    <a:srgbClr val="F0F2F2"/>
    <a:srgbClr val="239D6C"/>
    <a:srgbClr val="015AAA"/>
    <a:srgbClr val="AB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1" autoAdjust="0"/>
  </p:normalViewPr>
  <p:slideViewPr>
    <p:cSldViewPr snapToGrid="0" showGuides="1">
      <p:cViewPr varScale="1">
        <p:scale>
          <a:sx n="107" d="100"/>
          <a:sy n="107" d="100"/>
        </p:scale>
        <p:origin x="138" y="28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778A9-46FC-4106-B203-81585749D026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1722-2FF0-4909-B2F2-CD6C6DDC9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3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조망점</a:t>
            </a:r>
            <a:r>
              <a:rPr lang="en-US" altLang="ko-KR" dirty="0" smtClean="0"/>
              <a:t>(viewpoint)</a:t>
            </a:r>
          </a:p>
          <a:p>
            <a:r>
              <a:rPr lang="ko-KR" altLang="en-US" dirty="0" smtClean="0"/>
              <a:t>분석 반경</a:t>
            </a:r>
            <a:r>
              <a:rPr lang="en-US" altLang="ko-KR" dirty="0" smtClean="0"/>
              <a:t>(Radius</a:t>
            </a:r>
            <a:r>
              <a:rPr lang="en-US" altLang="ko-KR" baseline="0" dirty="0" smtClean="0"/>
              <a:t> of analysis, meters): 5000</a:t>
            </a:r>
          </a:p>
          <a:p>
            <a:r>
              <a:rPr lang="ko-KR" altLang="en-US" baseline="0" dirty="0" smtClean="0"/>
              <a:t>관측자 높이</a:t>
            </a:r>
            <a:r>
              <a:rPr lang="en-US" altLang="ko-KR" baseline="0" dirty="0" smtClean="0"/>
              <a:t>(Observer height, meters): 1.6</a:t>
            </a:r>
          </a:p>
          <a:p>
            <a:r>
              <a:rPr lang="ko-KR" altLang="en-US" baseline="0" dirty="0" smtClean="0"/>
              <a:t>목표물 높이</a:t>
            </a:r>
            <a:r>
              <a:rPr lang="en-US" altLang="ko-KR" baseline="0" dirty="0" smtClean="0"/>
              <a:t>(Target height, meters): 0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  <a:r>
              <a:rPr lang="ko-KR" altLang="en-US" baseline="0" dirty="0" err="1" smtClean="0"/>
              <a:t>조망권</a:t>
            </a:r>
            <a:r>
              <a:rPr lang="ko-KR" altLang="en-US" baseline="0" dirty="0" smtClean="0"/>
              <a:t> 분석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viewshed</a:t>
            </a:r>
            <a:r>
              <a:rPr lang="en-US" altLang="ko-KR" baseline="0" dirty="0" smtClean="0"/>
              <a:t> analysis)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지구 곡률</a:t>
            </a:r>
            <a:r>
              <a:rPr lang="en-US" altLang="ko-KR" dirty="0" smtClean="0"/>
              <a:t>(Earth</a:t>
            </a:r>
            <a:r>
              <a:rPr lang="en-US" altLang="ko-KR" baseline="0" dirty="0" smtClean="0"/>
              <a:t> curvature)</a:t>
            </a:r>
            <a:endParaRPr lang="en-US" altLang="ko-KR" dirty="0" smtClean="0"/>
          </a:p>
          <a:p>
            <a:r>
              <a:rPr lang="ko-KR" altLang="en-US" dirty="0" smtClean="0"/>
              <a:t>측량학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측지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측량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지구곡률고려 </a:t>
            </a:r>
            <a:r>
              <a:rPr lang="en-US" altLang="ko-KR" dirty="0" smtClean="0"/>
              <a:t>/ (2) </a:t>
            </a:r>
            <a:r>
              <a:rPr lang="ko-KR" altLang="en-US" dirty="0" smtClean="0"/>
              <a:t>소지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측량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지구곡률무시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반경 </a:t>
            </a:r>
            <a:r>
              <a:rPr lang="en-US" altLang="ko-KR" dirty="0" smtClean="0"/>
              <a:t>11km 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 </a:t>
            </a:r>
            <a:r>
              <a:rPr lang="en-US" altLang="ko-KR" dirty="0" smtClean="0"/>
              <a:t>400m2 </a:t>
            </a:r>
            <a:r>
              <a:rPr lang="ko-KR" altLang="en-US" dirty="0" smtClean="0"/>
              <a:t>이내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대기굴절</a:t>
            </a:r>
            <a:r>
              <a:rPr lang="en-US" altLang="ko-KR" dirty="0" smtClean="0"/>
              <a:t>(atmospheric refraction)</a:t>
            </a:r>
            <a:r>
              <a:rPr lang="en-US" altLang="ko-KR" baseline="0" dirty="0" smtClean="0"/>
              <a:t> -&gt; </a:t>
            </a:r>
            <a:r>
              <a:rPr lang="ko-KR" altLang="en-US" baseline="0" dirty="0" err="1" smtClean="0"/>
              <a:t>굴절계수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1722-2FF0-4909-B2F2-CD6C6DDC95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45B-E3F4-49DA-A0CC-8A981505FA50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F1EB-0BC5-4A60-B0E5-B91F681DBC1D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8B6-75B6-412A-9CC9-685569287099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E7B3-9109-48B4-B1FB-45F2B5BACAAE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432E-D521-4651-BCA3-9D9995B84F72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A937-0929-4AFA-A1E1-96716D336B04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DA62-5FCC-4EC9-950E-350829FCF5A6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E6A7-4BE0-4643-89D6-FB06725EFF8A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4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5B0E-4FD8-43DC-99EF-DF54CD14A1CE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36E4-1979-43B9-95A8-70D669AD7853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58A-9A53-453A-9DC3-33A4FA79116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364F-DDCD-442C-B1D5-76241929770F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hyperlink" Target="https://www.geopackage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geokr/gistudy/blob/master/NLPRK_BNDRY.zi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gis.org/ko/site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gis.org/ko/site/getinvolved/development/roadmap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qgis.org/plugin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dal.org/drivers/raster/index.html" TargetMode="External"/><Relationship Id="rId7" Type="http://schemas.openxmlformats.org/officeDocument/2006/relationships/hyperlink" Target="https://www.e-education.psu.edu/geog160/node/1935" TargetMode="External"/><Relationship Id="rId2" Type="http://schemas.openxmlformats.org/officeDocument/2006/relationships/hyperlink" Target="https://gdal.org/drivers/vector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01152" y="4697621"/>
            <a:ext cx="7135906" cy="1015663"/>
            <a:chOff x="2501152" y="4795448"/>
            <a:chExt cx="7135906" cy="1015663"/>
          </a:xfrm>
        </p:grpSpPr>
        <p:sp>
          <p:nvSpPr>
            <p:cNvPr id="12" name="직사각형 11"/>
            <p:cNvSpPr/>
            <p:nvPr/>
          </p:nvSpPr>
          <p:spPr>
            <a:xfrm>
              <a:off x="5695890" y="4795448"/>
              <a:ext cx="800219" cy="508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30325" eaLnBrk="0" latinLnBrk="0" hangingPunct="0">
                <a:lnSpc>
                  <a:spcPct val="150000"/>
                </a:lnSpc>
                <a:spcAft>
                  <a:spcPts val="600"/>
                </a:spcAft>
                <a:buSzPct val="100000"/>
                <a:defRPr/>
              </a:pPr>
              <a:r>
                <a:rPr lang="ko-KR" altLang="en-US" sz="2000" kern="0" spc="-150" dirty="0" smtClean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유병혁</a:t>
              </a:r>
              <a:endParaRPr lang="en-US" altLang="ko-KR" sz="2000" b="1" kern="0" spc="-150" baseline="3000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1152" y="5349446"/>
              <a:ext cx="7135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400" kern="0" spc="-15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국립공원공단 </a:t>
              </a:r>
              <a:r>
                <a:rPr lang="ko-KR" altLang="en-US" sz="2400" kern="0" spc="-15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국립공원연구원</a:t>
              </a:r>
              <a:r>
                <a:rPr lang="ko-KR" altLang="en-US" sz="2400" kern="0" spc="-30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2400" kern="0" spc="-30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en-US" altLang="ko-KR" sz="2400" kern="0" spc="-15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OSGeo </a:t>
              </a:r>
              <a:r>
                <a:rPr lang="ko-KR" altLang="en-US" sz="2400" kern="0" spc="-15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한국어지부</a:t>
              </a:r>
              <a:endParaRPr lang="ko-KR" altLang="en-US" sz="24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64975" y="5808733"/>
            <a:ext cx="11262049" cy="754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400" b="1" kern="0" spc="-1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G. I. Study - Week 01 -</a:t>
            </a:r>
            <a:endParaRPr lang="en-US" altLang="ko-KR" sz="1400" b="1" kern="0" spc="-1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Times New Roman" panose="02020603050405020304" pitchFamily="18" charset="0"/>
              <a:ea typeface="KoPub돋움체 Bold" panose="00000800000000000000" pitchFamily="2" charset="-127"/>
              <a:cs typeface="Times New Roman" panose="02020603050405020304" pitchFamily="18" charset="0"/>
            </a:endParaRPr>
          </a:p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200" kern="0" spc="-1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Byeong-Hyeok Yu</a:t>
            </a:r>
          </a:p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200" kern="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(National Park Research Institute, Korea National Park Service  /  </a:t>
            </a:r>
            <a:r>
              <a:rPr lang="en-US" altLang="ko-KR" sz="1200" kern="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OSGeo Korean Chapter</a:t>
            </a:r>
            <a:r>
              <a:rPr lang="en-US" altLang="ko-KR" sz="1200" kern="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)</a:t>
            </a:r>
            <a:endParaRPr lang="en-US" altLang="ko-KR" sz="1200" kern="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Times New Roman" panose="02020603050405020304" pitchFamily="18" charset="0"/>
              <a:ea typeface="KoPub돋움체 Bold" panose="000008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352" y="1205258"/>
            <a:ext cx="2566168" cy="605060"/>
          </a:xfrm>
          <a:prstGeom prst="rect">
            <a:avLst/>
          </a:prstGeom>
        </p:spPr>
      </p:pic>
      <p:pic>
        <p:nvPicPr>
          <p:cNvPr id="17" name="Picture 6" descr="qgi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4" y="2707068"/>
            <a:ext cx="4367933" cy="13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61478" y="635866"/>
            <a:ext cx="1669047" cy="1073416"/>
            <a:chOff x="5261478" y="635866"/>
            <a:chExt cx="1669047" cy="1073416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5261478" y="635866"/>
              <a:ext cx="166904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G.I.</a:t>
              </a:r>
              <a:r>
                <a:rPr lang="ko-KR" altLang="en-US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스터디</a:t>
              </a:r>
              <a:endPara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513298" y="1398494"/>
              <a:ext cx="1165408" cy="310788"/>
              <a:chOff x="467544" y="1009787"/>
              <a:chExt cx="2784120" cy="402989"/>
            </a:xfrm>
          </p:grpSpPr>
          <p:sp>
            <p:nvSpPr>
              <p:cNvPr id="10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16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ctr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en-US" altLang="ko-KR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</a:t>
                </a:r>
                <a:r>
                  <a:rPr lang="ko-KR" altLang="en-US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주차</a:t>
                </a:r>
                <a:endParaRPr lang="ko-KR" altLang="en-US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pic>
        <p:nvPicPr>
          <p:cNvPr id="1026" name="Picture 2" descr="osgeo 한국어지부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47" y="1874864"/>
            <a:ext cx="1824577" cy="9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1595300"/>
            <a:ext cx="11200121" cy="1269578"/>
            <a:chOff x="465791" y="1595300"/>
            <a:chExt cx="11200121" cy="1269578"/>
          </a:xfrm>
        </p:grpSpPr>
        <p:sp>
          <p:nvSpPr>
            <p:cNvPr id="77" name="직사각형 76"/>
            <p:cNvSpPr/>
            <p:nvPr/>
          </p:nvSpPr>
          <p:spPr>
            <a:xfrm>
              <a:off x="465791" y="1600988"/>
              <a:ext cx="11200121" cy="1263888"/>
            </a:xfrm>
            <a:prstGeom prst="rect">
              <a:avLst/>
            </a:prstGeom>
            <a:solidFill>
              <a:srgbClr val="F5F5F5"/>
            </a:solidFill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3485" y="1595300"/>
              <a:ext cx="11072289" cy="12695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3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는 </a:t>
              </a:r>
              <a:r>
                <a:rPr lang="en-US" altLang="ko-KR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GeoPackage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지오패키지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기본 형식으로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개방형 공간정보 컨소시엄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(OGC: Open Geospatial Consortium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 개발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벡터와 래스터를 동시에 지원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크기 제한이 없으며 하나의 파일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(.</a:t>
              </a: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gpkg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로 동작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형식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QGIS </a:t>
              </a:r>
              <a:r>
                <a:rPr lang="ko-KR" altLang="en-US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3772186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지원 데이터 형식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출처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</a:t>
            </a:r>
            <a:r>
              <a:rPr lang="en-US" altLang="ko-KR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GeoPackage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| 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https://www.geopackage.org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/</a:t>
            </a:r>
            <a:endParaRPr lang="en-US" altLang="ko-KR" sz="1400" kern="0" dirty="0" smtClean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5791" y="3107872"/>
            <a:ext cx="11200121" cy="2670357"/>
            <a:chOff x="465791" y="3107872"/>
            <a:chExt cx="11200121" cy="2670357"/>
          </a:xfrm>
        </p:grpSpPr>
        <p:pic>
          <p:nvPicPr>
            <p:cNvPr id="22" name="Picture 4" descr="Two frames (the first and last) of an animation showing the construction of a vector representation of a reservoir and highway.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91" y="3107872"/>
              <a:ext cx="5340714" cy="267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Two frames (first and last) of an animation showing the construction of a raster representation of a reservoir and highway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198" y="3107872"/>
              <a:ext cx="5340714" cy="267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0235" y="4233500"/>
              <a:ext cx="3171825" cy="419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60306" y="4233500"/>
              <a:ext cx="3688080" cy="419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" name="Picture 2" descr="geopackagE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96" y="3107871"/>
            <a:ext cx="3572384" cy="2670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411045" y="1279023"/>
            <a:ext cx="9311215" cy="2930008"/>
            <a:chOff x="2711320" y="453109"/>
            <a:chExt cx="9311215" cy="29300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1320" y="453110"/>
              <a:ext cx="6696335" cy="29300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11320" y="453109"/>
              <a:ext cx="6696335" cy="29300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772453" y="1670914"/>
              <a:ext cx="2250082" cy="494396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en-US" altLang="ko-KR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Ctrl + Shift + V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" name="직선 화살표 연결선 7"/>
            <p:cNvCxnSpPr>
              <a:stCxn id="6" idx="3"/>
              <a:endCxn id="7" idx="1"/>
            </p:cNvCxnSpPr>
            <p:nvPr/>
          </p:nvCxnSpPr>
          <p:spPr>
            <a:xfrm flipV="1">
              <a:off x="9407655" y="1918112"/>
              <a:ext cx="364798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92400" y="4616246"/>
            <a:ext cx="6734175" cy="1337721"/>
            <a:chOff x="2692400" y="4616246"/>
            <a:chExt cx="6734175" cy="133772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2400" y="4618900"/>
              <a:ext cx="6715255" cy="730331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2692400" y="4616246"/>
              <a:ext cx="6734175" cy="1337721"/>
              <a:chOff x="2692400" y="4616246"/>
              <a:chExt cx="6734175" cy="1337721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2974973" y="5756446"/>
                <a:ext cx="6169028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국립공원 경계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| </a:t>
                </a:r>
                <a:r>
                  <a:rPr lang="en-US" altLang="ko-KR" sz="1200" dirty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4"/>
                  </a:rPr>
                  <a:t>https://</a:t>
                </a:r>
                <a:r>
                  <a:rPr lang="en-US" altLang="ko-KR" sz="12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4"/>
                  </a:rPr>
                  <a:t>github.com/osgeokr/gistudy/blob/master/NLPRK_BNDRY.zip</a:t>
                </a:r>
                <a:endPara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21" name="직선 화살표 연결선 20"/>
              <p:cNvCxnSpPr>
                <a:stCxn id="18" idx="2"/>
                <a:endCxn id="19" idx="0"/>
              </p:cNvCxnSpPr>
              <p:nvPr/>
            </p:nvCxnSpPr>
            <p:spPr>
              <a:xfrm flipH="1">
                <a:off x="6059487" y="5349231"/>
                <a:ext cx="1" cy="40721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2692400" y="4616246"/>
                <a:ext cx="6734175" cy="73298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QGIS </a:t>
              </a:r>
              <a:r>
                <a:rPr lang="ko-KR" altLang="en-US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537613" y="2556022"/>
              <a:ext cx="29899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5" y="453110"/>
            <a:ext cx="11230705" cy="60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6" y="3227256"/>
            <a:ext cx="2826923" cy="442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5052605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095506" y="3227257"/>
            <a:ext cx="1755848" cy="1077615"/>
            <a:chOff x="-195140" y="214854"/>
            <a:chExt cx="1755848" cy="1077615"/>
          </a:xfrm>
        </p:grpSpPr>
        <p:sp>
          <p:nvSpPr>
            <p:cNvPr id="24" name="직사각형 2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195140" y="1094948"/>
              <a:ext cx="175584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프로젝트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N)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6" name="직선 화살표 연결선 25"/>
            <p:cNvCxnSpPr>
              <a:stCxn id="24" idx="2"/>
              <a:endCxn id="2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416643" y="3227257"/>
            <a:ext cx="1889427" cy="1077615"/>
            <a:chOff x="-261930" y="214854"/>
            <a:chExt cx="1889427" cy="1077615"/>
          </a:xfrm>
        </p:grpSpPr>
        <p:sp>
          <p:nvSpPr>
            <p:cNvPr id="34" name="직사각형 3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261930" y="1094948"/>
              <a:ext cx="188942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O)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6" name="직선 화살표 연결선 35"/>
            <p:cNvCxnSpPr>
              <a:stCxn id="34" idx="2"/>
              <a:endCxn id="3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237747" y="3227257"/>
            <a:ext cx="3341210" cy="1375223"/>
            <a:chOff x="-828753" y="214854"/>
            <a:chExt cx="3341210" cy="1375223"/>
          </a:xfrm>
        </p:grpSpPr>
        <p:sp>
          <p:nvSpPr>
            <p:cNvPr id="40" name="직사각형 39"/>
            <p:cNvSpPr/>
            <p:nvPr/>
          </p:nvSpPr>
          <p:spPr>
            <a:xfrm>
              <a:off x="444134" y="214854"/>
              <a:ext cx="795436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-828753" y="1094948"/>
              <a:ext cx="3341210" cy="49512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저장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프로젝트를 다른 이름으로 저장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S)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stCxn id="40" idx="2"/>
              <a:endCxn id="41" idx="0"/>
            </p:cNvCxnSpPr>
            <p:nvPr/>
          </p:nvCxnSpPr>
          <p:spPr>
            <a:xfrm>
              <a:off x="841852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753671" y="3227257"/>
            <a:ext cx="1853194" cy="1375223"/>
            <a:chOff x="-84745" y="214854"/>
            <a:chExt cx="1853194" cy="1375223"/>
          </a:xfrm>
        </p:grpSpPr>
        <p:sp>
          <p:nvSpPr>
            <p:cNvPr id="49" name="직사각형 48"/>
            <p:cNvSpPr/>
            <p:nvPr/>
          </p:nvSpPr>
          <p:spPr>
            <a:xfrm>
              <a:off x="444134" y="214854"/>
              <a:ext cx="795436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-84745" y="1094948"/>
              <a:ext cx="1853194" cy="49512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인쇄 조판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P)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조판 관리자 보이기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1" name="직선 화살표 연결선 50"/>
            <p:cNvCxnSpPr>
              <a:stCxn id="49" idx="2"/>
              <a:endCxn id="50" idx="0"/>
            </p:cNvCxnSpPr>
            <p:nvPr/>
          </p:nvCxnSpPr>
          <p:spPr>
            <a:xfrm>
              <a:off x="841852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6636925" y="3227257"/>
            <a:ext cx="1213304" cy="1077615"/>
            <a:chOff x="76132" y="214854"/>
            <a:chExt cx="1213304" cy="1077615"/>
          </a:xfrm>
        </p:grpSpPr>
        <p:sp>
          <p:nvSpPr>
            <p:cNvPr id="59" name="직사각형 58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6132" y="1094948"/>
              <a:ext cx="121330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스타일 관리자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1" name="직선 화살표 연결선 60"/>
            <p:cNvCxnSpPr>
              <a:stCxn id="59" idx="2"/>
              <a:endCxn id="60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37613" y="2556022"/>
              <a:ext cx="230704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6" y="3227256"/>
            <a:ext cx="5449489" cy="44277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3730022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551031" y="3227257"/>
            <a:ext cx="901014" cy="1077615"/>
            <a:chOff x="232277" y="214854"/>
            <a:chExt cx="901014" cy="1077615"/>
          </a:xfrm>
        </p:grpSpPr>
        <p:sp>
          <p:nvSpPr>
            <p:cNvPr id="29" name="직사각형 28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32277" y="1094948"/>
              <a:ext cx="90101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지도 이동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1" name="직선 화살표 연결선 30"/>
            <p:cNvCxnSpPr>
              <a:stCxn id="29" idx="2"/>
              <a:endCxn id="30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5152254" y="3227257"/>
            <a:ext cx="2693577" cy="2487743"/>
            <a:chOff x="444133" y="214854"/>
            <a:chExt cx="2693577" cy="2487743"/>
          </a:xfrm>
        </p:grpSpPr>
        <p:sp>
          <p:nvSpPr>
            <p:cNvPr id="38" name="직사각형 37"/>
            <p:cNvSpPr/>
            <p:nvPr/>
          </p:nvSpPr>
          <p:spPr>
            <a:xfrm>
              <a:off x="444133" y="214854"/>
              <a:ext cx="2693577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42545" y="1094948"/>
              <a:ext cx="2509194" cy="160764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집합으로 지도 이동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확대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Alt + +)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Alt + -)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원본 해상도로 확대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전체 보기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J)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집합으로 확대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J)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레이어로 확대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4" name="직선 화살표 연결선 43"/>
            <p:cNvCxnSpPr>
              <a:stCxn id="38" idx="2"/>
              <a:endCxn id="43" idx="0"/>
            </p:cNvCxnSpPr>
            <p:nvPr/>
          </p:nvCxnSpPr>
          <p:spPr>
            <a:xfrm>
              <a:off x="1790922" y="650632"/>
              <a:ext cx="622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7544598" y="3227257"/>
            <a:ext cx="1339816" cy="1375223"/>
            <a:chOff x="231281" y="214854"/>
            <a:chExt cx="1339816" cy="1375223"/>
          </a:xfrm>
        </p:grpSpPr>
        <p:sp>
          <p:nvSpPr>
            <p:cNvPr id="56" name="직사각형 55"/>
            <p:cNvSpPr/>
            <p:nvPr/>
          </p:nvSpPr>
          <p:spPr>
            <a:xfrm>
              <a:off x="474614" y="214854"/>
              <a:ext cx="85315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31281" y="1094948"/>
              <a:ext cx="1339816" cy="49512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이전 </a:t>
              </a: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영역 보기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다음 영역 보기</a:t>
              </a:r>
            </a:p>
          </p:txBody>
        </p:sp>
        <p:cxnSp>
          <p:nvCxnSpPr>
            <p:cNvPr id="62" name="직선 화살표 연결선 61"/>
            <p:cNvCxnSpPr>
              <a:stCxn id="56" idx="2"/>
              <a:endCxn id="57" idx="0"/>
            </p:cNvCxnSpPr>
            <p:nvPr/>
          </p:nvCxnSpPr>
          <p:spPr>
            <a:xfrm>
              <a:off x="901189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7975960" y="3227257"/>
            <a:ext cx="1524265" cy="1077615"/>
            <a:chOff x="-54332" y="214854"/>
            <a:chExt cx="1524265" cy="1077615"/>
          </a:xfrm>
        </p:grpSpPr>
        <p:sp>
          <p:nvSpPr>
            <p:cNvPr id="67" name="직사각형 66"/>
            <p:cNvSpPr/>
            <p:nvPr/>
          </p:nvSpPr>
          <p:spPr>
            <a:xfrm>
              <a:off x="474614" y="214854"/>
              <a:ext cx="466374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-54332" y="1094948"/>
              <a:ext cx="1524265" cy="197521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맵 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M)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9" name="직선 화살표 연결선 68"/>
            <p:cNvCxnSpPr>
              <a:stCxn id="67" idx="2"/>
              <a:endCxn id="68" idx="0"/>
            </p:cNvCxnSpPr>
            <p:nvPr/>
          </p:nvCxnSpPr>
          <p:spPr>
            <a:xfrm>
              <a:off x="707801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8026494" y="3227257"/>
            <a:ext cx="2547840" cy="1375223"/>
            <a:chOff x="-372731" y="214854"/>
            <a:chExt cx="2547840" cy="1375223"/>
          </a:xfrm>
        </p:grpSpPr>
        <p:sp>
          <p:nvSpPr>
            <p:cNvPr id="77" name="직사각형 76"/>
            <p:cNvSpPr/>
            <p:nvPr/>
          </p:nvSpPr>
          <p:spPr>
            <a:xfrm>
              <a:off x="474614" y="214854"/>
              <a:ext cx="85315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-372731" y="1094948"/>
              <a:ext cx="2547840" cy="49512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북마크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B)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 목록 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B)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9" name="직선 화살표 연결선 78"/>
            <p:cNvCxnSpPr>
              <a:stCxn id="77" idx="2"/>
              <a:endCxn id="78" idx="0"/>
            </p:cNvCxnSpPr>
            <p:nvPr/>
          </p:nvCxnSpPr>
          <p:spPr>
            <a:xfrm>
              <a:off x="901189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20842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0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20842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41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1" y="1595299"/>
            <a:ext cx="5449489" cy="442771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>
            <a:off x="3846259" y="1595300"/>
            <a:ext cx="2547840" cy="1375223"/>
            <a:chOff x="-372731" y="214854"/>
            <a:chExt cx="2547840" cy="1375223"/>
          </a:xfrm>
        </p:grpSpPr>
        <p:sp>
          <p:nvSpPr>
            <p:cNvPr id="136" name="직사각형 135"/>
            <p:cNvSpPr/>
            <p:nvPr/>
          </p:nvSpPr>
          <p:spPr>
            <a:xfrm>
              <a:off x="474614" y="214854"/>
              <a:ext cx="85315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-372731" y="1094948"/>
              <a:ext cx="2547840" cy="49512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북마크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B)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 목록 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B)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38" name="직선 화살표 연결선 137"/>
            <p:cNvCxnSpPr>
              <a:stCxn id="136" idx="2"/>
              <a:endCxn id="137" idx="0"/>
            </p:cNvCxnSpPr>
            <p:nvPr/>
          </p:nvCxnSpPr>
          <p:spPr>
            <a:xfrm>
              <a:off x="901189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51" y="3110935"/>
            <a:ext cx="4991100" cy="3181350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>
          <a:xfrm>
            <a:off x="3572251" y="3105245"/>
            <a:ext cx="4991100" cy="318704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573371" y="4600004"/>
            <a:ext cx="1392589" cy="197521"/>
          </a:xfrm>
          <a:prstGeom prst="roundRect">
            <a:avLst>
              <a:gd name="adj" fmla="val 9500"/>
            </a:avLst>
          </a:prstGeom>
          <a:solidFill>
            <a:srgbClr val="DFFF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 algn="just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공간 북마크 패널</a:t>
            </a:r>
            <a:endParaRPr lang="ko-KR" altLang="en-US" sz="12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46" name="직선 화살표 연결선 145"/>
          <p:cNvCxnSpPr>
            <a:stCxn id="4" idx="3"/>
            <a:endCxn id="145" idx="3"/>
          </p:cNvCxnSpPr>
          <p:nvPr/>
        </p:nvCxnSpPr>
        <p:spPr>
          <a:xfrm flipH="1" flipV="1">
            <a:off x="7965960" y="4698765"/>
            <a:ext cx="597391" cy="28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6" y="3227256"/>
            <a:ext cx="5449489" cy="44277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3730022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9236251" y="3227257"/>
            <a:ext cx="1257068" cy="1077615"/>
            <a:chOff x="54250" y="214854"/>
            <a:chExt cx="1257068" cy="1077615"/>
          </a:xfrm>
        </p:grpSpPr>
        <p:sp>
          <p:nvSpPr>
            <p:cNvPr id="84" name="직사각형 8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54250" y="1094948"/>
              <a:ext cx="125706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새로 고침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(F5)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6" name="직선 화살표 연결선 85"/>
            <p:cNvCxnSpPr>
              <a:stCxn id="84" idx="2"/>
              <a:endCxn id="8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20842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5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4256600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26" y="3227256"/>
            <a:ext cx="5551667" cy="44277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996643" y="3227257"/>
            <a:ext cx="2009789" cy="1077615"/>
            <a:chOff x="-322111" y="214854"/>
            <a:chExt cx="2009789" cy="1077615"/>
          </a:xfrm>
        </p:grpSpPr>
        <p:sp>
          <p:nvSpPr>
            <p:cNvPr id="34" name="직사각형 3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322111" y="1094948"/>
              <a:ext cx="200978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객체 식별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I)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6" name="직선 화살표 연결선 35"/>
            <p:cNvCxnSpPr>
              <a:stCxn id="34" idx="2"/>
              <a:endCxn id="3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054593" y="3227257"/>
            <a:ext cx="629927" cy="1077615"/>
            <a:chOff x="366561" y="214854"/>
            <a:chExt cx="629927" cy="1077615"/>
          </a:xfrm>
        </p:grpSpPr>
        <p:sp>
          <p:nvSpPr>
            <p:cNvPr id="47" name="직사각형 46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66561" y="1094948"/>
              <a:ext cx="62992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9" name="직선 화살표 연결선 48"/>
            <p:cNvCxnSpPr>
              <a:stCxn id="47" idx="2"/>
              <a:endCxn id="48" idx="0"/>
            </p:cNvCxnSpPr>
            <p:nvPr/>
          </p:nvCxnSpPr>
          <p:spPr>
            <a:xfrm flipH="1">
              <a:off x="681525" y="650632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1" y="1595299"/>
            <a:ext cx="5551667" cy="442771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874358" y="1595300"/>
            <a:ext cx="629927" cy="1077615"/>
            <a:chOff x="366561" y="214854"/>
            <a:chExt cx="629927" cy="1077615"/>
          </a:xfrm>
        </p:grpSpPr>
        <p:sp>
          <p:nvSpPr>
            <p:cNvPr id="85" name="직사각형 84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66561" y="1094948"/>
              <a:ext cx="62992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8" name="직선 화살표 연결선 87"/>
            <p:cNvCxnSpPr>
              <a:stCxn id="85" idx="2"/>
              <a:endCxn id="86" idx="0"/>
            </p:cNvCxnSpPr>
            <p:nvPr/>
          </p:nvCxnSpPr>
          <p:spPr>
            <a:xfrm flipH="1">
              <a:off x="681525" y="650632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52" y="1209794"/>
            <a:ext cx="5146560" cy="5175802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474582" y="2788056"/>
            <a:ext cx="5726713" cy="3597540"/>
            <a:chOff x="474582" y="2788056"/>
            <a:chExt cx="5726713" cy="35975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582" y="2812459"/>
              <a:ext cx="5726713" cy="3573137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474582" y="2788056"/>
              <a:ext cx="5164217" cy="222354"/>
              <a:chOff x="474582" y="2788056"/>
              <a:chExt cx="5164217" cy="222354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474582" y="2788056"/>
                <a:ext cx="1628538" cy="22235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2566208" y="2800472"/>
                <a:ext cx="3072591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① </a:t>
                </a:r>
                <a:r>
                  <a:rPr lang="ko-KR" altLang="en-US" sz="120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명칭을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더블 클릭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속성 실행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69" name="직선 화살표 연결선 168"/>
              <p:cNvCxnSpPr>
                <a:stCxn id="167" idx="3"/>
                <a:endCxn id="168" idx="1"/>
              </p:cNvCxnSpPr>
              <p:nvPr/>
            </p:nvCxnSpPr>
            <p:spPr>
              <a:xfrm>
                <a:off x="2103120" y="2899233"/>
                <a:ext cx="46308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5157405" y="5719640"/>
            <a:ext cx="1266016" cy="665956"/>
            <a:chOff x="5157405" y="5719640"/>
            <a:chExt cx="1266016" cy="665956"/>
          </a:xfrm>
        </p:grpSpPr>
        <p:sp>
          <p:nvSpPr>
            <p:cNvPr id="165" name="직사각형 164"/>
            <p:cNvSpPr/>
            <p:nvPr/>
          </p:nvSpPr>
          <p:spPr>
            <a:xfrm>
              <a:off x="5514975" y="5719640"/>
              <a:ext cx="550876" cy="18239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157405" y="6188075"/>
              <a:ext cx="126601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② </a:t>
              </a: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액션 생성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1" name="직선 화살표 연결선 170"/>
            <p:cNvCxnSpPr>
              <a:stCxn id="165" idx="2"/>
              <a:endCxn id="170" idx="0"/>
            </p:cNvCxnSpPr>
            <p:nvPr/>
          </p:nvCxnSpPr>
          <p:spPr>
            <a:xfrm>
              <a:off x="5790413" y="5902036"/>
              <a:ext cx="0" cy="2860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3257294" y="4047171"/>
            <a:ext cx="2802194" cy="799149"/>
            <a:chOff x="3257294" y="4047171"/>
            <a:chExt cx="2802194" cy="799149"/>
          </a:xfrm>
        </p:grpSpPr>
        <p:sp>
          <p:nvSpPr>
            <p:cNvPr id="166" name="직사각형 165"/>
            <p:cNvSpPr/>
            <p:nvPr/>
          </p:nvSpPr>
          <p:spPr>
            <a:xfrm>
              <a:off x="3257294" y="4623966"/>
              <a:ext cx="2802194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4173556" y="4047171"/>
              <a:ext cx="96966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③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URL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3" name="직선 화살표 연결선 172"/>
            <p:cNvCxnSpPr>
              <a:stCxn id="166" idx="0"/>
              <a:endCxn id="172" idx="2"/>
            </p:cNvCxnSpPr>
            <p:nvPr/>
          </p:nvCxnSpPr>
          <p:spPr>
            <a:xfrm flipV="1">
              <a:off x="4658391" y="4244692"/>
              <a:ext cx="0" cy="3792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566588" y="1894962"/>
            <a:ext cx="2734575" cy="222354"/>
            <a:chOff x="6566588" y="1894962"/>
            <a:chExt cx="2734575" cy="222354"/>
          </a:xfrm>
        </p:grpSpPr>
        <p:sp>
          <p:nvSpPr>
            <p:cNvPr id="174" name="직사각형 173"/>
            <p:cNvSpPr/>
            <p:nvPr/>
          </p:nvSpPr>
          <p:spPr>
            <a:xfrm>
              <a:off x="6566588" y="1894962"/>
              <a:ext cx="1255688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8202964" y="1912366"/>
              <a:ext cx="109819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④ 단축명 정의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6" name="직선 화살표 연결선 175"/>
            <p:cNvCxnSpPr>
              <a:stCxn id="175" idx="1"/>
              <a:endCxn id="174" idx="3"/>
            </p:cNvCxnSpPr>
            <p:nvPr/>
          </p:nvCxnSpPr>
          <p:spPr>
            <a:xfrm flipH="1" flipV="1">
              <a:off x="7822276" y="2006139"/>
              <a:ext cx="380688" cy="4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6566588" y="2873725"/>
            <a:ext cx="3415612" cy="222354"/>
            <a:chOff x="6566588" y="2873725"/>
            <a:chExt cx="3415612" cy="222354"/>
          </a:xfrm>
        </p:grpSpPr>
        <p:sp>
          <p:nvSpPr>
            <p:cNvPr id="178" name="직사각형 177"/>
            <p:cNvSpPr/>
            <p:nvPr/>
          </p:nvSpPr>
          <p:spPr>
            <a:xfrm>
              <a:off x="6566588" y="2873725"/>
              <a:ext cx="1255688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8202964" y="2891129"/>
              <a:ext cx="177923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⑤ 액션 영역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캔버스 체크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80" name="직선 화살표 연결선 179"/>
            <p:cNvCxnSpPr>
              <a:stCxn id="179" idx="1"/>
              <a:endCxn id="178" idx="3"/>
            </p:cNvCxnSpPr>
            <p:nvPr/>
          </p:nvCxnSpPr>
          <p:spPr>
            <a:xfrm flipH="1" flipV="1">
              <a:off x="7822276" y="2984902"/>
              <a:ext cx="380688" cy="4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8554861" y="3973241"/>
            <a:ext cx="1092376" cy="724546"/>
            <a:chOff x="8554861" y="3973241"/>
            <a:chExt cx="1092376" cy="724546"/>
          </a:xfrm>
        </p:grpSpPr>
        <p:sp>
          <p:nvSpPr>
            <p:cNvPr id="181" name="직사각형 180"/>
            <p:cNvSpPr/>
            <p:nvPr/>
          </p:nvSpPr>
          <p:spPr>
            <a:xfrm>
              <a:off x="8842199" y="3973241"/>
              <a:ext cx="517701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8554861" y="4500266"/>
              <a:ext cx="109237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⑥ 필드명 정의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83" name="직선 화살표 연결선 182"/>
            <p:cNvCxnSpPr>
              <a:stCxn id="181" idx="2"/>
              <a:endCxn id="182" idx="0"/>
            </p:cNvCxnSpPr>
            <p:nvPr/>
          </p:nvCxnSpPr>
          <p:spPr>
            <a:xfrm flipH="1">
              <a:off x="9101049" y="4195595"/>
              <a:ext cx="1" cy="3046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8249619" y="4958762"/>
            <a:ext cx="1685925" cy="1423030"/>
            <a:chOff x="8249619" y="4958762"/>
            <a:chExt cx="1685925" cy="1423030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9619" y="4962567"/>
              <a:ext cx="1685925" cy="1419225"/>
            </a:xfrm>
            <a:prstGeom prst="rect">
              <a:avLst/>
            </a:prstGeom>
          </p:spPr>
        </p:pic>
        <p:sp>
          <p:nvSpPr>
            <p:cNvPr id="184" name="직사각형 183"/>
            <p:cNvSpPr/>
            <p:nvPr/>
          </p:nvSpPr>
          <p:spPr>
            <a:xfrm>
              <a:off x="8249619" y="4958762"/>
              <a:ext cx="1685925" cy="13937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4256600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26" y="3227256"/>
            <a:ext cx="5551667" cy="44277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69027" y="3227257"/>
            <a:ext cx="2888546" cy="2228335"/>
            <a:chOff x="4469027" y="3227257"/>
            <a:chExt cx="2888546" cy="2228335"/>
          </a:xfrm>
        </p:grpSpPr>
        <p:sp>
          <p:nvSpPr>
            <p:cNvPr id="51" name="직사각형 50"/>
            <p:cNvSpPr/>
            <p:nvPr/>
          </p:nvSpPr>
          <p:spPr>
            <a:xfrm>
              <a:off x="5675909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>
              <a:stCxn id="51" idx="2"/>
            </p:cNvCxnSpPr>
            <p:nvPr/>
          </p:nvCxnSpPr>
          <p:spPr>
            <a:xfrm flipH="1">
              <a:off x="5913300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4469027" y="4105805"/>
              <a:ext cx="2888546" cy="1349787"/>
              <a:chOff x="7539249" y="4105805"/>
              <a:chExt cx="2888546" cy="1349787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9249" y="4105805"/>
                <a:ext cx="2888546" cy="1349787"/>
              </a:xfrm>
              <a:prstGeom prst="rect">
                <a:avLst/>
              </a:prstGeom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7539249" y="4105805"/>
                <a:ext cx="2888546" cy="134978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5277044" y="3227257"/>
            <a:ext cx="2467160" cy="2228335"/>
            <a:chOff x="5277044" y="3227257"/>
            <a:chExt cx="2467160" cy="2228335"/>
          </a:xfrm>
        </p:grpSpPr>
        <p:sp>
          <p:nvSpPr>
            <p:cNvPr id="61" name="직사각형 60"/>
            <p:cNvSpPr/>
            <p:nvPr/>
          </p:nvSpPr>
          <p:spPr>
            <a:xfrm>
              <a:off x="6273233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61" idx="2"/>
            </p:cNvCxnSpPr>
            <p:nvPr/>
          </p:nvCxnSpPr>
          <p:spPr>
            <a:xfrm flipH="1">
              <a:off x="6510624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5277044" y="4105805"/>
              <a:ext cx="2467160" cy="1349787"/>
              <a:chOff x="8258536" y="4105805"/>
              <a:chExt cx="2467160" cy="134978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8536" y="4105805"/>
                <a:ext cx="2467160" cy="1349787"/>
              </a:xfrm>
              <a:prstGeom prst="rect">
                <a:avLst/>
              </a:prstGeom>
            </p:spPr>
          </p:pic>
          <p:sp>
            <p:nvSpPr>
              <p:cNvPr id="70" name="직사각형 69"/>
              <p:cNvSpPr/>
              <p:nvPr/>
            </p:nvSpPr>
            <p:spPr>
              <a:xfrm>
                <a:off x="8258536" y="4105805"/>
                <a:ext cx="2467159" cy="134978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7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 bwMode="auto">
          <a:xfrm>
            <a:off x="4188921" y="1742583"/>
            <a:ext cx="3757760" cy="346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구성</a:t>
            </a: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ct val="50000"/>
              </a:spcBef>
            </a:pP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설치</a:t>
            </a:r>
            <a:endParaRPr lang="en-US" altLang="ko-KR" sz="2000" kern="0" spc="-15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인터페이스</a:t>
            </a:r>
            <a:endParaRPr lang="en-US" altLang="ko-KR" sz="2000" kern="0" spc="-15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ko-KR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</a:t>
            </a: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레이어 추가</a:t>
            </a:r>
            <a:endParaRPr lang="en-US" altLang="ko-KR" sz="24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</a:t>
            </a:r>
            <a:r>
              <a:rPr lang="en-US" altLang="ko-KR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맵 탐색</a:t>
            </a:r>
            <a:r>
              <a:rPr lang="en-US" altLang="ko-KR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 툴바</a:t>
            </a:r>
          </a:p>
        </p:txBody>
      </p:sp>
    </p:spTree>
    <p:extLst>
      <p:ext uri="{BB962C8B-B14F-4D97-AF65-F5344CB8AC3E}">
        <p14:creationId xmlns:p14="http://schemas.microsoft.com/office/powerpoint/2010/main" val="20392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값으로 객체 선택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2" y="1595299"/>
            <a:ext cx="5551667" cy="442771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1105600" y="1595300"/>
            <a:ext cx="2467160" cy="2228335"/>
            <a:chOff x="5277044" y="3227257"/>
            <a:chExt cx="2467160" cy="2228335"/>
          </a:xfrm>
        </p:grpSpPr>
        <p:sp>
          <p:nvSpPr>
            <p:cNvPr id="77" name="직사각형 76"/>
            <p:cNvSpPr/>
            <p:nvPr/>
          </p:nvSpPr>
          <p:spPr>
            <a:xfrm>
              <a:off x="6273233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화살표 연결선 77"/>
            <p:cNvCxnSpPr>
              <a:stCxn id="77" idx="2"/>
            </p:cNvCxnSpPr>
            <p:nvPr/>
          </p:nvCxnSpPr>
          <p:spPr>
            <a:xfrm flipH="1">
              <a:off x="6510624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5277044" y="4105805"/>
              <a:ext cx="2467160" cy="1349787"/>
              <a:chOff x="8258536" y="4105805"/>
              <a:chExt cx="2467160" cy="1349787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8536" y="4105805"/>
                <a:ext cx="2467160" cy="1349787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8258536" y="4105805"/>
                <a:ext cx="2467159" cy="134978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37" y="2473848"/>
            <a:ext cx="4810125" cy="1981200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3690937" y="2473849"/>
            <a:ext cx="4810125" cy="19812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348442" y="3499947"/>
            <a:ext cx="1190567" cy="1352744"/>
            <a:chOff x="6348442" y="3499947"/>
            <a:chExt cx="1190567" cy="1352744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6348442" y="4655170"/>
              <a:ext cx="119056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대소문자 구별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8" name="직선 화살표 연결선 87"/>
            <p:cNvCxnSpPr>
              <a:stCxn id="89" idx="2"/>
              <a:endCxn id="86" idx="0"/>
            </p:cNvCxnSpPr>
            <p:nvPr/>
          </p:nvCxnSpPr>
          <p:spPr>
            <a:xfrm>
              <a:off x="6943726" y="3659761"/>
              <a:ext cx="0" cy="9954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6457951" y="3499947"/>
              <a:ext cx="971550" cy="15981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512844" y="2454895"/>
            <a:ext cx="3916270" cy="2200275"/>
            <a:chOff x="7512844" y="2454895"/>
            <a:chExt cx="3916270" cy="2200275"/>
          </a:xfrm>
        </p:grpSpPr>
        <p:grpSp>
          <p:nvGrpSpPr>
            <p:cNvPr id="13" name="그룹 12"/>
            <p:cNvGrpSpPr/>
            <p:nvPr/>
          </p:nvGrpSpPr>
          <p:grpSpPr>
            <a:xfrm>
              <a:off x="8619239" y="2454895"/>
              <a:ext cx="2809875" cy="2200275"/>
              <a:chOff x="8791577" y="3453336"/>
              <a:chExt cx="2809875" cy="220027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1577" y="3453336"/>
                <a:ext cx="2809875" cy="2200275"/>
              </a:xfrm>
              <a:prstGeom prst="rect">
                <a:avLst/>
              </a:prstGeom>
            </p:spPr>
          </p:pic>
          <p:sp>
            <p:nvSpPr>
              <p:cNvPr id="90" name="직사각형 89"/>
              <p:cNvSpPr/>
              <p:nvPr/>
            </p:nvSpPr>
            <p:spPr>
              <a:xfrm>
                <a:off x="8791577" y="3499947"/>
                <a:ext cx="2809875" cy="215366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1" name="직선 화살표 연결선 90"/>
            <p:cNvCxnSpPr>
              <a:stCxn id="92" idx="3"/>
              <a:endCxn id="90" idx="1"/>
            </p:cNvCxnSpPr>
            <p:nvPr/>
          </p:nvCxnSpPr>
          <p:spPr>
            <a:xfrm flipV="1">
              <a:off x="8312928" y="3578338"/>
              <a:ext cx="306311" cy="15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7512844" y="3499947"/>
              <a:ext cx="800084" cy="15981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4256600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26" y="3227256"/>
            <a:ext cx="5551667" cy="442771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5279835" y="3227257"/>
            <a:ext cx="3461432" cy="1077615"/>
            <a:chOff x="-1047932" y="214854"/>
            <a:chExt cx="3461432" cy="1077615"/>
          </a:xfrm>
        </p:grpSpPr>
        <p:sp>
          <p:nvSpPr>
            <p:cNvPr id="72" name="직사각형 71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-1047932" y="1094948"/>
              <a:ext cx="3461432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모든 레이어에서 객체 선택 해제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A)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4" name="직선 화살표 연결선 73"/>
            <p:cNvCxnSpPr>
              <a:stCxn id="72" idx="2"/>
              <a:endCxn id="73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6535952" y="3227257"/>
            <a:ext cx="1697494" cy="1077615"/>
            <a:chOff x="-165963" y="214854"/>
            <a:chExt cx="1697494" cy="1077615"/>
          </a:xfrm>
        </p:grpSpPr>
        <p:sp>
          <p:nvSpPr>
            <p:cNvPr id="81" name="직사각형 80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-165963" y="1094948"/>
              <a:ext cx="169749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테이블 열기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(F6)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7" name="직선 화살표 연결선 86"/>
            <p:cNvCxnSpPr>
              <a:stCxn id="81" idx="2"/>
              <a:endCxn id="82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071508" y="3227257"/>
            <a:ext cx="1379502" cy="1077615"/>
            <a:chOff x="-1640" y="214854"/>
            <a:chExt cx="1379502" cy="1077615"/>
          </a:xfrm>
        </p:grpSpPr>
        <p:sp>
          <p:nvSpPr>
            <p:cNvPr id="94" name="직사각형 9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-1640" y="1094948"/>
              <a:ext cx="1379502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 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6" name="직선 화살표 연결선 95"/>
            <p:cNvCxnSpPr>
              <a:stCxn id="94" idx="2"/>
              <a:endCxn id="95" idx="0"/>
            </p:cNvCxnSpPr>
            <p:nvPr/>
          </p:nvCxnSpPr>
          <p:spPr>
            <a:xfrm>
              <a:off x="682784" y="650632"/>
              <a:ext cx="5327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7249201" y="3227257"/>
            <a:ext cx="1782474" cy="1077615"/>
            <a:chOff x="-209900" y="214854"/>
            <a:chExt cx="1782474" cy="1077615"/>
          </a:xfrm>
        </p:grpSpPr>
        <p:sp>
          <p:nvSpPr>
            <p:cNvPr id="98" name="직사각형 97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-209900" y="1094948"/>
              <a:ext cx="178247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툴박스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Alt + T)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00" name="직선 화살표 연결선 99"/>
            <p:cNvCxnSpPr>
              <a:stCxn id="98" idx="2"/>
              <a:endCxn id="99" idx="0"/>
            </p:cNvCxnSpPr>
            <p:nvPr/>
          </p:nvCxnSpPr>
          <p:spPr>
            <a:xfrm flipH="1">
              <a:off x="681337" y="650632"/>
              <a:ext cx="1447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7860544" y="3227257"/>
            <a:ext cx="1298231" cy="1077615"/>
            <a:chOff x="29915" y="214854"/>
            <a:chExt cx="1298231" cy="1077615"/>
          </a:xfrm>
        </p:grpSpPr>
        <p:sp>
          <p:nvSpPr>
            <p:cNvPr id="102" name="직사각형 101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9915" y="1094948"/>
              <a:ext cx="1298231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통계 요약 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04" name="직선 화살표 연결선 103"/>
            <p:cNvCxnSpPr>
              <a:stCxn id="102" idx="2"/>
              <a:endCxn id="103" idx="0"/>
            </p:cNvCxnSpPr>
            <p:nvPr/>
          </p:nvCxnSpPr>
          <p:spPr>
            <a:xfrm flipH="1">
              <a:off x="679031" y="650632"/>
              <a:ext cx="3753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7893842" y="3227257"/>
            <a:ext cx="1961457" cy="1962275"/>
            <a:chOff x="7893842" y="3227257"/>
            <a:chExt cx="1961457" cy="1962275"/>
          </a:xfrm>
        </p:grpSpPr>
        <p:sp>
          <p:nvSpPr>
            <p:cNvPr id="108" name="직사각형 107"/>
            <p:cNvSpPr/>
            <p:nvPr/>
          </p:nvSpPr>
          <p:spPr>
            <a:xfrm>
              <a:off x="8650092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8" idx="2"/>
            </p:cNvCxnSpPr>
            <p:nvPr/>
          </p:nvCxnSpPr>
          <p:spPr>
            <a:xfrm flipH="1">
              <a:off x="8887483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7893842" y="4105805"/>
              <a:ext cx="1961457" cy="1083727"/>
              <a:chOff x="8159605" y="4105805"/>
              <a:chExt cx="1961457" cy="1083727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9605" y="4105805"/>
                <a:ext cx="1961457" cy="1083727"/>
              </a:xfrm>
              <a:prstGeom prst="rect">
                <a:avLst/>
              </a:prstGeom>
            </p:spPr>
          </p:pic>
          <p:sp>
            <p:nvSpPr>
              <p:cNvPr id="112" name="직사각형 111"/>
              <p:cNvSpPr/>
              <p:nvPr/>
            </p:nvSpPr>
            <p:spPr>
              <a:xfrm>
                <a:off x="8176660" y="4105805"/>
                <a:ext cx="1944402" cy="108372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5" name="그룹 114"/>
          <p:cNvGrpSpPr/>
          <p:nvPr/>
        </p:nvGrpSpPr>
        <p:grpSpPr>
          <a:xfrm>
            <a:off x="8866788" y="3227257"/>
            <a:ext cx="1117374" cy="1077615"/>
            <a:chOff x="124097" y="214854"/>
            <a:chExt cx="1117374" cy="1077615"/>
          </a:xfrm>
        </p:grpSpPr>
        <p:sp>
          <p:nvSpPr>
            <p:cNvPr id="116" name="직사각형 115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124097" y="1094948"/>
              <a:ext cx="111737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지도 팁 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8" name="직선 화살표 연결선 117"/>
            <p:cNvCxnSpPr>
              <a:stCxn id="116" idx="2"/>
              <a:endCxn id="117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8909437" y="3227257"/>
            <a:ext cx="1797240" cy="2494248"/>
            <a:chOff x="8909437" y="3227257"/>
            <a:chExt cx="1797240" cy="2494248"/>
          </a:xfrm>
        </p:grpSpPr>
        <p:sp>
          <p:nvSpPr>
            <p:cNvPr id="123" name="직사각형 122"/>
            <p:cNvSpPr/>
            <p:nvPr/>
          </p:nvSpPr>
          <p:spPr>
            <a:xfrm>
              <a:off x="9570900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화살표 연결선 123"/>
            <p:cNvCxnSpPr>
              <a:stCxn id="123" idx="2"/>
            </p:cNvCxnSpPr>
            <p:nvPr/>
          </p:nvCxnSpPr>
          <p:spPr>
            <a:xfrm flipH="1">
              <a:off x="9808291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그룹 127"/>
            <p:cNvGrpSpPr/>
            <p:nvPr/>
          </p:nvGrpSpPr>
          <p:grpSpPr>
            <a:xfrm>
              <a:off x="8909437" y="4105805"/>
              <a:ext cx="1797240" cy="1615700"/>
              <a:chOff x="10221552" y="4105805"/>
              <a:chExt cx="1797240" cy="1615700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1553" y="4105805"/>
                <a:ext cx="1797239" cy="1615700"/>
              </a:xfrm>
              <a:prstGeom prst="rect">
                <a:avLst/>
              </a:prstGeom>
            </p:spPr>
          </p:pic>
          <p:sp>
            <p:nvSpPr>
              <p:cNvPr id="127" name="직사각형 126"/>
              <p:cNvSpPr/>
              <p:nvPr/>
            </p:nvSpPr>
            <p:spPr>
              <a:xfrm>
                <a:off x="10221552" y="4105805"/>
                <a:ext cx="1797239" cy="16157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 bwMode="auto">
          <a:xfrm>
            <a:off x="4293619" y="3475038"/>
            <a:ext cx="353173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학습을 완료하였습</a:t>
            </a: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니다</a:t>
            </a:r>
            <a:r>
              <a:rPr lang="en-US" altLang="ko-KR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en-US" altLang="ko-KR" sz="24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33928" y="4439877"/>
            <a:ext cx="1669047" cy="864786"/>
            <a:chOff x="5233928" y="4439877"/>
            <a:chExt cx="1669047" cy="864786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5233928" y="4750665"/>
              <a:ext cx="166904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G.I.</a:t>
              </a:r>
              <a:r>
                <a:rPr lang="ko-KR" altLang="en-US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스터디</a:t>
              </a:r>
              <a:endPara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485748" y="4439877"/>
              <a:ext cx="1165408" cy="310788"/>
              <a:chOff x="467544" y="1009787"/>
              <a:chExt cx="2784120" cy="402989"/>
            </a:xfrm>
          </p:grpSpPr>
          <p:sp>
            <p:nvSpPr>
              <p:cNvPr id="9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16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ctr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en-US" altLang="ko-KR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</a:t>
                </a:r>
                <a:r>
                  <a:rPr lang="ko-KR" altLang="en-US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주차</a:t>
                </a:r>
                <a:endParaRPr lang="ko-KR" altLang="en-US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65791" y="203734"/>
            <a:ext cx="11200121" cy="2661144"/>
            <a:chOff x="465791" y="203734"/>
            <a:chExt cx="11200121" cy="2661144"/>
          </a:xfrm>
        </p:grpSpPr>
        <p:grpSp>
          <p:nvGrpSpPr>
            <p:cNvPr id="35" name="그룹 34"/>
            <p:cNvGrpSpPr/>
            <p:nvPr/>
          </p:nvGrpSpPr>
          <p:grpSpPr>
            <a:xfrm>
              <a:off x="465791" y="1595300"/>
              <a:ext cx="11200121" cy="1269578"/>
              <a:chOff x="465791" y="1595300"/>
              <a:chExt cx="11200121" cy="126957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65791" y="1600988"/>
                <a:ext cx="11200121" cy="1263888"/>
              </a:xfrm>
              <a:prstGeom prst="rect">
                <a:avLst/>
              </a:prstGeom>
              <a:solidFill>
                <a:srgbClr val="F5F5F5"/>
              </a:solidFill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3485" y="1595300"/>
                <a:ext cx="11072289" cy="126957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OSGeo4W Installer / QGIS Standalone Installer(s)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Latest release (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최신 배포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: 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기능이 풍부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Long 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term 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release 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(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장기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배포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: 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가장 안정적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74582" y="997834"/>
              <a:ext cx="3132217" cy="402989"/>
              <a:chOff x="467544" y="1009787"/>
              <a:chExt cx="2784120" cy="402989"/>
            </a:xfrm>
          </p:grpSpPr>
          <p:sp>
            <p:nvSpPr>
              <p:cNvPr id="28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20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9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just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en-US" altLang="ko-KR" sz="2200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 </a:t>
                </a:r>
                <a:r>
                  <a:rPr lang="ko-KR" altLang="en-US" sz="2200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설치 유형</a:t>
                </a:r>
                <a:endParaRPr lang="ko-KR" altLang="en-US" sz="22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5791" y="203734"/>
              <a:ext cx="11200121" cy="599624"/>
              <a:chOff x="465791" y="2534799"/>
              <a:chExt cx="11200121" cy="599624"/>
            </a:xfrm>
          </p:grpSpPr>
          <p:sp>
            <p:nvSpPr>
              <p:cNvPr id="39" name="직사각형 38"/>
              <p:cNvSpPr/>
              <p:nvPr userDrawn="1"/>
            </p:nvSpPr>
            <p:spPr>
              <a:xfrm>
                <a:off x="474748" y="2534799"/>
                <a:ext cx="11191164" cy="599624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lin ang="9600000" scaled="0"/>
              </a:gradFill>
              <a:ln w="158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7889760" y="2667272"/>
                <a:ext cx="30840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ko-KR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1. QGIS </a:t>
                </a:r>
                <a:r>
                  <a:rPr lang="ko-KR" altLang="en-US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설치</a:t>
                </a:r>
                <a:endParaRPr lang="ko-KR" altLang="en-US" sz="14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537613" y="2556022"/>
                <a:ext cx="1872629" cy="553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 </a:t>
                </a:r>
                <a:r>
                  <a:rPr lang="ko-KR" altLang="en-US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설치</a:t>
                </a:r>
                <a:endParaRPr lang="ko-KR" altLang="en-US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65791" y="2537310"/>
                <a:ext cx="11200121" cy="591423"/>
              </a:xfrm>
              <a:prstGeom prst="rect">
                <a:avLst/>
              </a:prstGeom>
              <a:noFill/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[QGIS] | 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https://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www.qgis.org/ko/site/index.html</a:t>
            </a:r>
            <a:endParaRPr lang="en-US" altLang="ko-KR" sz="1400" kern="0" dirty="0" smtClean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1" y="3389428"/>
            <a:ext cx="5461184" cy="15035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28" y="3389425"/>
            <a:ext cx="5461184" cy="15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1600987"/>
            <a:ext cx="11200121" cy="1275268"/>
            <a:chOff x="465791" y="1600987"/>
            <a:chExt cx="11200121" cy="1275268"/>
          </a:xfrm>
        </p:grpSpPr>
        <p:sp>
          <p:nvSpPr>
            <p:cNvPr id="77" name="직사각형 76"/>
            <p:cNvSpPr/>
            <p:nvPr/>
          </p:nvSpPr>
          <p:spPr>
            <a:xfrm>
              <a:off x="465791" y="1600987"/>
              <a:ext cx="11200121" cy="1275268"/>
            </a:xfrm>
            <a:prstGeom prst="rect">
              <a:avLst/>
            </a:prstGeom>
            <a:solidFill>
              <a:srgbClr val="F5F5F5"/>
            </a:solidFill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3485" y="1606677"/>
              <a:ext cx="11072289" cy="12695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Release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version (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 버전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):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짝수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(2.18, 3.2 </a:t>
              </a:r>
              <a:r>
                <a:rPr lang="en-US" altLang="ko-KR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etc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 /  Development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version (​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버전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):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홀수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(2.99, 3.1 </a:t>
              </a:r>
              <a:r>
                <a:rPr lang="en-US" altLang="ko-KR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etc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버전은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개월마다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3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개월은 개발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1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개월은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기능 동결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(feature freeze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테스트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버그 수정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번역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 준비</a:t>
              </a:r>
              <a:endParaRPr lang="en-US" altLang="ko-KR" sz="17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장기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(LTR): 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버전이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 발생할 때까지 유지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설치 버전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QGIS </a:t>
              </a:r>
              <a:r>
                <a:rPr lang="ko-KR" altLang="en-US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설치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1872629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설치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로드맵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https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www.qgis.org/ko/site/getinvolved/development/roadmap.html</a:t>
            </a:r>
            <a:endParaRPr lang="en-US" altLang="ko-KR" sz="1400" kern="0" dirty="0" smtClean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3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537613" y="2556022"/>
              <a:ext cx="297709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4" y="453110"/>
            <a:ext cx="11230708" cy="602480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134" y="453110"/>
            <a:ext cx="1243696" cy="839359"/>
            <a:chOff x="444134" y="453110"/>
            <a:chExt cx="1243696" cy="839359"/>
          </a:xfrm>
        </p:grpSpPr>
        <p:sp>
          <p:nvSpPr>
            <p:cNvPr id="17" name="직사각형 16"/>
            <p:cNvSpPr/>
            <p:nvPr/>
          </p:nvSpPr>
          <p:spPr>
            <a:xfrm>
              <a:off x="444134" y="453110"/>
              <a:ext cx="1243696" cy="1975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4134" y="1094948"/>
              <a:ext cx="124369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명칭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2" name="직선 화살표 연결선 21"/>
            <p:cNvCxnSpPr>
              <a:stCxn id="17" idx="2"/>
              <a:endCxn id="19" idx="0"/>
            </p:cNvCxnSpPr>
            <p:nvPr/>
          </p:nvCxnSpPr>
          <p:spPr>
            <a:xfrm>
              <a:off x="1065982" y="650631"/>
              <a:ext cx="0" cy="4443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44134" y="589370"/>
            <a:ext cx="5992226" cy="839359"/>
            <a:chOff x="-2331394" y="453110"/>
            <a:chExt cx="4019224" cy="839359"/>
          </a:xfrm>
        </p:grpSpPr>
        <p:sp>
          <p:nvSpPr>
            <p:cNvPr id="27" name="직사각형 26"/>
            <p:cNvSpPr/>
            <p:nvPr/>
          </p:nvSpPr>
          <p:spPr>
            <a:xfrm>
              <a:off x="-2331394" y="453110"/>
              <a:ext cx="4019224" cy="1975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573565" y="1094948"/>
              <a:ext cx="503565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9" name="직선 화살표 연결선 28"/>
            <p:cNvCxnSpPr>
              <a:stCxn id="27" idx="2"/>
              <a:endCxn id="28" idx="0"/>
            </p:cNvCxnSpPr>
            <p:nvPr/>
          </p:nvCxnSpPr>
          <p:spPr>
            <a:xfrm>
              <a:off x="-321782" y="650631"/>
              <a:ext cx="0" cy="4443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44134" y="764858"/>
            <a:ext cx="11230708" cy="1509919"/>
            <a:chOff x="-2331394" y="453110"/>
            <a:chExt cx="4019224" cy="1509919"/>
          </a:xfrm>
        </p:grpSpPr>
        <p:sp>
          <p:nvSpPr>
            <p:cNvPr id="37" name="직사각형 36"/>
            <p:cNvSpPr/>
            <p:nvPr/>
          </p:nvSpPr>
          <p:spPr>
            <a:xfrm>
              <a:off x="-2331394" y="453110"/>
              <a:ext cx="4019224" cy="90646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-434030" y="1765508"/>
              <a:ext cx="22449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9" name="직선 화살표 연결선 38"/>
            <p:cNvCxnSpPr>
              <a:stCxn id="37" idx="2"/>
              <a:endCxn id="38" idx="0"/>
            </p:cNvCxnSpPr>
            <p:nvPr/>
          </p:nvCxnSpPr>
          <p:spPr>
            <a:xfrm>
              <a:off x="-321782" y="1359572"/>
              <a:ext cx="0" cy="4059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444133" y="1671320"/>
            <a:ext cx="3254106" cy="2147362"/>
            <a:chOff x="-2331394" y="-440268"/>
            <a:chExt cx="1164573" cy="2147362"/>
          </a:xfrm>
        </p:grpSpPr>
        <p:sp>
          <p:nvSpPr>
            <p:cNvPr id="44" name="직사각형 43"/>
            <p:cNvSpPr/>
            <p:nvPr/>
          </p:nvSpPr>
          <p:spPr>
            <a:xfrm>
              <a:off x="-2331394" y="-440268"/>
              <a:ext cx="1164573" cy="15709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-1941122" y="1509573"/>
              <a:ext cx="38402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탐색기 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6" name="직선 화살표 연결선 45"/>
            <p:cNvCxnSpPr>
              <a:stCxn id="44" idx="2"/>
              <a:endCxn id="45" idx="0"/>
            </p:cNvCxnSpPr>
            <p:nvPr/>
          </p:nvCxnSpPr>
          <p:spPr>
            <a:xfrm flipH="1">
              <a:off x="-1749108" y="1130722"/>
              <a:ext cx="0" cy="3788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444132" y="3242309"/>
            <a:ext cx="4848912" cy="3042743"/>
            <a:chOff x="-2331394" y="-440269"/>
            <a:chExt cx="1735319" cy="3042743"/>
          </a:xfrm>
        </p:grpSpPr>
        <p:sp>
          <p:nvSpPr>
            <p:cNvPr id="56" name="직사각형 55"/>
            <p:cNvSpPr/>
            <p:nvPr/>
          </p:nvSpPr>
          <p:spPr>
            <a:xfrm>
              <a:off x="-2331394" y="-440269"/>
              <a:ext cx="1164573" cy="30427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-980103" y="982341"/>
              <a:ext cx="38402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8" name="직선 화살표 연결선 57"/>
            <p:cNvCxnSpPr>
              <a:stCxn id="56" idx="3"/>
              <a:endCxn id="57" idx="1"/>
            </p:cNvCxnSpPr>
            <p:nvPr/>
          </p:nvCxnSpPr>
          <p:spPr>
            <a:xfrm flipV="1">
              <a:off x="-1166821" y="1081102"/>
              <a:ext cx="186718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3698236" y="1873046"/>
            <a:ext cx="5501183" cy="4195245"/>
            <a:chOff x="-2331394" y="-300673"/>
            <a:chExt cx="1409717" cy="2903147"/>
          </a:xfrm>
        </p:grpSpPr>
        <p:sp>
          <p:nvSpPr>
            <p:cNvPr id="64" name="직사각형 63"/>
            <p:cNvSpPr/>
            <p:nvPr/>
          </p:nvSpPr>
          <p:spPr>
            <a:xfrm>
              <a:off x="-2331394" y="-300673"/>
              <a:ext cx="1409717" cy="29031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-1260142" y="1087759"/>
              <a:ext cx="183054" cy="136686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6" name="직선 화살표 연결선 65"/>
            <p:cNvCxnSpPr>
              <a:stCxn id="64" idx="3"/>
              <a:endCxn id="65" idx="3"/>
            </p:cNvCxnSpPr>
            <p:nvPr/>
          </p:nvCxnSpPr>
          <p:spPr>
            <a:xfrm flipH="1">
              <a:off x="-1077088" y="1150901"/>
              <a:ext cx="155411" cy="52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9199419" y="1671320"/>
            <a:ext cx="2475424" cy="4613732"/>
            <a:chOff x="-1556022" y="-300673"/>
            <a:chExt cx="634345" cy="3042743"/>
          </a:xfrm>
        </p:grpSpPr>
        <p:sp>
          <p:nvSpPr>
            <p:cNvPr id="75" name="직사각형 74"/>
            <p:cNvSpPr/>
            <p:nvPr/>
          </p:nvSpPr>
          <p:spPr>
            <a:xfrm>
              <a:off x="-1556022" y="-300673"/>
              <a:ext cx="634345" cy="30427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-1492871" y="1155567"/>
              <a:ext cx="432602" cy="130264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처리 툴박스 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7" name="직선 화살표 연결선 76"/>
            <p:cNvCxnSpPr>
              <a:stCxn id="75" idx="3"/>
              <a:endCxn id="76" idx="3"/>
            </p:cNvCxnSpPr>
            <p:nvPr/>
          </p:nvCxnSpPr>
          <p:spPr>
            <a:xfrm flipH="1">
              <a:off x="-1060269" y="1220699"/>
              <a:ext cx="138592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444130" y="5724668"/>
            <a:ext cx="11230713" cy="743174"/>
            <a:chOff x="-3799627" y="1944796"/>
            <a:chExt cx="2877950" cy="490121"/>
          </a:xfrm>
        </p:grpSpPr>
        <p:sp>
          <p:nvSpPr>
            <p:cNvPr id="95" name="직사각형 94"/>
            <p:cNvSpPr/>
            <p:nvPr/>
          </p:nvSpPr>
          <p:spPr>
            <a:xfrm>
              <a:off x="-3799627" y="2314368"/>
              <a:ext cx="2877950" cy="12054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-2457249" y="1944796"/>
              <a:ext cx="196368" cy="130265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정보 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7" name="직선 화살표 연결선 96"/>
            <p:cNvCxnSpPr>
              <a:stCxn id="95" idx="0"/>
              <a:endCxn id="96" idx="2"/>
            </p:cNvCxnSpPr>
            <p:nvPr/>
          </p:nvCxnSpPr>
          <p:spPr>
            <a:xfrm flipV="1">
              <a:off x="-2360652" y="2075060"/>
              <a:ext cx="1587" cy="2393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44130" y="5741023"/>
            <a:ext cx="2918180" cy="736893"/>
            <a:chOff x="-3799627" y="1948938"/>
            <a:chExt cx="2877950" cy="485979"/>
          </a:xfrm>
        </p:grpSpPr>
        <p:sp>
          <p:nvSpPr>
            <p:cNvPr id="49" name="직사각형 48"/>
            <p:cNvSpPr/>
            <p:nvPr/>
          </p:nvSpPr>
          <p:spPr>
            <a:xfrm>
              <a:off x="-3799627" y="2314368"/>
              <a:ext cx="2877950" cy="12054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-2997326" y="1948938"/>
              <a:ext cx="1273348" cy="126123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검색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+K)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1" name="직선 화살표 연결선 50"/>
            <p:cNvCxnSpPr>
              <a:stCxn id="49" idx="0"/>
              <a:endCxn id="50" idx="2"/>
            </p:cNvCxnSpPr>
            <p:nvPr/>
          </p:nvCxnSpPr>
          <p:spPr>
            <a:xfrm flipV="1">
              <a:off x="-2360652" y="2075061"/>
              <a:ext cx="0" cy="2393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37613" y="2556022"/>
              <a:ext cx="8547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패널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34227" y="453110"/>
            <a:ext cx="7837946" cy="6024806"/>
            <a:chOff x="434227" y="453110"/>
            <a:chExt cx="7837946" cy="602480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227" y="453110"/>
              <a:ext cx="4907031" cy="602480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6376698" y="1447800"/>
              <a:ext cx="1895475" cy="3962400"/>
              <a:chOff x="6376698" y="1447800"/>
              <a:chExt cx="1895475" cy="39624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698" y="1447800"/>
                <a:ext cx="1895475" cy="3962400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376698" y="2761673"/>
                <a:ext cx="1895475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376698" y="3038763"/>
                <a:ext cx="1895475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376698" y="4645892"/>
                <a:ext cx="1895475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3277898" y="3322797"/>
              <a:ext cx="1577338" cy="28543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227" y="453110"/>
              <a:ext cx="4907031" cy="6024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13" idx="3"/>
              <a:endCxn id="12" idx="3"/>
            </p:cNvCxnSpPr>
            <p:nvPr/>
          </p:nvCxnSpPr>
          <p:spPr>
            <a:xfrm flipH="1">
              <a:off x="4855236" y="3465513"/>
              <a:ext cx="48602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8547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20192" y="453109"/>
            <a:ext cx="8547306" cy="6039491"/>
            <a:chOff x="420192" y="453109"/>
            <a:chExt cx="8547306" cy="60394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92" y="453109"/>
              <a:ext cx="4921066" cy="6039491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3277898" y="3322797"/>
              <a:ext cx="1577338" cy="28543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227" y="453110"/>
              <a:ext cx="4907031" cy="6024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13" idx="3"/>
              <a:endCxn id="12" idx="3"/>
            </p:cNvCxnSpPr>
            <p:nvPr/>
          </p:nvCxnSpPr>
          <p:spPr>
            <a:xfrm flipH="1">
              <a:off x="4855236" y="3465513"/>
              <a:ext cx="48602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94"/>
            <a:stretch/>
          </p:blipFill>
          <p:spPr>
            <a:xfrm>
              <a:off x="6376698" y="1341437"/>
              <a:ext cx="2590800" cy="4214411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6376698" y="1323109"/>
              <a:ext cx="2255520" cy="4252042"/>
              <a:chOff x="8610600" y="1323109"/>
              <a:chExt cx="2255520" cy="425204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8610600" y="132310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610600" y="1587731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610600" y="1852353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610600" y="2127913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8610600" y="2388233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610600" y="2656635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610600" y="2916844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610600" y="319702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10600" y="3724966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610600" y="399423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610600" y="425915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610600" y="452686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610600" y="4787422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610600" y="5059415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610600" y="532576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7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1524776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플러그인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88" y="1074738"/>
            <a:ext cx="8353425" cy="478155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91087" y="1074738"/>
            <a:ext cx="8353425" cy="47815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16436" y="3322797"/>
            <a:ext cx="2934996" cy="285431"/>
          </a:xfrm>
          <a:prstGeom prst="roundRect">
            <a:avLst>
              <a:gd name="adj" fmla="val 9500"/>
            </a:avLst>
          </a:prstGeom>
          <a:solidFill>
            <a:srgbClr val="DFFF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 algn="just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메뉴바</a:t>
            </a:r>
            <a:r>
              <a:rPr lang="en-US" altLang="ko-KR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플러그인 </a:t>
            </a:r>
            <a:r>
              <a:rPr lang="en-US" altLang="ko-KR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플러그인 관리 및 설치</a:t>
            </a:r>
            <a:endParaRPr lang="ko-KR" altLang="en-US" sz="12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2" name="직선 화살표 연결선 41"/>
          <p:cNvCxnSpPr>
            <a:endCxn id="41" idx="3"/>
          </p:cNvCxnSpPr>
          <p:nvPr/>
        </p:nvCxnSpPr>
        <p:spPr>
          <a:xfrm flipH="1">
            <a:off x="9751432" y="3465513"/>
            <a:ext cx="48602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Python Plugins Repository |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https://plugins.qgis.org/plugins</a:t>
            </a:r>
            <a:endParaRPr lang="en-US" altLang="ko-KR" sz="14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4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65791" y="203734"/>
            <a:ext cx="11200121" cy="2661143"/>
            <a:chOff x="465791" y="203734"/>
            <a:chExt cx="11200121" cy="2661143"/>
          </a:xfrm>
        </p:grpSpPr>
        <p:grpSp>
          <p:nvGrpSpPr>
            <p:cNvPr id="35" name="그룹 34"/>
            <p:cNvGrpSpPr/>
            <p:nvPr/>
          </p:nvGrpSpPr>
          <p:grpSpPr>
            <a:xfrm>
              <a:off x="465791" y="1595299"/>
              <a:ext cx="11200121" cy="1269578"/>
              <a:chOff x="465791" y="1595299"/>
              <a:chExt cx="11200121" cy="126957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65791" y="1600988"/>
                <a:ext cx="11200121" cy="1263888"/>
              </a:xfrm>
              <a:prstGeom prst="rect">
                <a:avLst/>
              </a:prstGeom>
              <a:solidFill>
                <a:srgbClr val="F5F5F5"/>
              </a:solidFill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3485" y="1595299"/>
                <a:ext cx="11072289" cy="126957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는 다양한 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GIS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형식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지원</a:t>
                </a:r>
                <a:endPara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GDAL(Geospatial 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 Abstraction 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Library, 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지리공간 데이터 추상화 라이브러리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사용</a:t>
                </a:r>
                <a:endPara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벡터 드라이버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| </a:t>
                </a:r>
                <a:r>
                  <a:rPr lang="en-US" altLang="ko-KR" sz="1600" spc="-150" dirty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2"/>
                  </a:rPr>
                  <a:t>https://</a:t>
                </a:r>
                <a:r>
                  <a:rPr lang="en-US" altLang="ko-KR" sz="1600" spc="-15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2"/>
                  </a:rPr>
                  <a:t>gdal.org/drivers/vector/index.html</a:t>
                </a:r>
                <a:r>
                  <a:rPr lang="en-US" altLang="ko-KR" sz="16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, </a:t>
                </a:r>
                <a:r>
                  <a:rPr lang="ko-KR" altLang="en-US" sz="1700" dirty="0" err="1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래스터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드라이버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| </a:t>
                </a:r>
                <a:r>
                  <a:rPr lang="en-US" altLang="ko-KR" sz="1600" spc="-150" dirty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3"/>
                  </a:rPr>
                  <a:t>https://</a:t>
                </a:r>
                <a:r>
                  <a:rPr lang="en-US" altLang="ko-KR" sz="1600" spc="-15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3"/>
                  </a:rPr>
                  <a:t>gdal.org/drivers/raster/index.html</a:t>
                </a:r>
                <a:endParaRPr lang="en-US" altLang="ko-KR" sz="1600" spc="-15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74582" y="997834"/>
              <a:ext cx="3132217" cy="402989"/>
              <a:chOff x="467544" y="1009787"/>
              <a:chExt cx="2784120" cy="402989"/>
            </a:xfrm>
          </p:grpSpPr>
          <p:sp>
            <p:nvSpPr>
              <p:cNvPr id="28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20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9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just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200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형식</a:t>
                </a:r>
                <a:endParaRPr lang="ko-KR" altLang="en-US" sz="22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5791" y="203734"/>
              <a:ext cx="11200121" cy="599624"/>
              <a:chOff x="465791" y="2534799"/>
              <a:chExt cx="11200121" cy="599624"/>
            </a:xfrm>
          </p:grpSpPr>
          <p:sp>
            <p:nvSpPr>
              <p:cNvPr id="39" name="직사각형 38"/>
              <p:cNvSpPr/>
              <p:nvPr userDrawn="1"/>
            </p:nvSpPr>
            <p:spPr>
              <a:xfrm>
                <a:off x="474748" y="2534799"/>
                <a:ext cx="11191164" cy="599624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lin ang="9600000" scaled="0"/>
              </a:gradFill>
              <a:ln w="158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7889760" y="2667272"/>
                <a:ext cx="30840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ko-KR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3. QGIS </a:t>
                </a:r>
                <a:r>
                  <a:rPr lang="ko-KR" altLang="en-US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추가</a:t>
                </a:r>
                <a:endParaRPr lang="ko-KR" altLang="en-US" sz="14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537613" y="2556022"/>
                <a:ext cx="3772186" cy="553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 </a:t>
                </a:r>
                <a:r>
                  <a:rPr lang="ko-KR" altLang="en-US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지원 데이터 형식</a:t>
                </a:r>
                <a:endParaRPr lang="ko-KR" altLang="en-US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65791" y="2537310"/>
                <a:ext cx="11200121" cy="591423"/>
              </a:xfrm>
              <a:prstGeom prst="rect">
                <a:avLst/>
              </a:prstGeom>
              <a:noFill/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pic>
        <p:nvPicPr>
          <p:cNvPr id="1026" name="Picture 2" descr="gdal site:gdal.org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352" y="1731523"/>
            <a:ext cx="634317" cy="7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o frames (the first and last) of an animation showing the construction of a vector representation of a reservoir and highway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1" y="3107872"/>
            <a:ext cx="5340714" cy="267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frames (first and last) of an animation showing the construction of a raster representation of a reservoir and highw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8" y="3107872"/>
            <a:ext cx="5340714" cy="267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출처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GEOG 160: Mapping Our Changing World (4.5 Vector Versus Raster) | 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7"/>
              </a:rPr>
              <a:t>https://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7"/>
              </a:rPr>
              <a:t>www.e-education.psu.edu/geog160/node/1935</a:t>
            </a:r>
            <a:endParaRPr lang="en-US" altLang="ko-KR" sz="14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0235" y="4233500"/>
            <a:ext cx="3171825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0306" y="4233500"/>
            <a:ext cx="368808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838</Words>
  <Application>Microsoft Office PowerPoint</Application>
  <PresentationFormat>와이드스크린</PresentationFormat>
  <Paragraphs>157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KoPub돋움체 Bold</vt:lpstr>
      <vt:lpstr>Times New Roman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bhyu</dc:creator>
  <cp:lastModifiedBy>bhyu</cp:lastModifiedBy>
  <cp:revision>675</cp:revision>
  <cp:lastPrinted>2019-03-20T05:30:36Z</cp:lastPrinted>
  <dcterms:created xsi:type="dcterms:W3CDTF">2019-03-19T05:33:11Z</dcterms:created>
  <dcterms:modified xsi:type="dcterms:W3CDTF">2020-02-11T09:57:06Z</dcterms:modified>
</cp:coreProperties>
</file>