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sldIdLst>
    <p:sldId id="275" r:id="rId2"/>
    <p:sldId id="276" r:id="rId3"/>
    <p:sldId id="307" r:id="rId4"/>
    <p:sldId id="308" r:id="rId5"/>
    <p:sldId id="309" r:id="rId6"/>
    <p:sldId id="310" r:id="rId7"/>
    <p:sldId id="311" r:id="rId8"/>
    <p:sldId id="312" r:id="rId9"/>
    <p:sldId id="298" r:id="rId10"/>
    <p:sldId id="313" r:id="rId11"/>
    <p:sldId id="326" r:id="rId12"/>
    <p:sldId id="314" r:id="rId13"/>
    <p:sldId id="327" r:id="rId14"/>
    <p:sldId id="328" r:id="rId15"/>
    <p:sldId id="329" r:id="rId16"/>
    <p:sldId id="330" r:id="rId17"/>
    <p:sldId id="320" r:id="rId18"/>
    <p:sldId id="332" r:id="rId19"/>
    <p:sldId id="333" r:id="rId20"/>
    <p:sldId id="324" r:id="rId21"/>
    <p:sldId id="334" r:id="rId22"/>
    <p:sldId id="325" r:id="rId23"/>
    <p:sldId id="285" r:id="rId24"/>
  </p:sldIdLst>
  <p:sldSz cx="12192000" cy="6858000"/>
  <p:notesSz cx="6797675" cy="9926638"/>
  <p:embeddedFontLst>
    <p:embeddedFont>
      <p:font typeface="맑은 고딕" panose="020B0503020000020004" pitchFamily="50" charset="-127"/>
      <p:regular r:id="rId26"/>
      <p:bold r:id="rId27"/>
    </p:embeddedFont>
    <p:embeddedFont>
      <p:font typeface="KoPub돋움체 Bold" panose="00000800000000000000" pitchFamily="2" charset="-127"/>
      <p:bold r:id="rId28"/>
    </p:embeddedFont>
    <p:embeddedFont>
      <p:font typeface="KoPub돋움체 Light" panose="00000300000000000000" pitchFamily="2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AAA"/>
    <a:srgbClr val="DFFFD1"/>
    <a:srgbClr val="FDC8C2"/>
    <a:srgbClr val="0CAE4C"/>
    <a:srgbClr val="75C57B"/>
    <a:srgbClr val="EFF1F1"/>
    <a:srgbClr val="F0F2F2"/>
    <a:srgbClr val="239D6C"/>
    <a:srgbClr val="AB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09" autoAdjust="0"/>
  </p:normalViewPr>
  <p:slideViewPr>
    <p:cSldViewPr snapToGrid="0" showGuides="1">
      <p:cViewPr>
        <p:scale>
          <a:sx n="75" d="100"/>
          <a:sy n="75" d="100"/>
        </p:scale>
        <p:origin x="374" y="331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778A9-46FC-4106-B203-81585749D026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1722-2FF0-4909-B2F2-CD6C6DDC9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ps.or.kr/front/portal/stats/statsDtl.do?menuNo=7070020&amp;refId=REFM000455&amp;page=1&amp;searchAllValue=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ps.or.kr/front/portal/stats/statsDtl.do?menuNo=7070020&amp;refId=REFM000455&amp;page=1&amp;searchAllValue=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ps.or.kr/front/portal/stats/statsDtl.do?menuNo=7070020&amp;refId=REFM000455&amp;page=1&amp;searchAllValue=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국립공원기본통계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</a:t>
            </a:r>
            <a:r>
              <a:rPr lang="en-US" altLang="ko-KR" dirty="0" smtClean="0">
                <a:hlinkClick r:id="rId3"/>
              </a:rPr>
              <a:t>https://www.knps.or.kr/front/portal/stats/statsDtl.do?menuNo=7070020&amp;refId=REFM000455&amp;page=1&amp;searchAllValue=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1722-2FF0-4909-B2F2-CD6C6DDC95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국립공원기본통계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</a:t>
            </a:r>
            <a:r>
              <a:rPr lang="en-US" altLang="ko-KR" dirty="0" smtClean="0">
                <a:hlinkClick r:id="rId3"/>
              </a:rPr>
              <a:t>https://www.knps.or.kr/front/portal/stats/statsDtl.do?menuNo=7070020&amp;refId=REFM000455&amp;page=1&amp;searchAllValue=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1722-2FF0-4909-B2F2-CD6C6DDC95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3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국립공원기본통계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</a:t>
            </a:r>
            <a:r>
              <a:rPr lang="en-US" altLang="ko-KR" dirty="0" smtClean="0">
                <a:hlinkClick r:id="rId3"/>
              </a:rPr>
              <a:t>https://www.knps.or.kr/front/portal/stats/statsDtl.do?menuNo=7070020&amp;refId=REFM000455&amp;page=1&amp;searchAllValue=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1722-2FF0-4909-B2F2-CD6C6DDC95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7FC3-E103-4AB8-9C92-3B874B938F0C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56D-B193-4B51-9CC8-EE64B876466C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32BB-D34F-4C1C-AFA6-29D39A750968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1AF2-193E-47F8-9645-3C79C07371B9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605F-F584-4DC2-BFA1-9330BF512F2C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D05D-6AFF-435A-BC3A-0DAE6B9CC907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AAD3-1E8A-42E6-B2C5-ACCB4F04B144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E48-AD38-469A-857D-F6B2001965DC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9798-EE62-46F8-9985-0CD840876476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BE2-04CF-4DBD-AD53-4B660DDD0420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784-7EF4-4807-BE93-2DA6DB0AC25F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B15C-B6A1-43A1-9E56-6E85778D2EA4}" type="datetime1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geokr/gistudy/blob/master/Vworld.xml" TargetMode="External"/><Relationship Id="rId2" Type="http://schemas.openxmlformats.org/officeDocument/2006/relationships/hyperlink" Target="http://blog.daum.net/geoscience/1295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psg.io/" TargetMode="External"/><Relationship Id="rId2" Type="http://schemas.openxmlformats.org/officeDocument/2006/relationships/hyperlink" Target="http://www.epsg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sgeokr/gistudy/blob/master/2018&#45380;_&#50900;&#48324;_&#53456;&#48169;&#44061;&#49688;.csv" TargetMode="Externa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hyperlink" Target="https://www.geopackage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klakar/QGIS_resources/master/collections/Geosupportsystem/python/qgis_basemaps.py" TargetMode="External"/><Relationship Id="rId2" Type="http://schemas.openxmlformats.org/officeDocument/2006/relationships/hyperlink" Target="https://www.youtube.com/channel/UCxs7cfMwzgGZhtUuwhny4-Q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01152" y="4697621"/>
            <a:ext cx="7135906" cy="1015663"/>
            <a:chOff x="2501152" y="4795448"/>
            <a:chExt cx="7135906" cy="1015663"/>
          </a:xfrm>
        </p:grpSpPr>
        <p:sp>
          <p:nvSpPr>
            <p:cNvPr id="12" name="직사각형 11"/>
            <p:cNvSpPr/>
            <p:nvPr/>
          </p:nvSpPr>
          <p:spPr>
            <a:xfrm>
              <a:off x="5695890" y="4795448"/>
              <a:ext cx="800219" cy="508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30325" eaLnBrk="0" latinLnBrk="0" hangingPunct="0">
                <a:lnSpc>
                  <a:spcPct val="150000"/>
                </a:lnSpc>
                <a:spcAft>
                  <a:spcPts val="600"/>
                </a:spcAft>
                <a:buSzPct val="100000"/>
                <a:defRPr/>
              </a:pPr>
              <a:r>
                <a:rPr lang="ko-KR" altLang="en-US" sz="2000" kern="0" spc="-15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유병혁</a:t>
              </a:r>
              <a:endParaRPr lang="en-US" altLang="ko-KR" sz="2000" b="1" kern="0" spc="-150" baseline="300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01152" y="5349446"/>
              <a:ext cx="7135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국립공원공단 국립공원연구원</a:t>
              </a:r>
              <a:r>
                <a:rPr lang="ko-KR" altLang="en-US" sz="2400" kern="0" spc="-30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2400" kern="0" spc="-30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en-US" altLang="ko-KR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OSGeo </a:t>
              </a:r>
              <a:r>
                <a:rPr lang="ko-KR" altLang="en-US" sz="2400" kern="0" spc="-15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한국어지부</a:t>
              </a:r>
              <a:endParaRPr lang="ko-KR" altLang="en-US" sz="2400" kern="0" spc="-15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64975" y="5808733"/>
            <a:ext cx="11262049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400" b="1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G. I. Study - Week 02 -</a:t>
            </a:r>
            <a:endParaRPr lang="en-US" altLang="ko-KR" sz="1400" b="1" kern="0" spc="-1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Times New Roman" panose="02020603050405020304" pitchFamily="18" charset="0"/>
              <a:ea typeface="KoPub돋움체 Bold" panose="00000800000000000000" pitchFamily="2" charset="-127"/>
              <a:cs typeface="Times New Roman" panose="02020603050405020304" pitchFamily="18" charset="0"/>
            </a:endParaRP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Byeong-Hyeok Yu</a:t>
            </a: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(National Park Research Institute, Korea National Park Service  /  OSGeo Korean Chapter)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52" y="1205258"/>
            <a:ext cx="2566168" cy="605060"/>
          </a:xfrm>
          <a:prstGeom prst="rect">
            <a:avLst/>
          </a:prstGeom>
        </p:spPr>
      </p:pic>
      <p:pic>
        <p:nvPicPr>
          <p:cNvPr id="17" name="Picture 6" descr="qgi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4" y="2707068"/>
            <a:ext cx="4367933" cy="13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61478" y="635866"/>
            <a:ext cx="1669047" cy="1073416"/>
            <a:chOff x="5261478" y="635866"/>
            <a:chExt cx="1669047" cy="1073416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5261478" y="635866"/>
              <a:ext cx="166904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G.I.</a:t>
              </a:r>
              <a:r>
                <a:rPr lang="ko-KR" altLang="en-US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스터디</a:t>
              </a:r>
              <a:endPara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513298" y="1398494"/>
              <a:ext cx="1165408" cy="310788"/>
              <a:chOff x="467544" y="1009787"/>
              <a:chExt cx="2784120" cy="402989"/>
            </a:xfrm>
          </p:grpSpPr>
          <p:sp>
            <p:nvSpPr>
              <p:cNvPr id="10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6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1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ctr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</a:t>
                </a:r>
                <a:r>
                  <a:rPr lang="ko-KR" altLang="en-US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주차</a:t>
                </a:r>
                <a:endParaRPr lang="ko-KR" altLang="en-US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pic>
        <p:nvPicPr>
          <p:cNvPr id="1026" name="Picture 2" descr="osgeo 한국어지부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47" y="1874864"/>
            <a:ext cx="1824577" cy="9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595299"/>
            <a:ext cx="11200121" cy="1269578"/>
            <a:chOff x="465791" y="1595299"/>
            <a:chExt cx="11200121" cy="126957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8"/>
              <a:ext cx="11200121" cy="126388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595299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xml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형식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Vworld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개발자센터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오픈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서비스</a:t>
              </a:r>
              <a:endParaRPr lang="en-US" altLang="ko-KR" sz="17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오픈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API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인증키 발급 방법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|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http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://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blog.daum.net/geoscience/1295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연결 불러오기 </a:t>
              </a: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(xml)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XYZ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타일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2430474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XYZ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타일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465791" y="607156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Vworld.xml |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github.com/osgeokr/gistudy/blob/master/Vworld.xml</a:t>
            </a:r>
            <a:endParaRPr lang="en-US" altLang="ko-KR" sz="14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883024" y="3672237"/>
            <a:ext cx="4352925" cy="1597794"/>
            <a:chOff x="3883024" y="3394186"/>
            <a:chExt cx="4352925" cy="159779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3024" y="3413801"/>
              <a:ext cx="4352925" cy="914400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3883024" y="3394186"/>
              <a:ext cx="4352925" cy="1597794"/>
              <a:chOff x="1621378" y="3512563"/>
              <a:chExt cx="4352925" cy="159779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621378" y="3512563"/>
                <a:ext cx="4352925" cy="93401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2545303" y="4912836"/>
                <a:ext cx="2505074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XYZ Tiles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우 클릭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연결 불러오기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43" name="직선 화살표 연결선 42"/>
              <p:cNvCxnSpPr>
                <a:stCxn id="34" idx="2"/>
                <a:endCxn id="37" idx="0"/>
              </p:cNvCxnSpPr>
              <p:nvPr/>
            </p:nvCxnSpPr>
            <p:spPr>
              <a:xfrm flipH="1">
                <a:off x="3797840" y="4446578"/>
                <a:ext cx="1" cy="46625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5" name="Picture 2" descr="vworld 로고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8" b="33939"/>
          <a:stretch/>
        </p:blipFill>
        <p:spPr bwMode="auto">
          <a:xfrm>
            <a:off x="9213739" y="1815708"/>
            <a:ext cx="2063253" cy="5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34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좌표계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XYZ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타일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537613" y="2556022"/>
              <a:ext cx="1189749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좌표계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65791" y="1595300"/>
            <a:ext cx="11200121" cy="1269578"/>
            <a:chOff x="465791" y="1595300"/>
            <a:chExt cx="11200121" cy="1269578"/>
          </a:xfrm>
        </p:grpSpPr>
        <p:sp>
          <p:nvSpPr>
            <p:cNvPr id="44" name="직사각형 43"/>
            <p:cNvSpPr/>
            <p:nvPr/>
          </p:nvSpPr>
          <p:spPr>
            <a:xfrm>
              <a:off x="465791" y="1600988"/>
              <a:ext cx="11200121" cy="126388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3485" y="1595300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EPSG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코드 사용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유럽석유조사그룹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(European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Petroleum Survey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Group)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EPSG (IOGP: </a:t>
              </a: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국제석유가스생산자협회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|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http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://www.epsg.org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/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;  EPSG.io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MapTiler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</a:t>
              </a: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맵타일러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)|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3"/>
                </a:rPr>
                <a:t>https://epsg.io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3"/>
                </a:rPr>
                <a:t>/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는 프로젝트와 레이어 좌표계를 구분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기본 좌표계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EPSG:4326.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프로젝트를 생성할 때 첫 레이어의 좌표계를 사용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556471" y="4412045"/>
            <a:ext cx="7018759" cy="1745865"/>
            <a:chOff x="2556471" y="4412045"/>
            <a:chExt cx="7018759" cy="1745865"/>
          </a:xfrm>
        </p:grpSpPr>
        <p:grpSp>
          <p:nvGrpSpPr>
            <p:cNvPr id="3" name="그룹 2"/>
            <p:cNvGrpSpPr/>
            <p:nvPr/>
          </p:nvGrpSpPr>
          <p:grpSpPr>
            <a:xfrm>
              <a:off x="2556471" y="4412045"/>
              <a:ext cx="7018759" cy="1745865"/>
              <a:chOff x="2556471" y="3588785"/>
              <a:chExt cx="7018759" cy="1745865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556471" y="4106301"/>
                <a:ext cx="7018759" cy="1228349"/>
              </a:xfrm>
              <a:prstGeom prst="roundRect">
                <a:avLst>
                  <a:gd name="adj" fmla="val 3492"/>
                </a:avLst>
              </a:prstGeom>
              <a:solidFill>
                <a:srgbClr val="EF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endPara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4830184" y="3588785"/>
                <a:ext cx="2458608" cy="517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ko-KR" altLang="en-US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프로젝트 좌표계</a:t>
                </a:r>
                <a:endParaRPr lang="en-US" altLang="ko-KR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ko-KR" sz="1200" kern="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(EPSG:3857)</a:t>
                </a:r>
                <a:endParaRPr lang="ko-KR" altLang="en-US" sz="12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807635" y="4397422"/>
                <a:ext cx="6507958" cy="646106"/>
                <a:chOff x="2754881" y="4481893"/>
                <a:chExt cx="6507958" cy="646106"/>
              </a:xfrm>
            </p:grpSpPr>
            <p:sp>
              <p:nvSpPr>
                <p:cNvPr id="14" name="순서도: 데이터 13"/>
                <p:cNvSpPr/>
                <p:nvPr/>
              </p:nvSpPr>
              <p:spPr>
                <a:xfrm>
                  <a:off x="2754881" y="4481893"/>
                  <a:ext cx="2977703" cy="646106"/>
                </a:xfrm>
                <a:prstGeom prst="flowChartInputOutpu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ctr"/>
                <a:lstStyle/>
                <a:p>
                  <a:pPr algn="ctr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ko-KR" sz="140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NLPRK_BNDRY </a:t>
                  </a:r>
                  <a:r>
                    <a:rPr lang="ko-KR" altLang="en-US" sz="140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레이어 </a:t>
                  </a:r>
                  <a:endParaRPr lang="en-US" altLang="ko-KR" sz="14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algn="ctr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ko-KR" sz="1100" kern="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(EPSG:5179)</a:t>
                  </a:r>
                  <a:endParaRPr lang="ko-KR" altLang="en-US" sz="1100" kern="0" dirty="0">
                    <a:gradFill>
                      <a:gsLst>
                        <a:gs pos="10000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  <p:sp>
              <p:nvSpPr>
                <p:cNvPr id="15" name="순서도: 데이터 14"/>
                <p:cNvSpPr/>
                <p:nvPr/>
              </p:nvSpPr>
              <p:spPr>
                <a:xfrm>
                  <a:off x="6285136" y="4481893"/>
                  <a:ext cx="2977703" cy="646106"/>
                </a:xfrm>
                <a:prstGeom prst="flowChartInputOutput">
                  <a:avLst/>
                </a:prstGeom>
                <a:solidFill>
                  <a:srgbClr val="DFFFD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ctr"/>
                <a:lstStyle/>
                <a:p>
                  <a:pPr algn="ctr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ko-KR" sz="1400" dirty="0" err="1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VworldBase</a:t>
                  </a:r>
                  <a:r>
                    <a:rPr lang="en-US" altLang="ko-KR" sz="140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 </a:t>
                  </a:r>
                  <a:r>
                    <a:rPr lang="ko-KR" altLang="en-US" sz="140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레이어</a:t>
                  </a:r>
                  <a:endParaRPr lang="en-US" altLang="ko-KR" sz="14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  <a:p>
                  <a:pPr algn="ctr"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ko-KR" sz="1100" kern="0" dirty="0" smtClean="0">
                      <a:gradFill>
                        <a:gsLst>
                          <a:gs pos="100000">
                            <a:prstClr val="black">
                              <a:lumMod val="75000"/>
                              <a:lumOff val="25000"/>
                            </a:prstClr>
                          </a:gs>
                          <a:gs pos="100000">
                            <a:srgbClr val="4F81BD">
                              <a:tint val="23500"/>
                              <a:satMod val="160000"/>
                            </a:srgbClr>
                          </a:gs>
                        </a:gsLst>
                        <a:lin ang="5400000" scaled="0"/>
                      </a:gradFill>
                      <a:latin typeface="KoPub돋움체 Bold" panose="00000800000000000000" pitchFamily="2" charset="-127"/>
                      <a:ea typeface="KoPub돋움체 Bold" panose="00000800000000000000" pitchFamily="2" charset="-127"/>
                    </a:rPr>
                    <a:t>(EPSG:3857)</a:t>
                  </a:r>
                  <a:endParaRPr lang="ko-KR" altLang="en-US" sz="1100" kern="0" dirty="0">
                    <a:gradFill>
                      <a:gsLst>
                        <a:gs pos="100000">
                          <a:prstClr val="black">
                            <a:lumMod val="65000"/>
                            <a:lumOff val="35000"/>
                          </a:prstClr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21" name="꺾인 연결선 20"/>
            <p:cNvCxnSpPr>
              <a:stCxn id="10" idx="3"/>
              <a:endCxn id="15" idx="1"/>
            </p:cNvCxnSpPr>
            <p:nvPr/>
          </p:nvCxnSpPr>
          <p:spPr>
            <a:xfrm>
              <a:off x="7288792" y="4670802"/>
              <a:ext cx="537950" cy="549880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0" idx="1"/>
              <a:endCxn id="14" idx="1"/>
            </p:cNvCxnSpPr>
            <p:nvPr/>
          </p:nvCxnSpPr>
          <p:spPr>
            <a:xfrm rot="10800000" flipV="1">
              <a:off x="4296488" y="4670802"/>
              <a:ext cx="533697" cy="549880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1863725" y="3199061"/>
            <a:ext cx="8391525" cy="735948"/>
            <a:chOff x="1863725" y="3199061"/>
            <a:chExt cx="8391525" cy="73594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3725" y="3199061"/>
              <a:ext cx="8391525" cy="285750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8768387" y="3199062"/>
              <a:ext cx="1326768" cy="735947"/>
              <a:chOff x="2990998" y="3039388"/>
              <a:chExt cx="1326768" cy="7359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3131240" y="3039388"/>
                <a:ext cx="1046284" cy="28575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2990998" y="3577814"/>
                <a:ext cx="1326768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프로젝트 좌표계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48" name="직선 화살표 연결선 47"/>
              <p:cNvCxnSpPr>
                <a:stCxn id="42" idx="2"/>
                <a:endCxn id="46" idx="0"/>
              </p:cNvCxnSpPr>
              <p:nvPr/>
            </p:nvCxnSpPr>
            <p:spPr>
              <a:xfrm>
                <a:off x="3654382" y="3325138"/>
                <a:ext cx="0" cy="25267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그룹 26"/>
          <p:cNvGrpSpPr/>
          <p:nvPr/>
        </p:nvGrpSpPr>
        <p:grpSpPr>
          <a:xfrm>
            <a:off x="1262894" y="4559991"/>
            <a:ext cx="3704760" cy="764931"/>
            <a:chOff x="320390" y="-1306729"/>
            <a:chExt cx="3704760" cy="764931"/>
          </a:xfrm>
        </p:grpSpPr>
        <p:sp>
          <p:nvSpPr>
            <p:cNvPr id="36" name="직사각형 35"/>
            <p:cNvSpPr/>
            <p:nvPr/>
          </p:nvSpPr>
          <p:spPr>
            <a:xfrm>
              <a:off x="3163504" y="-1306729"/>
              <a:ext cx="861646" cy="7649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20390" y="-1028344"/>
              <a:ext cx="2343905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</a:t>
              </a: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좌표계로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재투영한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효과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8" name="직선 화살표 연결선 37"/>
            <p:cNvCxnSpPr>
              <a:endCxn id="37" idx="3"/>
            </p:cNvCxnSpPr>
            <p:nvPr/>
          </p:nvCxnSpPr>
          <p:spPr>
            <a:xfrm flipH="1" flipV="1">
              <a:off x="2664295" y="-929583"/>
              <a:ext cx="552220" cy="86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</a:t>
              </a: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shapefile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벡터데이터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97201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생성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16125" y="2824162"/>
            <a:ext cx="8086725" cy="1905274"/>
            <a:chOff x="2016125" y="2824162"/>
            <a:chExt cx="8086725" cy="19052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6125" y="2824162"/>
              <a:ext cx="8086725" cy="1209675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016126" y="2824162"/>
              <a:ext cx="8086724" cy="1905274"/>
              <a:chOff x="-245520" y="2942539"/>
              <a:chExt cx="8086724" cy="190527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-245520" y="2942539"/>
                <a:ext cx="8086724" cy="12096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1996663" y="4650292"/>
                <a:ext cx="3602354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메뉴 바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생성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새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shapefile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7" name="직선 화살표 연결선 16"/>
              <p:cNvCxnSpPr>
                <a:stCxn id="15" idx="2"/>
                <a:endCxn id="16" idx="0"/>
              </p:cNvCxnSpPr>
              <p:nvPr/>
            </p:nvCxnSpPr>
            <p:spPr>
              <a:xfrm flipH="1">
                <a:off x="3797840" y="4152214"/>
                <a:ext cx="2" cy="49807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663" y="1528693"/>
            <a:ext cx="6527647" cy="501028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640" y="1535915"/>
            <a:ext cx="9326102" cy="500306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추가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벡터데이터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97201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편집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515573"/>
            <a:ext cx="6010275" cy="11715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102253" y="1818279"/>
            <a:ext cx="2211899" cy="749733"/>
            <a:chOff x="-422479" y="291190"/>
            <a:chExt cx="2211899" cy="749733"/>
          </a:xfrm>
        </p:grpSpPr>
        <p:sp>
          <p:nvSpPr>
            <p:cNvPr id="20" name="직사각형 19"/>
            <p:cNvSpPr/>
            <p:nvPr/>
          </p:nvSpPr>
          <p:spPr>
            <a:xfrm>
              <a:off x="539284" y="291190"/>
              <a:ext cx="293834" cy="2682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422479" y="843402"/>
              <a:ext cx="221189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편집 모드 켜고 끄기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E)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  <a:endCxn id="21" idx="0"/>
            </p:cNvCxnSpPr>
            <p:nvPr/>
          </p:nvCxnSpPr>
          <p:spPr>
            <a:xfrm flipH="1">
              <a:off x="683471" y="559462"/>
              <a:ext cx="2730" cy="2839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6399933" y="1818279"/>
            <a:ext cx="2211899" cy="749733"/>
            <a:chOff x="-422479" y="291190"/>
            <a:chExt cx="2211899" cy="749733"/>
          </a:xfrm>
        </p:grpSpPr>
        <p:sp>
          <p:nvSpPr>
            <p:cNvPr id="24" name="직사각형 23"/>
            <p:cNvSpPr/>
            <p:nvPr/>
          </p:nvSpPr>
          <p:spPr>
            <a:xfrm>
              <a:off x="539284" y="291190"/>
              <a:ext cx="293834" cy="2682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22479" y="843402"/>
              <a:ext cx="221189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필드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W)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0" name="직선 화살표 연결선 29"/>
            <p:cNvCxnSpPr>
              <a:stCxn id="24" idx="2"/>
              <a:endCxn id="25" idx="0"/>
            </p:cNvCxnSpPr>
            <p:nvPr/>
          </p:nvCxnSpPr>
          <p:spPr>
            <a:xfrm flipH="1">
              <a:off x="683471" y="559462"/>
              <a:ext cx="2730" cy="2839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24" y="2830145"/>
            <a:ext cx="2676525" cy="2286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rcRect r="1298"/>
          <a:stretch/>
        </p:blipFill>
        <p:spPr>
          <a:xfrm>
            <a:off x="3048000" y="5259143"/>
            <a:ext cx="6016625" cy="11811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티지타이즈 작업 툴바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벡터데이터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97201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편집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1628891"/>
            <a:ext cx="4086225" cy="371475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111675" y="1595299"/>
            <a:ext cx="2377601" cy="1077615"/>
            <a:chOff x="-506017" y="214854"/>
            <a:chExt cx="2377601" cy="1077615"/>
          </a:xfrm>
        </p:grpSpPr>
        <p:sp>
          <p:nvSpPr>
            <p:cNvPr id="34" name="직사각형 3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506017" y="1094948"/>
              <a:ext cx="2377601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Add Polygon Feature (Ctrl + .)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  <a:endCxn id="3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63" y="3429000"/>
            <a:ext cx="5353050" cy="18954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4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스냅 툴바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벡터데이터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97201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편집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93" y="3243262"/>
            <a:ext cx="3781425" cy="3714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606799" y="3212782"/>
            <a:ext cx="1755725" cy="1077615"/>
            <a:chOff x="-195079" y="214854"/>
            <a:chExt cx="1755725" cy="1077615"/>
          </a:xfrm>
        </p:grpSpPr>
        <p:sp>
          <p:nvSpPr>
            <p:cNvPr id="18" name="직사각형 17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-195079" y="1094948"/>
              <a:ext cx="1755725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Enable Snapping (S)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티지타이즈 작업 툴바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벡터데이터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97201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편집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21113" y="2690167"/>
            <a:ext cx="4476750" cy="1477665"/>
            <a:chOff x="4171793" y="3550147"/>
            <a:chExt cx="4476750" cy="147766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1793" y="3550147"/>
              <a:ext cx="4476750" cy="9525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5585374" y="3550147"/>
              <a:ext cx="2994272" cy="1477665"/>
              <a:chOff x="444134" y="214854"/>
              <a:chExt cx="2994272" cy="1477665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44134" y="214854"/>
                <a:ext cx="2994272" cy="88009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418933" y="1494998"/>
                <a:ext cx="1044673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버텍스 도구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21" name="직선 화살표 연결선 20"/>
              <p:cNvCxnSpPr>
                <a:stCxn id="19" idx="2"/>
                <a:endCxn id="20" idx="0"/>
              </p:cNvCxnSpPr>
              <p:nvPr/>
            </p:nvCxnSpPr>
            <p:spPr>
              <a:xfrm>
                <a:off x="1941270" y="1094948"/>
                <a:ext cx="0" cy="4000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55" y="1595299"/>
            <a:ext cx="8923392" cy="478702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7028657" y="1725187"/>
            <a:ext cx="3715543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ko-KR" altLang="en-US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국립공원 탐방객 수 </a:t>
            </a:r>
            <a:r>
              <a:rPr lang="en-US" altLang="ko-KR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(csv)</a:t>
            </a:r>
            <a:endParaRPr lang="ko-KR" altLang="en-US" sz="12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 조인 편집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 조인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결합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39991"/>
              </p:ext>
            </p:extLst>
          </p:nvPr>
        </p:nvGraphicFramePr>
        <p:xfrm>
          <a:off x="7028657" y="2031600"/>
          <a:ext cx="3715543" cy="15087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477029">
                  <a:extLst>
                    <a:ext uri="{9D8B030D-6E8A-4147-A177-3AD203B41FA5}">
                      <a16:colId xmlns:a16="http://schemas.microsoft.com/office/drawing/2014/main" val="2122336832"/>
                    </a:ext>
                  </a:extLst>
                </a:gridCol>
                <a:gridCol w="1238514">
                  <a:extLst>
                    <a:ext uri="{9D8B030D-6E8A-4147-A177-3AD203B41FA5}">
                      <a16:colId xmlns:a16="http://schemas.microsoft.com/office/drawing/2014/main" val="420638773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 smtClean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공원명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합계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02991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지리산국립공원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3,308,833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2554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경주국립공원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2,887,634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44967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계룡산국립공원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1,817,602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829692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 err="1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한려해상국립공원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6,439,653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60464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설악산국립공원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3,241,484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30196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93078"/>
              </p:ext>
            </p:extLst>
          </p:nvPr>
        </p:nvGraphicFramePr>
        <p:xfrm>
          <a:off x="1223302" y="2002516"/>
          <a:ext cx="5046478" cy="15087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07704">
                  <a:extLst>
                    <a:ext uri="{9D8B030D-6E8A-4147-A177-3AD203B41FA5}">
                      <a16:colId xmlns:a16="http://schemas.microsoft.com/office/drawing/2014/main" val="1013446284"/>
                    </a:ext>
                  </a:extLst>
                </a:gridCol>
                <a:gridCol w="1466498">
                  <a:extLst>
                    <a:ext uri="{9D8B030D-6E8A-4147-A177-3AD203B41FA5}">
                      <a16:colId xmlns:a16="http://schemas.microsoft.com/office/drawing/2014/main" val="3484154128"/>
                    </a:ext>
                  </a:extLst>
                </a:gridCol>
                <a:gridCol w="2372276">
                  <a:extLst>
                    <a:ext uri="{9D8B030D-6E8A-4147-A177-3AD203B41FA5}">
                      <a16:colId xmlns:a16="http://schemas.microsoft.com/office/drawing/2014/main" val="325795600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OBJECTID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PARK_CODE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KOR_NM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2314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지리산국립공원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463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19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경주국립공원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0078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02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계룡산국립공원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598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 err="1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한려해상국립공원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7664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9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설악산국립공원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72508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3287"/>
              </p:ext>
            </p:extLst>
          </p:nvPr>
        </p:nvGraphicFramePr>
        <p:xfrm>
          <a:off x="2840360" y="4856644"/>
          <a:ext cx="6508384" cy="15087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627096">
                  <a:extLst>
                    <a:ext uri="{9D8B030D-6E8A-4147-A177-3AD203B41FA5}">
                      <a16:colId xmlns:a16="http://schemas.microsoft.com/office/drawing/2014/main" val="1013446284"/>
                    </a:ext>
                  </a:extLst>
                </a:gridCol>
                <a:gridCol w="1627096">
                  <a:extLst>
                    <a:ext uri="{9D8B030D-6E8A-4147-A177-3AD203B41FA5}">
                      <a16:colId xmlns:a16="http://schemas.microsoft.com/office/drawing/2014/main" val="3484154128"/>
                    </a:ext>
                  </a:extLst>
                </a:gridCol>
                <a:gridCol w="1627096">
                  <a:extLst>
                    <a:ext uri="{9D8B030D-6E8A-4147-A177-3AD203B41FA5}">
                      <a16:colId xmlns:a16="http://schemas.microsoft.com/office/drawing/2014/main" val="3257956009"/>
                    </a:ext>
                  </a:extLst>
                </a:gridCol>
                <a:gridCol w="1627096">
                  <a:extLst>
                    <a:ext uri="{9D8B030D-6E8A-4147-A177-3AD203B41FA5}">
                      <a16:colId xmlns:a16="http://schemas.microsoft.com/office/drawing/2014/main" val="2957556216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OBJECTID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PARK_CODE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KOR_NM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합계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2314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01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지리산국립공원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3,308,833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463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19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경주국립공원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2,887,634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0078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02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계룡산국립공원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1,817,602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8598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03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 err="1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한려해상국립공원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6,439,653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7664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9</a:t>
                      </a:r>
                      <a:endParaRPr lang="en-US" altLang="ko-KR" sz="1600" u="none" strike="noStrike" kern="120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04</a:t>
                      </a:r>
                      <a:endParaRPr lang="en-US" altLang="ko-KR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u="none" strike="noStrike" kern="1200" dirty="0"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설악산국립공원</a:t>
                      </a:r>
                      <a:endParaRPr lang="ko-KR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3,241,484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72508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1223302" y="1691835"/>
            <a:ext cx="50464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ko-KR" altLang="en-US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국립공원 경계 </a:t>
            </a:r>
            <a:r>
              <a:rPr lang="en-US" altLang="ko-KR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shp</a:t>
            </a:r>
            <a:r>
              <a:rPr lang="en-US" altLang="ko-KR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867942" y="1996955"/>
            <a:ext cx="5618957" cy="2161604"/>
            <a:chOff x="3867942" y="1996955"/>
            <a:chExt cx="5618957" cy="2161604"/>
          </a:xfrm>
        </p:grpSpPr>
        <p:cxnSp>
          <p:nvCxnSpPr>
            <p:cNvPr id="20" name="꺾인 연결선 19"/>
            <p:cNvCxnSpPr>
              <a:stCxn id="29" idx="2"/>
              <a:endCxn id="23" idx="0"/>
            </p:cNvCxnSpPr>
            <p:nvPr/>
          </p:nvCxnSpPr>
          <p:spPr>
            <a:xfrm rot="5400000">
              <a:off x="7241481" y="2944102"/>
              <a:ext cx="425313" cy="16085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3867942" y="1996955"/>
              <a:ext cx="2401838" cy="15387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192656" y="3961038"/>
              <a:ext cx="914401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조인 필드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29932" y="1996955"/>
              <a:ext cx="2456967" cy="15387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꺾인 연결선 31"/>
            <p:cNvCxnSpPr>
              <a:stCxn id="22" idx="2"/>
              <a:endCxn id="23" idx="0"/>
            </p:cNvCxnSpPr>
            <p:nvPr/>
          </p:nvCxnSpPr>
          <p:spPr>
            <a:xfrm rot="16200000" flipH="1">
              <a:off x="5646703" y="2957883"/>
              <a:ext cx="425313" cy="1580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 bwMode="auto">
          <a:xfrm>
            <a:off x="3536249" y="4516007"/>
            <a:ext cx="5046478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ko-KR" altLang="en-US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국립공원 경계 </a:t>
            </a:r>
            <a:r>
              <a:rPr lang="en-US" altLang="ko-KR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shp</a:t>
            </a:r>
            <a:r>
              <a:rPr lang="en-US" altLang="ko-KR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2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8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텍스트 레이어 추가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 조인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결합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13" y="1550751"/>
            <a:ext cx="8829675" cy="176212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518409" y="1595299"/>
            <a:ext cx="7021832" cy="4632454"/>
            <a:chOff x="2518409" y="1595299"/>
            <a:chExt cx="7021832" cy="4632454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9390" y="1595299"/>
              <a:ext cx="6043345" cy="4306336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2518409" y="6030232"/>
              <a:ext cx="702183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2018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년 월별 </a:t>
              </a: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탐방객수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| 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https://github.com/osgeokr/gistudy/blob/master/2018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년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_</a:t>
              </a:r>
              <a:r>
                <a:rPr lang="ko-KR" altLang="en-US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월별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_</a:t>
              </a:r>
              <a:r>
                <a:rPr lang="ko-KR" altLang="en-US" sz="1200" dirty="0" err="1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탐방객수</a:t>
              </a:r>
              <a:r>
                <a:rPr lang="en-US" altLang="ko-KR" sz="12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.</a:t>
              </a:r>
              <a:r>
                <a: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5"/>
                </a:rPr>
                <a:t>csv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8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 조인 편집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 조인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결합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91" y="1595299"/>
            <a:ext cx="7870081" cy="475536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734693" y="5796161"/>
            <a:ext cx="1190625" cy="643865"/>
            <a:chOff x="3725457" y="4937179"/>
            <a:chExt cx="1190625" cy="64386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5457" y="4942869"/>
              <a:ext cx="1190625" cy="63817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725457" y="4937179"/>
              <a:ext cx="1190625" cy="64386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726" y="992144"/>
            <a:ext cx="4527946" cy="53585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779" y="991832"/>
            <a:ext cx="9826003" cy="54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6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839740" y="1742583"/>
            <a:ext cx="2456122" cy="40164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</a:t>
            </a: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ct val="50000"/>
              </a:spcBef>
            </a:pP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편집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XYZ 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타일 추가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벡터데이터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구축</a:t>
            </a:r>
            <a:endParaRPr lang="en-US" altLang="ko-KR" sz="24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벡터 조인</a:t>
            </a:r>
            <a:endParaRPr lang="en-US" altLang="ko-KR" sz="24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 err="1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지오패키지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구축</a:t>
            </a:r>
            <a:endParaRPr lang="ko-KR" altLang="en-US" sz="24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2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1595299"/>
            <a:ext cx="8077200" cy="962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17" y="997834"/>
            <a:ext cx="4060765" cy="535282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</a:t>
              </a:r>
              <a:r>
                <a:rPr lang="en-US" altLang="ko-KR" sz="2200" b="1" kern="0" dirty="0" err="1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GeoPackage</a:t>
              </a: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지오패키지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537613" y="2556022"/>
              <a:ext cx="2642070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지오패키지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생성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0888" y="3107871"/>
            <a:ext cx="4349932" cy="3082631"/>
            <a:chOff x="1288675" y="3107871"/>
            <a:chExt cx="4349932" cy="3082631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1288675" y="5882725"/>
              <a:ext cx="43499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ko-KR" sz="1400" kern="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[</a:t>
              </a:r>
              <a:r>
                <a:rPr lang="ko-KR" altLang="en-US" sz="1400" kern="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출처</a:t>
              </a:r>
              <a:r>
                <a:rPr lang="en-US" altLang="ko-KR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] </a:t>
              </a:r>
              <a:r>
                <a:rPr lang="en-US" altLang="ko-KR" sz="1400" kern="0" dirty="0" err="1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GeoPackage</a:t>
              </a:r>
              <a:r>
                <a:rPr lang="en-US" altLang="ko-KR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| </a:t>
              </a:r>
              <a:r>
                <a:rPr lang="en-US" altLang="ko-KR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4"/>
                </a:rPr>
                <a:t>https://www.geopackage.org</a:t>
              </a:r>
              <a:r>
                <a:rPr lang="en-US" altLang="ko-KR" sz="1400" kern="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4"/>
                </a:rPr>
                <a:t>/</a:t>
              </a:r>
              <a:endPara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14" name="Picture 2" descr="geopackagE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449" y="3107871"/>
              <a:ext cx="3572384" cy="267035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3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DB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ko-KR" altLang="en-US" sz="16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지오패키지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구축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537613" y="2556022"/>
              <a:ext cx="3483646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</a:t>
              </a:r>
              <a:r>
                <a:rPr lang="en-US" altLang="ko-KR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불러오기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69" y="2015028"/>
            <a:ext cx="1952625" cy="5810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890695" y="2015029"/>
            <a:ext cx="2596771" cy="1197362"/>
            <a:chOff x="890695" y="2674406"/>
            <a:chExt cx="2596771" cy="1197362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90695" y="3674247"/>
              <a:ext cx="2596771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바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데이터베이스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DB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관리자</a:t>
              </a:r>
              <a:endParaRPr lang="en-US" altLang="ko-KR" sz="1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3" name="직선 화살표 연결선 22"/>
            <p:cNvCxnSpPr>
              <a:stCxn id="24" idx="2"/>
              <a:endCxn id="22" idx="0"/>
            </p:cNvCxnSpPr>
            <p:nvPr/>
          </p:nvCxnSpPr>
          <p:spPr>
            <a:xfrm flipH="1">
              <a:off x="2189081" y="3255430"/>
              <a:ext cx="1" cy="4188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1212770" y="2674406"/>
              <a:ext cx="1952624" cy="581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4582" y="3971692"/>
            <a:ext cx="3429000" cy="1461157"/>
            <a:chOff x="474582" y="3971692"/>
            <a:chExt cx="3429000" cy="146115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82" y="3971692"/>
              <a:ext cx="3429000" cy="657225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474582" y="3971692"/>
              <a:ext cx="3429000" cy="1461157"/>
              <a:chOff x="152508" y="1495529"/>
              <a:chExt cx="3429000" cy="1461157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778193" y="2521875"/>
                <a:ext cx="2177625" cy="43481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200" dirty="0" err="1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GeoPackage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새 연결</a:t>
                </a:r>
                <a:endPara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1200" dirty="0" err="1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NEW_GEOPACKAGE.gpkg</a:t>
                </a:r>
                <a:endPara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35" name="직선 화살표 연결선 34"/>
              <p:cNvCxnSpPr>
                <a:stCxn id="36" idx="2"/>
                <a:endCxn id="34" idx="0"/>
              </p:cNvCxnSpPr>
              <p:nvPr/>
            </p:nvCxnSpPr>
            <p:spPr>
              <a:xfrm flipH="1">
                <a:off x="1867006" y="2152754"/>
                <a:ext cx="2" cy="36912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152508" y="1495529"/>
                <a:ext cx="3429000" cy="65722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4694328" y="997834"/>
            <a:ext cx="6971584" cy="5352826"/>
            <a:chOff x="4694328" y="997834"/>
            <a:chExt cx="6971584" cy="535282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4328" y="997834"/>
              <a:ext cx="6971584" cy="5352826"/>
            </a:xfrm>
            <a:prstGeom prst="rect">
              <a:avLst/>
            </a:prstGeom>
          </p:spPr>
        </p:pic>
        <p:grpSp>
          <p:nvGrpSpPr>
            <p:cNvPr id="49" name="그룹 48"/>
            <p:cNvGrpSpPr/>
            <p:nvPr/>
          </p:nvGrpSpPr>
          <p:grpSpPr>
            <a:xfrm>
              <a:off x="4694328" y="2203003"/>
              <a:ext cx="2519272" cy="1768690"/>
              <a:chOff x="152508" y="1495529"/>
              <a:chExt cx="2519272" cy="176869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557959" y="3046813"/>
                <a:ext cx="1708369" cy="217406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/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파일 불러오기</a:t>
                </a:r>
                <a:endParaRPr lang="en-US" altLang="ko-KR" sz="12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51" name="직선 화살표 연결선 50"/>
              <p:cNvCxnSpPr>
                <a:stCxn id="52" idx="2"/>
                <a:endCxn id="50" idx="0"/>
              </p:cNvCxnSpPr>
              <p:nvPr/>
            </p:nvCxnSpPr>
            <p:spPr>
              <a:xfrm>
                <a:off x="1412144" y="2635166"/>
                <a:ext cx="0" cy="41164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직사각형 51"/>
              <p:cNvSpPr/>
              <p:nvPr/>
            </p:nvSpPr>
            <p:spPr>
              <a:xfrm>
                <a:off x="152508" y="1495529"/>
                <a:ext cx="2519272" cy="113963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3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293619" y="3475038"/>
            <a:ext cx="353173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학습을 완료하였습니다</a:t>
            </a:r>
            <a:r>
              <a:rPr lang="en-US" altLang="ko-KR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en-US" altLang="ko-KR" sz="24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33928" y="4439877"/>
            <a:ext cx="1669047" cy="864786"/>
            <a:chOff x="5233928" y="4439877"/>
            <a:chExt cx="1669047" cy="864786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5233928" y="4750665"/>
              <a:ext cx="166904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G.I.</a:t>
              </a:r>
              <a:r>
                <a:rPr lang="ko-KR" altLang="en-US" sz="3000" spc="-15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스터디</a:t>
              </a:r>
              <a:endPara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485748" y="4439877"/>
              <a:ext cx="1165408" cy="310788"/>
              <a:chOff x="467544" y="1009787"/>
              <a:chExt cx="2784120" cy="402989"/>
            </a:xfrm>
          </p:grpSpPr>
          <p:sp>
            <p:nvSpPr>
              <p:cNvPr id="9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6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0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ctr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</a:t>
                </a:r>
                <a:r>
                  <a:rPr lang="ko-KR" altLang="en-US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주차</a:t>
                </a:r>
                <a:endParaRPr lang="ko-KR" altLang="en-US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2" y="1591916"/>
            <a:ext cx="5551667" cy="44277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333918" y="1591917"/>
            <a:ext cx="2911942" cy="435778"/>
            <a:chOff x="3333918" y="1591917"/>
            <a:chExt cx="2911942" cy="435778"/>
          </a:xfrm>
        </p:grpSpPr>
        <p:sp>
          <p:nvSpPr>
            <p:cNvPr id="61" name="직사각형 60"/>
            <p:cNvSpPr/>
            <p:nvPr/>
          </p:nvSpPr>
          <p:spPr>
            <a:xfrm>
              <a:off x="3333918" y="159191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136652" y="1711045"/>
              <a:ext cx="210920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 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0" name="직선 화살표 연결선 69"/>
            <p:cNvCxnSpPr>
              <a:stCxn id="61" idx="3"/>
              <a:endCxn id="63" idx="1"/>
            </p:cNvCxnSpPr>
            <p:nvPr/>
          </p:nvCxnSpPr>
          <p:spPr>
            <a:xfrm>
              <a:off x="3811218" y="1809806"/>
              <a:ext cx="32543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88" y="1600989"/>
            <a:ext cx="9120799" cy="506129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549573" y="1931426"/>
            <a:ext cx="3879677" cy="232293"/>
            <a:chOff x="1549573" y="1931426"/>
            <a:chExt cx="3879677" cy="232293"/>
          </a:xfrm>
        </p:grpSpPr>
        <p:sp>
          <p:nvSpPr>
            <p:cNvPr id="73" name="직사각형 72"/>
            <p:cNvSpPr/>
            <p:nvPr/>
          </p:nvSpPr>
          <p:spPr>
            <a:xfrm>
              <a:off x="1549573" y="1931426"/>
              <a:ext cx="1736172" cy="2322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616767" y="1949303"/>
              <a:ext cx="1812483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선택한 객체만 업데이트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7" name="직선 화살표 연결선 76"/>
            <p:cNvCxnSpPr>
              <a:stCxn id="73" idx="3"/>
              <a:endCxn id="74" idx="1"/>
            </p:cNvCxnSpPr>
            <p:nvPr/>
          </p:nvCxnSpPr>
          <p:spPr>
            <a:xfrm>
              <a:off x="3285745" y="2047573"/>
              <a:ext cx="331022" cy="49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1549572" y="2153871"/>
            <a:ext cx="2261646" cy="1556214"/>
            <a:chOff x="1549572" y="2153871"/>
            <a:chExt cx="2261646" cy="1556214"/>
          </a:xfrm>
        </p:grpSpPr>
        <p:sp>
          <p:nvSpPr>
            <p:cNvPr id="79" name="직사각형 78"/>
            <p:cNvSpPr/>
            <p:nvPr/>
          </p:nvSpPr>
          <p:spPr>
            <a:xfrm>
              <a:off x="1549572" y="2153871"/>
              <a:ext cx="2261646" cy="106038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122087" y="3512564"/>
              <a:ext cx="111640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필드 생성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1" name="직선 화살표 연결선 80"/>
            <p:cNvCxnSpPr>
              <a:stCxn id="79" idx="2"/>
              <a:endCxn id="80" idx="0"/>
            </p:cNvCxnSpPr>
            <p:nvPr/>
          </p:nvCxnSpPr>
          <p:spPr>
            <a:xfrm flipH="1">
              <a:off x="2680291" y="3214255"/>
              <a:ext cx="104" cy="2983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3811217" y="2153871"/>
            <a:ext cx="6718237" cy="1556214"/>
            <a:chOff x="1549571" y="2153871"/>
            <a:chExt cx="6718237" cy="1556214"/>
          </a:xfrm>
        </p:grpSpPr>
        <p:sp>
          <p:nvSpPr>
            <p:cNvPr id="90" name="직사각형 89"/>
            <p:cNvSpPr/>
            <p:nvPr/>
          </p:nvSpPr>
          <p:spPr>
            <a:xfrm>
              <a:off x="1549571" y="2153871"/>
              <a:ext cx="6718237" cy="106038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4106599" y="3512564"/>
              <a:ext cx="1604180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기존의 필드를 갱신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2" name="직선 화살표 연결선 91"/>
            <p:cNvCxnSpPr>
              <a:stCxn id="90" idx="2"/>
              <a:endCxn id="91" idx="0"/>
            </p:cNvCxnSpPr>
            <p:nvPr/>
          </p:nvCxnSpPr>
          <p:spPr>
            <a:xfrm flipH="1">
              <a:off x="4908689" y="3214255"/>
              <a:ext cx="1" cy="2983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1549571" y="3214254"/>
            <a:ext cx="3298073" cy="2901733"/>
            <a:chOff x="1549571" y="2153870"/>
            <a:chExt cx="3298073" cy="2901733"/>
          </a:xfrm>
        </p:grpSpPr>
        <p:sp>
          <p:nvSpPr>
            <p:cNvPr id="97" name="직사각형 96"/>
            <p:cNvSpPr/>
            <p:nvPr/>
          </p:nvSpPr>
          <p:spPr>
            <a:xfrm>
              <a:off x="1549571" y="2153870"/>
              <a:ext cx="3298073" cy="2364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2824480" y="4858082"/>
              <a:ext cx="74808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표현식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9" name="직선 화살표 연결선 98"/>
            <p:cNvCxnSpPr>
              <a:stCxn id="97" idx="2"/>
              <a:endCxn id="98" idx="0"/>
            </p:cNvCxnSpPr>
            <p:nvPr/>
          </p:nvCxnSpPr>
          <p:spPr>
            <a:xfrm flipH="1">
              <a:off x="3198524" y="4518379"/>
              <a:ext cx="84" cy="3397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4847645" y="3214254"/>
            <a:ext cx="2945076" cy="2901733"/>
            <a:chOff x="1549572" y="2153870"/>
            <a:chExt cx="2945076" cy="2901733"/>
          </a:xfrm>
        </p:grpSpPr>
        <p:sp>
          <p:nvSpPr>
            <p:cNvPr id="108" name="직사각형 107"/>
            <p:cNvSpPr/>
            <p:nvPr/>
          </p:nvSpPr>
          <p:spPr>
            <a:xfrm>
              <a:off x="1549572" y="2153870"/>
              <a:ext cx="2945076" cy="2364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2529926" y="4858082"/>
              <a:ext cx="98436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 목록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0" name="직선 화살표 연결선 109"/>
            <p:cNvCxnSpPr>
              <a:stCxn id="108" idx="2"/>
              <a:endCxn id="109" idx="0"/>
            </p:cNvCxnSpPr>
            <p:nvPr/>
          </p:nvCxnSpPr>
          <p:spPr>
            <a:xfrm>
              <a:off x="3022110" y="4518379"/>
              <a:ext cx="0" cy="3397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7792721" y="3214254"/>
            <a:ext cx="2736734" cy="2901733"/>
            <a:chOff x="1757914" y="2153870"/>
            <a:chExt cx="2736734" cy="2901733"/>
          </a:xfrm>
        </p:grpSpPr>
        <p:sp>
          <p:nvSpPr>
            <p:cNvPr id="115" name="직사각형 114"/>
            <p:cNvSpPr/>
            <p:nvPr/>
          </p:nvSpPr>
          <p:spPr>
            <a:xfrm>
              <a:off x="1757914" y="2153870"/>
              <a:ext cx="2736734" cy="23645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2124797" y="4858082"/>
              <a:ext cx="200296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선택한 함수에 대한 도움말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7" name="직선 화살표 연결선 116"/>
            <p:cNvCxnSpPr>
              <a:stCxn id="115" idx="2"/>
              <a:endCxn id="116" idx="0"/>
            </p:cNvCxnSpPr>
            <p:nvPr/>
          </p:nvCxnSpPr>
          <p:spPr>
            <a:xfrm>
              <a:off x="3126281" y="4518379"/>
              <a:ext cx="0" cy="3397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1496839" y="1599741"/>
            <a:ext cx="9123048" cy="5062544"/>
            <a:chOff x="1496839" y="1590668"/>
            <a:chExt cx="9123048" cy="5062544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6839" y="1590668"/>
              <a:ext cx="9123048" cy="5062544"/>
            </a:xfrm>
            <a:prstGeom prst="rect">
              <a:avLst/>
            </a:prstGeom>
          </p:spPr>
        </p:pic>
        <p:grpSp>
          <p:nvGrpSpPr>
            <p:cNvPr id="122" name="그룹 121"/>
            <p:cNvGrpSpPr/>
            <p:nvPr/>
          </p:nvGrpSpPr>
          <p:grpSpPr>
            <a:xfrm>
              <a:off x="1549571" y="3214254"/>
              <a:ext cx="8884750" cy="3054133"/>
              <a:chOff x="-4637636" y="2001470"/>
              <a:chExt cx="8884750" cy="3054133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-4637636" y="2001470"/>
                <a:ext cx="8884750" cy="251690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-726829" y="4858082"/>
                <a:ext cx="1063136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함수 편집기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25" name="직선 화살표 연결선 124"/>
              <p:cNvCxnSpPr>
                <a:stCxn id="123" idx="2"/>
                <a:endCxn id="124" idx="0"/>
              </p:cNvCxnSpPr>
              <p:nvPr/>
            </p:nvCxnSpPr>
            <p:spPr>
              <a:xfrm>
                <a:off x="-195261" y="4518379"/>
                <a:ext cx="0" cy="3397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직사각형 132"/>
          <p:cNvSpPr/>
          <p:nvPr/>
        </p:nvSpPr>
        <p:spPr>
          <a:xfrm>
            <a:off x="1549571" y="5840292"/>
            <a:ext cx="8884750" cy="31069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37" y="1594050"/>
            <a:ext cx="9123049" cy="5062545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241925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속성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549572" y="2153871"/>
            <a:ext cx="2261646" cy="2286049"/>
            <a:chOff x="1549572" y="2153871"/>
            <a:chExt cx="2261646" cy="2286049"/>
          </a:xfrm>
        </p:grpSpPr>
        <p:sp>
          <p:nvSpPr>
            <p:cNvPr id="49" name="직사각형 48"/>
            <p:cNvSpPr/>
            <p:nvPr/>
          </p:nvSpPr>
          <p:spPr>
            <a:xfrm>
              <a:off x="1549572" y="2153871"/>
              <a:ext cx="2261646" cy="106038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617998" y="3512564"/>
              <a:ext cx="2124794" cy="927356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산출 필드명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AREA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출력 필드 유형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십진수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(real)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출력 필드 길이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3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소수 자릿수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3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1" name="직선 화살표 연결선 50"/>
            <p:cNvCxnSpPr>
              <a:stCxn id="49" idx="2"/>
              <a:endCxn id="50" idx="0"/>
            </p:cNvCxnSpPr>
            <p:nvPr/>
          </p:nvCxnSpPr>
          <p:spPr>
            <a:xfrm>
              <a:off x="2680395" y="3214255"/>
              <a:ext cx="0" cy="2983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4908604" y="3492244"/>
            <a:ext cx="3666435" cy="3022706"/>
            <a:chOff x="1549571" y="2153870"/>
            <a:chExt cx="3666435" cy="3022706"/>
          </a:xfrm>
        </p:grpSpPr>
        <p:sp>
          <p:nvSpPr>
            <p:cNvPr id="57" name="직사각형 56"/>
            <p:cNvSpPr/>
            <p:nvPr/>
          </p:nvSpPr>
          <p:spPr>
            <a:xfrm>
              <a:off x="1549571" y="2153870"/>
              <a:ext cx="3666435" cy="25834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2847466" y="4979055"/>
              <a:ext cx="1070643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$</a:t>
              </a:r>
              <a:r>
                <a:rPr lang="en-US" altLang="ko-KR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area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9" name="직선 화살표 연결선 58"/>
            <p:cNvCxnSpPr>
              <a:stCxn id="57" idx="2"/>
              <a:endCxn id="58" idx="0"/>
            </p:cNvCxnSpPr>
            <p:nvPr/>
          </p:nvCxnSpPr>
          <p:spPr>
            <a:xfrm flipH="1">
              <a:off x="3382788" y="4737306"/>
              <a:ext cx="1" cy="241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8496983" y="3492244"/>
            <a:ext cx="1989330" cy="3022706"/>
            <a:chOff x="1259886" y="2153870"/>
            <a:chExt cx="1989330" cy="3022706"/>
          </a:xfrm>
        </p:grpSpPr>
        <p:sp>
          <p:nvSpPr>
            <p:cNvPr id="76" name="직사각형 75"/>
            <p:cNvSpPr/>
            <p:nvPr/>
          </p:nvSpPr>
          <p:spPr>
            <a:xfrm>
              <a:off x="1337943" y="2153870"/>
              <a:ext cx="1833216" cy="25834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259886" y="4979055"/>
              <a:ext cx="1989330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$area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함수에 대한 도움말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3" name="직선 화살표 연결선 82"/>
            <p:cNvCxnSpPr>
              <a:stCxn id="76" idx="2"/>
              <a:endCxn id="78" idx="0"/>
            </p:cNvCxnSpPr>
            <p:nvPr/>
          </p:nvCxnSpPr>
          <p:spPr>
            <a:xfrm>
              <a:off x="2254551" y="4737306"/>
              <a:ext cx="0" cy="241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549573" y="3492244"/>
            <a:ext cx="3293599" cy="3022706"/>
            <a:chOff x="1290006" y="2153870"/>
            <a:chExt cx="1881153" cy="3022706"/>
          </a:xfrm>
        </p:grpSpPr>
        <p:sp>
          <p:nvSpPr>
            <p:cNvPr id="85" name="직사각형 84"/>
            <p:cNvSpPr/>
            <p:nvPr/>
          </p:nvSpPr>
          <p:spPr>
            <a:xfrm>
              <a:off x="1290006" y="2153870"/>
              <a:ext cx="1881153" cy="25834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1781644" y="4979055"/>
              <a:ext cx="90336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속성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단위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㎢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7" name="직선 화살표 연결선 86"/>
            <p:cNvCxnSpPr>
              <a:stCxn id="85" idx="2"/>
              <a:endCxn id="86" idx="0"/>
            </p:cNvCxnSpPr>
            <p:nvPr/>
          </p:nvCxnSpPr>
          <p:spPr>
            <a:xfrm>
              <a:off x="2230583" y="4737306"/>
              <a:ext cx="2743" cy="241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320151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구분 속성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36" y="1595299"/>
            <a:ext cx="6229350" cy="482917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37613" y="1879239"/>
            <a:ext cx="2211899" cy="749733"/>
            <a:chOff x="-422479" y="291190"/>
            <a:chExt cx="2211899" cy="749733"/>
          </a:xfrm>
        </p:grpSpPr>
        <p:sp>
          <p:nvSpPr>
            <p:cNvPr id="30" name="직사각형 29"/>
            <p:cNvSpPr/>
            <p:nvPr/>
          </p:nvSpPr>
          <p:spPr>
            <a:xfrm>
              <a:off x="539284" y="291190"/>
              <a:ext cx="293834" cy="2682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-422479" y="843402"/>
              <a:ext cx="221189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편집 모드 켜고 끄기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E)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2" name="직선 화살표 연결선 31"/>
            <p:cNvCxnSpPr>
              <a:stCxn id="30" idx="2"/>
              <a:endCxn id="31" idx="0"/>
            </p:cNvCxnSpPr>
            <p:nvPr/>
          </p:nvCxnSpPr>
          <p:spPr>
            <a:xfrm flipH="1">
              <a:off x="683471" y="559462"/>
              <a:ext cx="2730" cy="2839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6472207" y="2624268"/>
            <a:ext cx="4100457" cy="502249"/>
            <a:chOff x="-1908280" y="30965"/>
            <a:chExt cx="2919353" cy="502249"/>
          </a:xfrm>
        </p:grpSpPr>
        <p:sp>
          <p:nvSpPr>
            <p:cNvPr id="40" name="직사각형 39"/>
            <p:cNvSpPr/>
            <p:nvPr/>
          </p:nvSpPr>
          <p:spPr>
            <a:xfrm>
              <a:off x="-1908280" y="106552"/>
              <a:ext cx="892780" cy="3510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-613463" y="30965"/>
              <a:ext cx="1624536" cy="50224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100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㎢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보다 크다</a:t>
              </a:r>
              <a:endParaRPr lang="en-US" altLang="ko-KR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</a:t>
              </a: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지역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(large area)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-1015500" y="282090"/>
              <a:ext cx="4020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472207" y="3003015"/>
            <a:ext cx="4100457" cy="502249"/>
            <a:chOff x="-1908280" y="30965"/>
            <a:chExt cx="2919353" cy="502249"/>
          </a:xfrm>
        </p:grpSpPr>
        <p:sp>
          <p:nvSpPr>
            <p:cNvPr id="53" name="직사각형 52"/>
            <p:cNvSpPr/>
            <p:nvPr/>
          </p:nvSpPr>
          <p:spPr>
            <a:xfrm>
              <a:off x="-1908280" y="106552"/>
              <a:ext cx="892780" cy="3510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-613463" y="30965"/>
              <a:ext cx="1624536" cy="50224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100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㎢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보다 작거나 같다</a:t>
              </a:r>
              <a:endParaRPr lang="en-US" altLang="ko-KR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소지역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(small area)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5" name="직선 화살표 연결선 54"/>
            <p:cNvCxnSpPr>
              <a:stCxn id="53" idx="3"/>
              <a:endCxn id="54" idx="1"/>
            </p:cNvCxnSpPr>
            <p:nvPr/>
          </p:nvCxnSpPr>
          <p:spPr>
            <a:xfrm>
              <a:off x="-1015500" y="282090"/>
              <a:ext cx="4020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320151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구분 속성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37" y="1594051"/>
            <a:ext cx="9133301" cy="5068234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49573" y="1931426"/>
            <a:ext cx="3879677" cy="232293"/>
            <a:chOff x="1549573" y="1931426"/>
            <a:chExt cx="3879677" cy="232293"/>
          </a:xfrm>
        </p:grpSpPr>
        <p:sp>
          <p:nvSpPr>
            <p:cNvPr id="35" name="직사각형 34"/>
            <p:cNvSpPr/>
            <p:nvPr/>
          </p:nvSpPr>
          <p:spPr>
            <a:xfrm>
              <a:off x="1549573" y="1931426"/>
              <a:ext cx="1736172" cy="23229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616767" y="1949303"/>
              <a:ext cx="1812483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선택한 객체만 업데이트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7" name="직선 화살표 연결선 36"/>
            <p:cNvCxnSpPr>
              <a:stCxn id="35" idx="3"/>
              <a:endCxn id="36" idx="1"/>
            </p:cNvCxnSpPr>
            <p:nvPr/>
          </p:nvCxnSpPr>
          <p:spPr>
            <a:xfrm>
              <a:off x="3285745" y="2047573"/>
              <a:ext cx="331022" cy="49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528709" y="2153871"/>
            <a:ext cx="2303371" cy="2127983"/>
            <a:chOff x="1528709" y="2153871"/>
            <a:chExt cx="2303371" cy="2127983"/>
          </a:xfrm>
        </p:grpSpPr>
        <p:sp>
          <p:nvSpPr>
            <p:cNvPr id="43" name="직사각형 42"/>
            <p:cNvSpPr/>
            <p:nvPr/>
          </p:nvSpPr>
          <p:spPr>
            <a:xfrm>
              <a:off x="1549572" y="2153871"/>
              <a:ext cx="2261646" cy="106038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528709" y="3512564"/>
              <a:ext cx="2303371" cy="769290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산출 필드명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SMALL_AREA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출력 필드 유형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텍스트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(string)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출력 필드 길이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10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5" name="직선 화살표 연결선 44"/>
            <p:cNvCxnSpPr>
              <a:stCxn id="43" idx="2"/>
              <a:endCxn id="44" idx="0"/>
            </p:cNvCxnSpPr>
            <p:nvPr/>
          </p:nvCxnSpPr>
          <p:spPr>
            <a:xfrm>
              <a:off x="2680395" y="3214255"/>
              <a:ext cx="0" cy="2983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549573" y="3492244"/>
            <a:ext cx="3293599" cy="3022706"/>
            <a:chOff x="1290006" y="2153870"/>
            <a:chExt cx="1881153" cy="3022706"/>
          </a:xfrm>
        </p:grpSpPr>
        <p:sp>
          <p:nvSpPr>
            <p:cNvPr id="47" name="직사각형 46"/>
            <p:cNvSpPr/>
            <p:nvPr/>
          </p:nvSpPr>
          <p:spPr>
            <a:xfrm>
              <a:off x="1290006" y="2153870"/>
              <a:ext cx="1881153" cy="25834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2028174" y="4979055"/>
              <a:ext cx="404815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‘Yes’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9" name="직선 화살표 연결선 48"/>
            <p:cNvCxnSpPr>
              <a:stCxn id="47" idx="2"/>
              <a:endCxn id="48" idx="0"/>
            </p:cNvCxnSpPr>
            <p:nvPr/>
          </p:nvCxnSpPr>
          <p:spPr>
            <a:xfrm flipH="1">
              <a:off x="2230582" y="4737306"/>
              <a:ext cx="1" cy="241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36" y="1600989"/>
            <a:ext cx="7387149" cy="4823485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320151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구분 속성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606417" y="3003015"/>
            <a:ext cx="4100457" cy="502249"/>
            <a:chOff x="-1908280" y="30965"/>
            <a:chExt cx="2919353" cy="502249"/>
          </a:xfrm>
        </p:grpSpPr>
        <p:sp>
          <p:nvSpPr>
            <p:cNvPr id="53" name="직사각형 52"/>
            <p:cNvSpPr/>
            <p:nvPr/>
          </p:nvSpPr>
          <p:spPr>
            <a:xfrm>
              <a:off x="-1908280" y="106552"/>
              <a:ext cx="892780" cy="3510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-613463" y="30965"/>
              <a:ext cx="1624536" cy="50224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100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㎢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보다 작거나 같다</a:t>
              </a:r>
              <a:endParaRPr lang="en-US" altLang="ko-KR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소지역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(small area)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5" name="직선 화살표 연결선 54"/>
            <p:cNvCxnSpPr>
              <a:stCxn id="53" idx="3"/>
              <a:endCxn id="54" idx="1"/>
            </p:cNvCxnSpPr>
            <p:nvPr/>
          </p:nvCxnSpPr>
          <p:spPr>
            <a:xfrm>
              <a:off x="-1015500" y="282090"/>
              <a:ext cx="4020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606417" y="2651322"/>
            <a:ext cx="4100457" cy="502249"/>
            <a:chOff x="-1908280" y="30965"/>
            <a:chExt cx="2919353" cy="502249"/>
          </a:xfrm>
        </p:grpSpPr>
        <p:sp>
          <p:nvSpPr>
            <p:cNvPr id="25" name="직사각형 24"/>
            <p:cNvSpPr/>
            <p:nvPr/>
          </p:nvSpPr>
          <p:spPr>
            <a:xfrm>
              <a:off x="-1908280" y="106552"/>
              <a:ext cx="892780" cy="3510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613463" y="30965"/>
              <a:ext cx="1624536" cy="50224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100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㎢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보다 크다</a:t>
              </a:r>
              <a:endParaRPr lang="en-US" altLang="ko-KR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</a:t>
              </a:r>
              <a:r>
                <a:rPr lang="ko-KR" altLang="en-US" sz="1200" dirty="0" err="1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지역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(large area)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7" name="직선 화살표 연결선 26"/>
            <p:cNvCxnSpPr>
              <a:stCxn id="25" idx="3"/>
              <a:endCxn id="26" idx="1"/>
            </p:cNvCxnSpPr>
            <p:nvPr/>
          </p:nvCxnSpPr>
          <p:spPr>
            <a:xfrm>
              <a:off x="-1015500" y="282090"/>
              <a:ext cx="40203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3614642" y="1879239"/>
            <a:ext cx="1575768" cy="749733"/>
            <a:chOff x="-97439" y="291190"/>
            <a:chExt cx="1575768" cy="749733"/>
          </a:xfrm>
        </p:grpSpPr>
        <p:sp>
          <p:nvSpPr>
            <p:cNvPr id="33" name="직사각형 32"/>
            <p:cNvSpPr/>
            <p:nvPr/>
          </p:nvSpPr>
          <p:spPr>
            <a:xfrm>
              <a:off x="539284" y="291190"/>
              <a:ext cx="293834" cy="26827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-97439" y="843402"/>
              <a:ext cx="157576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반전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R)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5" name="직선 화살표 연결선 34"/>
            <p:cNvCxnSpPr>
              <a:stCxn id="33" idx="2"/>
              <a:endCxn id="34" idx="0"/>
            </p:cNvCxnSpPr>
            <p:nvPr/>
          </p:nvCxnSpPr>
          <p:spPr>
            <a:xfrm>
              <a:off x="686201" y="559462"/>
              <a:ext cx="4244" cy="2839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편집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320151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면적 구분 속성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00" y="1594051"/>
            <a:ext cx="9133302" cy="506823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811217" y="2153871"/>
            <a:ext cx="6718237" cy="1556214"/>
            <a:chOff x="1549571" y="2153871"/>
            <a:chExt cx="6718237" cy="1556214"/>
          </a:xfrm>
        </p:grpSpPr>
        <p:sp>
          <p:nvSpPr>
            <p:cNvPr id="25" name="직사각형 24"/>
            <p:cNvSpPr/>
            <p:nvPr/>
          </p:nvSpPr>
          <p:spPr>
            <a:xfrm>
              <a:off x="1549571" y="2153871"/>
              <a:ext cx="6718237" cy="106038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06599" y="3512564"/>
              <a:ext cx="1604180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기존의 필드를 갱신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7" name="직선 화살표 연결선 26"/>
            <p:cNvCxnSpPr>
              <a:stCxn id="25" idx="2"/>
              <a:endCxn id="26" idx="0"/>
            </p:cNvCxnSpPr>
            <p:nvPr/>
          </p:nvCxnSpPr>
          <p:spPr>
            <a:xfrm flipH="1">
              <a:off x="4908689" y="3214255"/>
              <a:ext cx="1" cy="2983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549573" y="3492244"/>
            <a:ext cx="3293599" cy="3022706"/>
            <a:chOff x="1290006" y="2153870"/>
            <a:chExt cx="1881153" cy="3022706"/>
          </a:xfrm>
        </p:grpSpPr>
        <p:sp>
          <p:nvSpPr>
            <p:cNvPr id="29" name="직사각형 28"/>
            <p:cNvSpPr/>
            <p:nvPr/>
          </p:nvSpPr>
          <p:spPr>
            <a:xfrm>
              <a:off x="1290006" y="2153870"/>
              <a:ext cx="1881153" cy="258343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049936" y="4979055"/>
              <a:ext cx="361293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‘No’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1" name="직선 화살표 연결선 30"/>
            <p:cNvCxnSpPr>
              <a:stCxn id="29" idx="2"/>
              <a:endCxn id="30" idx="0"/>
            </p:cNvCxnSpPr>
            <p:nvPr/>
          </p:nvCxnSpPr>
          <p:spPr>
            <a:xfrm flipH="1">
              <a:off x="2230582" y="4737306"/>
              <a:ext cx="1" cy="241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595299"/>
            <a:ext cx="11200121" cy="1269578"/>
            <a:chOff x="465791" y="1595299"/>
            <a:chExt cx="11200121" cy="126957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8"/>
              <a:ext cx="11200121" cy="126388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595299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탐색기 패널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XYZ Tiles: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요청된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URL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기반으로 다양한 유형의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웹 지도를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이미지 타일로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제공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클라스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칼슨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Klas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Karlson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님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qgis_basemap.py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이용</a:t>
              </a:r>
              <a:endParaRPr lang="en-US" altLang="ko-KR" sz="17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클라스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칼슨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Klas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Karlson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님 유튜브 채널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|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https://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  <a:hlinkClick r:id="rId2"/>
                </a:rPr>
                <a:t>www.youtube.com/channel/UCxs7cfMwzgGZhtUuwhny4-Q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err="1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파이썬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콘솔 </a:t>
              </a: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en-US" altLang="ko-KR" sz="2200" b="1" kern="0" dirty="0" err="1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</a:t>
              </a: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XYZ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타일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2430474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XYZ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타일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1351943" y="5757510"/>
            <a:ext cx="1031396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ko-KR" altLang="en-US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클라스</a:t>
            </a:r>
            <a:r>
              <a: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칼슨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en-US" altLang="ko-KR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Klas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Karlson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님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XYZ Tiles | </a:t>
            </a:r>
          </a:p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raw.githubusercontent.com/klakar/QGIS_resources/master/collections/Geosupportsystem/python/qgis_basemaps.py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983356" y="3394186"/>
            <a:ext cx="4152264" cy="1834014"/>
            <a:chOff x="3983356" y="3512563"/>
            <a:chExt cx="4152264" cy="183401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9750" y="3676206"/>
              <a:ext cx="3419475" cy="923925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3983356" y="3512563"/>
              <a:ext cx="4152264" cy="1834014"/>
              <a:chOff x="1721710" y="3512563"/>
              <a:chExt cx="4152264" cy="183401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088104" y="3512563"/>
                <a:ext cx="3419475" cy="108756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1721710" y="5149056"/>
                <a:ext cx="4152264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플러그인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err="1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파이썬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콘솔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콘솔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qgis_basemap.py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붙여 넣기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26" name="직선 화살표 연결선 25"/>
              <p:cNvCxnSpPr>
                <a:stCxn id="24" idx="2"/>
                <a:endCxn id="25" idx="0"/>
              </p:cNvCxnSpPr>
              <p:nvPr/>
            </p:nvCxnSpPr>
            <p:spPr>
              <a:xfrm>
                <a:off x="3797842" y="4600131"/>
                <a:ext cx="0" cy="54892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739" y="1742824"/>
            <a:ext cx="2063253" cy="72781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744</Words>
  <Application>Microsoft Office PowerPoint</Application>
  <PresentationFormat>와이드스크린</PresentationFormat>
  <Paragraphs>226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KoPub돋움체 Bold</vt:lpstr>
      <vt:lpstr>Arial</vt:lpstr>
      <vt:lpstr>Times New Roman</vt:lpstr>
      <vt:lpstr>Wingdings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bhyu</dc:creator>
  <cp:lastModifiedBy>Windows 사용자</cp:lastModifiedBy>
  <cp:revision>919</cp:revision>
  <cp:lastPrinted>2019-03-20T05:30:36Z</cp:lastPrinted>
  <dcterms:created xsi:type="dcterms:W3CDTF">2019-03-19T05:33:11Z</dcterms:created>
  <dcterms:modified xsi:type="dcterms:W3CDTF">2020-02-16T12:58:21Z</dcterms:modified>
</cp:coreProperties>
</file>