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3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jsonviewer.stack.h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queryui.com/slider/#rang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lect2.github.io/select2/" TargetMode="External"/><Relationship Id="rId2" Type="http://schemas.openxmlformats.org/officeDocument/2006/relationships/hyperlink" Target="https://select2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457200"/>
            <a:ext cx="7467600" cy="1143000"/>
          </a:xfrm>
        </p:spPr>
        <p:txBody>
          <a:bodyPr/>
          <a:lstStyle/>
          <a:p>
            <a:r>
              <a:rPr lang="en-US" altLang="en-US" sz="6000">
                <a:latin typeface="Arial" charset="0"/>
              </a:rPr>
              <a:t>Web Technology</a:t>
            </a: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286000"/>
            <a:ext cx="5105400" cy="7620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3600" dirty="0" smtClean="0"/>
              <a:t>Part </a:t>
            </a:r>
            <a:r>
              <a:rPr lang="en-US" altLang="en-US" sz="3600" dirty="0"/>
              <a:t>4</a:t>
            </a:r>
            <a:r>
              <a:rPr lang="en-US" altLang="en-US" sz="3600" dirty="0" smtClean="0"/>
              <a:t>:  </a:t>
            </a:r>
            <a:endParaRPr lang="en-US" altLang="en-US" sz="3600" dirty="0"/>
          </a:p>
          <a:p>
            <a:r>
              <a:rPr lang="en-US" altLang="en-US" sz="3600" b="1" dirty="0" smtClean="0">
                <a:solidFill>
                  <a:srgbClr val="003366"/>
                </a:solidFill>
              </a:rPr>
              <a:t>JavaScript Language – p.2 </a:t>
            </a:r>
            <a:endParaRPr kumimoji="0" lang="en-AU" altLang="en-US" sz="3600" b="1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609600"/>
            <a:ext cx="6858000" cy="1143000"/>
          </a:xfrm>
        </p:spPr>
        <p:txBody>
          <a:bodyPr/>
          <a:lstStyle/>
          <a:p>
            <a:r>
              <a:rPr lang="en-US" altLang="en-US" dirty="0" smtClean="0"/>
              <a:t>Examples and Exercises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47800" y="2286000"/>
            <a:ext cx="7025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Explanations of the Lab 3 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Usage of the new </a:t>
            </a:r>
            <a:r>
              <a:rPr lang="en-US" sz="2400" dirty="0"/>
              <a:t>form elements (new_input_elements.htm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Usage of dev. environment (Chrome, FF, IE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Example project – client side table with search, filter, sort </a:t>
            </a:r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5181600" y="5791200"/>
            <a:ext cx="3291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http://jsonviewer.stack.hu/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219699" y="5450623"/>
            <a:ext cx="308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References – JSON viewer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83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6858000" cy="1143000"/>
          </a:xfrm>
        </p:spPr>
        <p:txBody>
          <a:bodyPr/>
          <a:lstStyle/>
          <a:p>
            <a:pPr algn="ctr"/>
            <a:r>
              <a:rPr lang="en-US" altLang="en-US" dirty="0"/>
              <a:t>Understanding Forms</a:t>
            </a:r>
          </a:p>
        </p:txBody>
      </p:sp>
      <p:sp>
        <p:nvSpPr>
          <p:cNvPr id="202770" name="Rectangle 18"/>
          <p:cNvSpPr>
            <a:spLocks noChangeArrowheads="1"/>
          </p:cNvSpPr>
          <p:nvPr/>
        </p:nvSpPr>
        <p:spPr bwMode="auto">
          <a:xfrm>
            <a:off x="990600" y="1905000"/>
            <a:ext cx="723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en-US" sz="2000" b="1" dirty="0">
                <a:solidFill>
                  <a:srgbClr val="FF3300"/>
                </a:solidFill>
              </a:rPr>
              <a:t>Forms are a way of collecting information from Web Site visitor</a:t>
            </a:r>
            <a:endParaRPr lang="en-US" altLang="en-US" sz="2000" dirty="0">
              <a:solidFill>
                <a:srgbClr val="FF3300"/>
              </a:solidFill>
            </a:endParaRPr>
          </a:p>
        </p:txBody>
      </p:sp>
      <p:sp>
        <p:nvSpPr>
          <p:cNvPr id="202788" name="Rectangle 36"/>
          <p:cNvSpPr>
            <a:spLocks noChangeArrowheads="1"/>
          </p:cNvSpPr>
          <p:nvPr/>
        </p:nvSpPr>
        <p:spPr bwMode="auto">
          <a:xfrm>
            <a:off x="4419600" y="2667000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en-US" sz="2000" b="1">
                <a:solidFill>
                  <a:srgbClr val="000099"/>
                </a:solidFill>
              </a:rPr>
              <a:t>Forms Components :</a:t>
            </a:r>
          </a:p>
        </p:txBody>
      </p:sp>
      <p:sp>
        <p:nvSpPr>
          <p:cNvPr id="202789" name="Rectangle 37"/>
          <p:cNvSpPr>
            <a:spLocks noChangeArrowheads="1"/>
          </p:cNvSpPr>
          <p:nvPr/>
        </p:nvSpPr>
        <p:spPr bwMode="auto">
          <a:xfrm>
            <a:off x="4724400" y="3352800"/>
            <a:ext cx="3886200" cy="134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en-US" b="1">
                <a:solidFill>
                  <a:srgbClr val="000099"/>
                </a:solidFill>
              </a:rPr>
              <a:t> </a:t>
            </a:r>
            <a:r>
              <a:rPr lang="en-US" altLang="en-US" sz="1600" b="1">
                <a:solidFill>
                  <a:srgbClr val="000099"/>
                </a:solidFill>
              </a:rPr>
              <a:t>Form – input fields container</a:t>
            </a:r>
          </a:p>
          <a:p>
            <a:pPr>
              <a:buFont typeface="Wingdings" pitchFamily="2" charset="2"/>
              <a:buChar char="ü"/>
            </a:pPr>
            <a:r>
              <a:rPr lang="en-US" altLang="en-US" sz="1600" b="1">
                <a:solidFill>
                  <a:srgbClr val="000099"/>
                </a:solidFill>
              </a:rPr>
              <a:t> Input fields – components providing client data input</a:t>
            </a:r>
          </a:p>
          <a:p>
            <a:pPr>
              <a:buFont typeface="Wingdings" pitchFamily="2" charset="2"/>
              <a:buChar char="ü"/>
            </a:pPr>
            <a:r>
              <a:rPr lang="en-US" altLang="en-US" sz="1600" b="1">
                <a:solidFill>
                  <a:srgbClr val="000099"/>
                </a:solidFill>
              </a:rPr>
              <a:t> Buttons – to call the form action (submit, reset)</a:t>
            </a:r>
          </a:p>
        </p:txBody>
      </p:sp>
      <p:sp>
        <p:nvSpPr>
          <p:cNvPr id="202791" name="Rectangle 39"/>
          <p:cNvSpPr>
            <a:spLocks noChangeArrowheads="1"/>
          </p:cNvSpPr>
          <p:nvPr/>
        </p:nvSpPr>
        <p:spPr bwMode="auto">
          <a:xfrm>
            <a:off x="990600" y="2743200"/>
            <a:ext cx="32766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altLang="en-US"/>
          </a:p>
        </p:txBody>
      </p:sp>
      <p:sp>
        <p:nvSpPr>
          <p:cNvPr id="202792" name="Rectangle 40"/>
          <p:cNvSpPr>
            <a:spLocks noChangeArrowheads="1"/>
          </p:cNvSpPr>
          <p:nvPr/>
        </p:nvSpPr>
        <p:spPr bwMode="auto">
          <a:xfrm>
            <a:off x="2819400" y="2895600"/>
            <a:ext cx="1219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en-US">
                <a:solidFill>
                  <a:srgbClr val="0070C0"/>
                </a:solidFill>
              </a:rPr>
              <a:t>Text 1</a:t>
            </a:r>
          </a:p>
        </p:txBody>
      </p:sp>
      <p:sp>
        <p:nvSpPr>
          <p:cNvPr id="202793" name="Rectangle 41"/>
          <p:cNvSpPr>
            <a:spLocks noChangeArrowheads="1"/>
          </p:cNvSpPr>
          <p:nvPr/>
        </p:nvSpPr>
        <p:spPr bwMode="auto">
          <a:xfrm>
            <a:off x="2819400" y="3352800"/>
            <a:ext cx="1219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en-US">
                <a:solidFill>
                  <a:srgbClr val="0070C0"/>
                </a:solidFill>
              </a:rPr>
              <a:t>Text 2</a:t>
            </a:r>
          </a:p>
        </p:txBody>
      </p:sp>
      <p:sp>
        <p:nvSpPr>
          <p:cNvPr id="202794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819400" y="4724400"/>
            <a:ext cx="1143000" cy="457200"/>
          </a:xfrm>
          <a:prstGeom prst="actionButtonBlank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en-US">
                <a:solidFill>
                  <a:srgbClr val="0070C0"/>
                </a:solidFill>
              </a:rPr>
              <a:t>Submit</a:t>
            </a:r>
          </a:p>
        </p:txBody>
      </p:sp>
      <p:sp>
        <p:nvSpPr>
          <p:cNvPr id="202796" name="Text Box 44"/>
          <p:cNvSpPr txBox="1">
            <a:spLocks noChangeArrowheads="1"/>
          </p:cNvSpPr>
          <p:nvPr/>
        </p:nvSpPr>
        <p:spPr bwMode="auto">
          <a:xfrm>
            <a:off x="1219200" y="2895600"/>
            <a:ext cx="15907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en-US" dirty="0">
                <a:solidFill>
                  <a:srgbClr val="0070C0"/>
                </a:solidFill>
              </a:rPr>
              <a:t>Input Field 1</a:t>
            </a:r>
          </a:p>
        </p:txBody>
      </p:sp>
      <p:sp>
        <p:nvSpPr>
          <p:cNvPr id="202797" name="Text Box 45"/>
          <p:cNvSpPr txBox="1">
            <a:spLocks noChangeArrowheads="1"/>
          </p:cNvSpPr>
          <p:nvPr/>
        </p:nvSpPr>
        <p:spPr bwMode="auto">
          <a:xfrm>
            <a:off x="1219200" y="3352800"/>
            <a:ext cx="15907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en-US" dirty="0">
                <a:solidFill>
                  <a:srgbClr val="0070C0"/>
                </a:solidFill>
              </a:rPr>
              <a:t>Input Field 2</a:t>
            </a:r>
          </a:p>
        </p:txBody>
      </p:sp>
    </p:spTree>
    <p:extLst>
      <p:ext uri="{BB962C8B-B14F-4D97-AF65-F5344CB8AC3E}">
        <p14:creationId xmlns:p14="http://schemas.microsoft.com/office/powerpoint/2010/main" val="24220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250" y="714375"/>
            <a:ext cx="6858000" cy="1143000"/>
          </a:xfrm>
        </p:spPr>
        <p:txBody>
          <a:bodyPr/>
          <a:lstStyle/>
          <a:p>
            <a:pPr algn="ctr"/>
            <a:r>
              <a:rPr lang="en-US" altLang="en-US" dirty="0" smtClean="0"/>
              <a:t>Defining Form </a:t>
            </a:r>
            <a:r>
              <a:rPr lang="en-US" altLang="en-US" dirty="0"/>
              <a:t>in HTML</a:t>
            </a:r>
          </a:p>
        </p:txBody>
      </p:sp>
      <p:sp>
        <p:nvSpPr>
          <p:cNvPr id="203789" name="Rectangle 13"/>
          <p:cNvSpPr>
            <a:spLocks noChangeArrowheads="1"/>
          </p:cNvSpPr>
          <p:nvPr/>
        </p:nvSpPr>
        <p:spPr bwMode="auto">
          <a:xfrm>
            <a:off x="457200" y="24384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en-US" sz="2000" b="1" dirty="0">
                <a:solidFill>
                  <a:schemeClr val="folHlink"/>
                </a:solidFill>
              </a:rPr>
              <a:t>Main Form Attributes:</a:t>
            </a:r>
            <a:endParaRPr lang="en-US" altLang="en-US" sz="2000" dirty="0">
              <a:solidFill>
                <a:schemeClr val="folHlink"/>
              </a:solidFill>
            </a:endParaRPr>
          </a:p>
        </p:txBody>
      </p:sp>
      <p:sp>
        <p:nvSpPr>
          <p:cNvPr id="203790" name="Rectangle 14"/>
          <p:cNvSpPr>
            <a:spLocks noChangeArrowheads="1"/>
          </p:cNvSpPr>
          <p:nvPr/>
        </p:nvSpPr>
        <p:spPr bwMode="auto">
          <a:xfrm>
            <a:off x="609600" y="3351213"/>
            <a:ext cx="16764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000099"/>
                </a:solidFill>
              </a:rPr>
              <a:t> name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000099"/>
                </a:solidFill>
              </a:rPr>
              <a:t> id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000099"/>
                </a:solidFill>
              </a:rPr>
              <a:t> method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000099"/>
                </a:solidFill>
              </a:rPr>
              <a:t> action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000099"/>
                </a:solidFill>
              </a:rPr>
              <a:t> target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3962400"/>
            <a:ext cx="5222834" cy="2409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828800"/>
            <a:ext cx="6619875" cy="190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29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546215"/>
            <a:ext cx="6858000" cy="1143000"/>
          </a:xfrm>
        </p:spPr>
        <p:txBody>
          <a:bodyPr/>
          <a:lstStyle/>
          <a:p>
            <a:pPr algn="ctr"/>
            <a:r>
              <a:rPr lang="en-US" altLang="en-US" dirty="0"/>
              <a:t>Input Elements</a:t>
            </a:r>
          </a:p>
        </p:txBody>
      </p:sp>
      <p:sp>
        <p:nvSpPr>
          <p:cNvPr id="204813" name="Rectangle 13"/>
          <p:cNvSpPr>
            <a:spLocks noChangeArrowheads="1"/>
          </p:cNvSpPr>
          <p:nvPr/>
        </p:nvSpPr>
        <p:spPr bwMode="auto">
          <a:xfrm>
            <a:off x="990600" y="2144770"/>
            <a:ext cx="16764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solidFill>
                  <a:srgbClr val="000099"/>
                </a:solidFill>
              </a:rPr>
              <a:t> button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solidFill>
                  <a:srgbClr val="000099"/>
                </a:solidFill>
              </a:rPr>
              <a:t> checkbox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solidFill>
                  <a:srgbClr val="000099"/>
                </a:solidFill>
              </a:rPr>
              <a:t> file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solidFill>
                  <a:srgbClr val="000099"/>
                </a:solidFill>
              </a:rPr>
              <a:t> hidden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solidFill>
                  <a:srgbClr val="000099"/>
                </a:solidFill>
              </a:rPr>
              <a:t> image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solidFill>
                  <a:srgbClr val="000099"/>
                </a:solidFill>
              </a:rPr>
              <a:t> password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solidFill>
                  <a:srgbClr val="000099"/>
                </a:solidFill>
              </a:rPr>
              <a:t> radio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solidFill>
                  <a:srgbClr val="000099"/>
                </a:solidFill>
              </a:rPr>
              <a:t> reset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solidFill>
                  <a:srgbClr val="000099"/>
                </a:solidFill>
              </a:rPr>
              <a:t> submit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solidFill>
                  <a:srgbClr val="000099"/>
                </a:solidFill>
              </a:rPr>
              <a:t> text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solidFill>
                  <a:srgbClr val="000099"/>
                </a:solidFill>
              </a:rPr>
              <a:t> </a:t>
            </a:r>
            <a:r>
              <a:rPr lang="en-US" altLang="en-US" sz="2000" b="1" dirty="0" err="1">
                <a:solidFill>
                  <a:srgbClr val="000099"/>
                </a:solidFill>
              </a:rPr>
              <a:t>textarea</a:t>
            </a:r>
            <a:endParaRPr lang="en-US" altLang="en-US" sz="2000" b="1" dirty="0">
              <a:solidFill>
                <a:srgbClr val="000099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solidFill>
                  <a:srgbClr val="000099"/>
                </a:solidFill>
              </a:rPr>
              <a:t> select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4343400" y="2220970"/>
            <a:ext cx="3200400" cy="409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solidFill>
                  <a:srgbClr val="000099"/>
                </a:solidFill>
              </a:rPr>
              <a:t> 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color</a:t>
            </a:r>
            <a:endParaRPr lang="en-US" altLang="en-US" sz="2000" b="1" dirty="0">
              <a:solidFill>
                <a:srgbClr val="000099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solidFill>
                  <a:srgbClr val="000099"/>
                </a:solidFill>
              </a:rPr>
              <a:t> 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date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b="1" dirty="0" smtClean="0">
                <a:solidFill>
                  <a:srgbClr val="000099"/>
                </a:solidFill>
              </a:rPr>
              <a:t> </a:t>
            </a:r>
            <a:r>
              <a:rPr lang="en-US" altLang="en-US" sz="2000" b="1" dirty="0" err="1" smtClean="0">
                <a:solidFill>
                  <a:srgbClr val="000099"/>
                </a:solidFill>
              </a:rPr>
              <a:t>datetime</a:t>
            </a:r>
            <a:endParaRPr lang="en-US" altLang="en-US" sz="2000" b="1" dirty="0" smtClean="0">
              <a:solidFill>
                <a:srgbClr val="000099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solidFill>
                  <a:srgbClr val="000099"/>
                </a:solidFill>
              </a:rPr>
              <a:t> 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date-time local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solidFill>
                  <a:srgbClr val="000099"/>
                </a:solidFill>
              </a:rPr>
              <a:t> 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email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solidFill>
                  <a:srgbClr val="000099"/>
                </a:solidFill>
              </a:rPr>
              <a:t> 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month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solidFill>
                  <a:srgbClr val="000099"/>
                </a:solidFill>
              </a:rPr>
              <a:t> 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number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solidFill>
                  <a:srgbClr val="000099"/>
                </a:solidFill>
              </a:rPr>
              <a:t> 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range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solidFill>
                  <a:srgbClr val="000099"/>
                </a:solidFill>
              </a:rPr>
              <a:t> 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search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solidFill>
                  <a:srgbClr val="000099"/>
                </a:solidFill>
              </a:rPr>
              <a:t> </a:t>
            </a:r>
            <a:r>
              <a:rPr lang="en-US" altLang="en-US" sz="2000" b="1" dirty="0" err="1" smtClean="0">
                <a:solidFill>
                  <a:srgbClr val="000099"/>
                </a:solidFill>
              </a:rPr>
              <a:t>tel</a:t>
            </a:r>
            <a:endParaRPr lang="en-US" altLang="en-US" sz="2000" b="1" dirty="0" smtClean="0">
              <a:solidFill>
                <a:srgbClr val="000099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solidFill>
                  <a:srgbClr val="000099"/>
                </a:solidFill>
              </a:rPr>
              <a:t> 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time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solidFill>
                  <a:srgbClr val="000099"/>
                </a:solidFill>
              </a:rPr>
              <a:t> </a:t>
            </a:r>
            <a:r>
              <a:rPr lang="en-US" altLang="en-US" sz="2000" b="1" dirty="0" err="1" smtClean="0">
                <a:solidFill>
                  <a:srgbClr val="000099"/>
                </a:solidFill>
              </a:rPr>
              <a:t>url</a:t>
            </a:r>
            <a:endParaRPr lang="en-US" altLang="en-US" sz="2000" b="1" dirty="0" smtClean="0">
              <a:solidFill>
                <a:srgbClr val="000099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solidFill>
                  <a:srgbClr val="000099"/>
                </a:solidFill>
              </a:rPr>
              <a:t> 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week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6764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HTML 4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1687570"/>
            <a:ext cx="16764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HTML 5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3509" y="5494335"/>
            <a:ext cx="1420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&lt;output&gt;</a:t>
            </a:r>
          </a:p>
        </p:txBody>
      </p:sp>
    </p:spTree>
    <p:extLst>
      <p:ext uri="{BB962C8B-B14F-4D97-AF65-F5344CB8AC3E}">
        <p14:creationId xmlns:p14="http://schemas.microsoft.com/office/powerpoint/2010/main" val="4254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Input Elements and Bootstrap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71600"/>
            <a:ext cx="3200400" cy="511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3330216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3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857750"/>
            <a:ext cx="27622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" y="1962150"/>
            <a:ext cx="8277225" cy="191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 1 </a:t>
            </a:r>
            <a:r>
              <a:rPr lang="en-US" dirty="0" smtClean="0"/>
              <a:t>of Custom Input Element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8199" y="6073259"/>
            <a:ext cx="4188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https://jqueryui.com/slider/#range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05400" y="4019550"/>
            <a:ext cx="0" cy="1009650"/>
          </a:xfrm>
          <a:prstGeom prst="straightConnector1">
            <a:avLst/>
          </a:prstGeom>
          <a:ln w="666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5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 2 </a:t>
            </a:r>
            <a:r>
              <a:rPr lang="en-US" dirty="0" smtClean="0"/>
              <a:t>of Custom Input Element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248400" y="6248400"/>
            <a:ext cx="2448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https://select2.org/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00574" y="5879068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https://select2.github.io/select2/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700" y="2895600"/>
            <a:ext cx="294322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75" y="1447800"/>
            <a:ext cx="29908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133600"/>
            <a:ext cx="48672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stCxn id="2051" idx="2"/>
          </p:cNvCxnSpPr>
          <p:nvPr/>
        </p:nvCxnSpPr>
        <p:spPr>
          <a:xfrm flipH="1">
            <a:off x="4648200" y="1857375"/>
            <a:ext cx="2431300" cy="733425"/>
          </a:xfrm>
          <a:prstGeom prst="straightConnector1">
            <a:avLst/>
          </a:prstGeom>
          <a:ln w="666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2050" idx="1"/>
          </p:cNvCxnSpPr>
          <p:nvPr/>
        </p:nvCxnSpPr>
        <p:spPr>
          <a:xfrm>
            <a:off x="4987550" y="4012406"/>
            <a:ext cx="644150" cy="202407"/>
          </a:xfrm>
          <a:prstGeom prst="straightConnector1">
            <a:avLst/>
          </a:prstGeom>
          <a:ln w="666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9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609600"/>
            <a:ext cx="6858000" cy="1143000"/>
          </a:xfrm>
        </p:spPr>
        <p:txBody>
          <a:bodyPr/>
          <a:lstStyle/>
          <a:p>
            <a:r>
              <a:rPr lang="en-US" altLang="en-US"/>
              <a:t>Client-Side Action</a:t>
            </a: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6324600" y="2432100"/>
            <a:ext cx="1476375" cy="107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en-US" sz="1600" b="1" dirty="0">
                <a:solidFill>
                  <a:schemeClr val="folHlink"/>
                </a:solidFill>
              </a:rPr>
              <a:t>Additional processing before the form </a:t>
            </a:r>
            <a:r>
              <a:rPr lang="en-US" altLang="en-US" sz="1600" b="1" dirty="0">
                <a:solidFill>
                  <a:schemeClr val="folHlink"/>
                </a:solidFill>
              </a:rPr>
              <a:t>a</a:t>
            </a:r>
            <a:r>
              <a:rPr lang="en-US" altLang="en-US" sz="1600" b="1" dirty="0" smtClean="0">
                <a:solidFill>
                  <a:schemeClr val="folHlink"/>
                </a:solidFill>
              </a:rPr>
              <a:t>ction</a:t>
            </a:r>
            <a:endParaRPr lang="en-US" altLang="en-US" sz="1600" dirty="0">
              <a:solidFill>
                <a:schemeClr val="folHlin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" y="4343400"/>
            <a:ext cx="7867651" cy="1394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5051684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1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725" y="533400"/>
            <a:ext cx="6858000" cy="1143000"/>
          </a:xfrm>
        </p:spPr>
        <p:txBody>
          <a:bodyPr/>
          <a:lstStyle/>
          <a:p>
            <a:r>
              <a:rPr lang="en-US" altLang="en-US" dirty="0"/>
              <a:t>Client-Side </a:t>
            </a:r>
            <a:r>
              <a:rPr lang="en-US" altLang="en-US" dirty="0" smtClean="0"/>
              <a:t>Validation</a:t>
            </a:r>
            <a:endParaRPr lang="en-US" altLang="en-US" dirty="0"/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447675" y="1828800"/>
            <a:ext cx="67056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en-US" sz="2000" b="1" dirty="0" smtClean="0">
                <a:solidFill>
                  <a:schemeClr val="folHlink"/>
                </a:solidFill>
              </a:rPr>
              <a:t>Validation pattern (additionally to type):</a:t>
            </a:r>
            <a:endParaRPr lang="en-US" altLang="en-US" sz="2000" dirty="0">
              <a:solidFill>
                <a:schemeClr val="folHlink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483" y="2971799"/>
            <a:ext cx="67056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en-US" sz="2000" b="1" dirty="0">
                <a:solidFill>
                  <a:schemeClr val="folHlink"/>
                </a:solidFill>
              </a:rPr>
              <a:t>Additional processing </a:t>
            </a:r>
            <a:r>
              <a:rPr lang="en-US" altLang="en-US" sz="2000" b="1" dirty="0" smtClean="0">
                <a:solidFill>
                  <a:schemeClr val="folHlink"/>
                </a:solidFill>
              </a:rPr>
              <a:t>for validation:</a:t>
            </a:r>
            <a:endParaRPr lang="en-US" altLang="en-US" sz="2000" dirty="0">
              <a:solidFill>
                <a:schemeClr val="folHlink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17708"/>
            <a:ext cx="7648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84408"/>
            <a:ext cx="8105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31586"/>
            <a:ext cx="76390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468" y="4610100"/>
            <a:ext cx="3738819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988" y="5410200"/>
            <a:ext cx="3773487" cy="741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7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1623</TotalTime>
  <Words>243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Web Technology</vt:lpstr>
      <vt:lpstr>Understanding Forms</vt:lpstr>
      <vt:lpstr>Defining Form in HTML</vt:lpstr>
      <vt:lpstr>Input Elements</vt:lpstr>
      <vt:lpstr>Input Elements and Bootstrap</vt:lpstr>
      <vt:lpstr>Example 1 of Custom Input Element</vt:lpstr>
      <vt:lpstr>Example 2 of Custom Input Element</vt:lpstr>
      <vt:lpstr>Client-Side Action</vt:lpstr>
      <vt:lpstr>Client-Side Validation</vt:lpstr>
      <vt:lpstr>Examples and 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Technology</dc:title>
  <dc:creator>Alex Keselman</dc:creator>
  <cp:lastModifiedBy>Windows User</cp:lastModifiedBy>
  <cp:revision>101</cp:revision>
  <dcterms:created xsi:type="dcterms:W3CDTF">2006-08-16T00:00:00Z</dcterms:created>
  <dcterms:modified xsi:type="dcterms:W3CDTF">2020-11-09T08:31:38Z</dcterms:modified>
</cp:coreProperties>
</file>