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Source Code Pro"/>
      <p:regular r:id="rId38"/>
      <p:bold r:id="rId39"/>
    </p:embeddedFont>
    <p:embeddedFont>
      <p:font typeface="Oswa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5.xml"/><Relationship Id="rId41" Type="http://schemas.openxmlformats.org/officeDocument/2006/relationships/font" Target="fonts/Oswald-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SourceCodePro-bold.fntdata"/><Relationship Id="rId16" Type="http://schemas.openxmlformats.org/officeDocument/2006/relationships/slide" Target="slides/slide11.xml"/><Relationship Id="rId38" Type="http://schemas.openxmlformats.org/officeDocument/2006/relationships/font" Target="fonts/SourceCodePr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48f3c1b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8f3c1b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551603780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551603780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51603780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551603780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51603780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51603780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51603780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51603780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51603780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51603780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51603780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51603780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507632b7f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507632b7f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10d739b83a102c2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d739b83a102c2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507632b7f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507632b7f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4e6d133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4e6d133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516037800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51603780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507632b7f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507632b7f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5507632b7f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5507632b7f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551603780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551603780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507632b7f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507632b7f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4dcc07b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4dcc07b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546f60872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546f60872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54dcc07b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54dcc07b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4dcc07bc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4dcc07bc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546390dbd9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546390dbd9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4e6d133a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4e6d133a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546390dbd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546390dbd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546f60872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46f6087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34502bf01b6bf68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4502bf01b6bf68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4e6d133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4e6d133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507632b7f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507632b7f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4dcc07bc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4dcc07bc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4dcc07bc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4dcc07bc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4dcc07bc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4dcc07bc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51603780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51603780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Scheduling</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Benjamin Shelton</a:t>
            </a:r>
            <a:endParaRPr/>
          </a:p>
          <a:p>
            <a:pPr indent="0" lvl="0" marL="0" rtl="0" algn="ctr">
              <a:spcBef>
                <a:spcPts val="0"/>
              </a:spcBef>
              <a:spcAft>
                <a:spcPts val="0"/>
              </a:spcAft>
              <a:buNone/>
            </a:pPr>
            <a:r>
              <a:rPr lang="en"/>
              <a:t>Garrett Morris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Short-Term Scheduling Criteria</a:t>
            </a:r>
            <a:endParaRPr/>
          </a:p>
        </p:txBody>
      </p:sp>
      <p:sp>
        <p:nvSpPr>
          <p:cNvPr id="122" name="Google Shape;122;p2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goal of short-term scheduling is to allocate processor time so that the system’s behavior is optimized.</a:t>
            </a:r>
            <a:endParaRPr/>
          </a:p>
          <a:p>
            <a:pPr indent="0" lvl="0" marL="0" rtl="0" algn="l">
              <a:spcBef>
                <a:spcPts val="1600"/>
              </a:spcBef>
              <a:spcAft>
                <a:spcPts val="0"/>
              </a:spcAft>
              <a:buNone/>
            </a:pPr>
            <a:r>
              <a:rPr lang="en"/>
              <a:t>The various scheduling algorithms are weighed against a set of criteria in order to do this</a:t>
            </a:r>
            <a:endParaRPr/>
          </a:p>
          <a:p>
            <a:pPr indent="0" lvl="0" marL="0" rtl="0" algn="l">
              <a:spcBef>
                <a:spcPts val="1600"/>
              </a:spcBef>
              <a:spcAft>
                <a:spcPts val="1600"/>
              </a:spcAft>
              <a:buNone/>
            </a:pPr>
            <a:r>
              <a:rPr lang="en"/>
              <a:t>Most criteria can be </a:t>
            </a:r>
            <a:r>
              <a:rPr lang="en"/>
              <a:t>separated</a:t>
            </a:r>
            <a:r>
              <a:rPr lang="en"/>
              <a:t> into two groups: User-oriented and System-oriented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User-Oriented criteria</a:t>
            </a:r>
            <a:endParaRPr/>
          </a:p>
        </p:txBody>
      </p:sp>
      <p:sp>
        <p:nvSpPr>
          <p:cNvPr id="128" name="Google Shape;128;p2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criteria relate to the behavior of the system as perceived by the individual user.</a:t>
            </a:r>
            <a:endParaRPr/>
          </a:p>
          <a:p>
            <a:pPr indent="0" lvl="0" marL="0" rtl="0" algn="l">
              <a:spcBef>
                <a:spcPts val="1600"/>
              </a:spcBef>
              <a:spcAft>
                <a:spcPts val="0"/>
              </a:spcAft>
              <a:buNone/>
            </a:pPr>
            <a:r>
              <a:rPr lang="en"/>
              <a:t>An example of this is response time, which is how much time passes after a submission request and the process’ output.</a:t>
            </a:r>
            <a:endParaRPr/>
          </a:p>
          <a:p>
            <a:pPr indent="0" lvl="0" marL="0" rtl="0" algn="l">
              <a:spcBef>
                <a:spcPts val="1600"/>
              </a:spcBef>
              <a:spcAft>
                <a:spcPts val="1600"/>
              </a:spcAft>
              <a:buNone/>
            </a:pPr>
            <a:r>
              <a:rPr lang="en"/>
              <a:t>We want to use a </a:t>
            </a:r>
            <a:r>
              <a:rPr lang="en"/>
              <a:t>scheduling</a:t>
            </a:r>
            <a:r>
              <a:rPr lang="en"/>
              <a:t> algorithm that minimizes this time, so a threshold can be set. The goal of the scheduling </a:t>
            </a:r>
            <a:r>
              <a:rPr lang="en"/>
              <a:t>algorithm</a:t>
            </a:r>
            <a:r>
              <a:rPr lang="en"/>
              <a:t> would be to stay under that threshold.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System-Oriented criteria</a:t>
            </a:r>
            <a:endParaRPr/>
          </a:p>
        </p:txBody>
      </p:sp>
      <p:sp>
        <p:nvSpPr>
          <p:cNvPr id="134" name="Google Shape;134;p2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criteria focus on the efficiency and </a:t>
            </a:r>
            <a:r>
              <a:rPr lang="en"/>
              <a:t>effectiveness</a:t>
            </a:r>
            <a:r>
              <a:rPr lang="en"/>
              <a:t> of the processor. </a:t>
            </a:r>
            <a:endParaRPr/>
          </a:p>
          <a:p>
            <a:pPr indent="0" lvl="0" marL="0" rtl="0" algn="l">
              <a:spcBef>
                <a:spcPts val="1600"/>
              </a:spcBef>
              <a:spcAft>
                <a:spcPts val="0"/>
              </a:spcAft>
              <a:buNone/>
            </a:pPr>
            <a:r>
              <a:rPr lang="en"/>
              <a:t>An example of one of these criteria is throughput, which measures the rate that processes are completed. </a:t>
            </a:r>
            <a:endParaRPr/>
          </a:p>
          <a:p>
            <a:pPr indent="0" lvl="0" marL="0" rtl="0" algn="l">
              <a:spcBef>
                <a:spcPts val="1600"/>
              </a:spcBef>
              <a:spcAft>
                <a:spcPts val="1600"/>
              </a:spcAft>
              <a:buNone/>
            </a:pPr>
            <a:r>
              <a:rPr lang="en"/>
              <a:t>This criteria focuses on system performance, which is not something that an average </a:t>
            </a:r>
            <a:r>
              <a:rPr lang="en"/>
              <a:t>user base</a:t>
            </a:r>
            <a:r>
              <a:rPr lang="en"/>
              <a:t> is concerned with.</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User-Oriented vs. System-Oriented</a:t>
            </a:r>
            <a:endParaRPr/>
          </a:p>
        </p:txBody>
      </p:sp>
      <p:sp>
        <p:nvSpPr>
          <p:cNvPr id="140" name="Google Shape;140;p2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User-oriented criteria are important to consider on all systems.</a:t>
            </a:r>
            <a:endParaRPr/>
          </a:p>
          <a:p>
            <a:pPr indent="0" lvl="0" marL="0" rtl="0" algn="l">
              <a:spcBef>
                <a:spcPts val="1600"/>
              </a:spcBef>
              <a:spcAft>
                <a:spcPts val="0"/>
              </a:spcAft>
              <a:buNone/>
            </a:pPr>
            <a:r>
              <a:rPr lang="en"/>
              <a:t>System-oriented criteria are much less important in a single-user environment.</a:t>
            </a:r>
            <a:endParaRPr/>
          </a:p>
          <a:p>
            <a:pPr indent="0" lvl="0" marL="0" rtl="0" algn="l">
              <a:spcBef>
                <a:spcPts val="1600"/>
              </a:spcBef>
              <a:spcAft>
                <a:spcPts val="0"/>
              </a:spcAft>
              <a:buNone/>
            </a:pPr>
            <a:r>
              <a:rPr lang="en"/>
              <a:t>Single-user systems usually don’t care about optimal processor utilization. </a:t>
            </a:r>
            <a:endParaRPr/>
          </a:p>
          <a:p>
            <a:pPr indent="0" lvl="0" marL="0" rtl="0" algn="l">
              <a:spcBef>
                <a:spcPts val="1600"/>
              </a:spcBef>
              <a:spcAft>
                <a:spcPts val="1600"/>
              </a:spcAft>
              <a:buNone/>
            </a:pPr>
            <a:r>
              <a:rPr lang="en"/>
              <a:t>Most users will benefit more from process responsiveness as opposed to throughput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Related</a:t>
            </a:r>
            <a:endParaRPr/>
          </a:p>
        </p:txBody>
      </p:sp>
      <p:sp>
        <p:nvSpPr>
          <p:cNvPr id="146" name="Google Shape;146;p2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way to classify criteria is to consider their impact on overall performance</a:t>
            </a:r>
            <a:endParaRPr/>
          </a:p>
          <a:p>
            <a:pPr indent="0" lvl="0" marL="0" rtl="0" algn="l">
              <a:spcBef>
                <a:spcPts val="1600"/>
              </a:spcBef>
              <a:spcAft>
                <a:spcPts val="0"/>
              </a:spcAft>
              <a:buNone/>
            </a:pPr>
            <a:r>
              <a:rPr lang="en"/>
              <a:t>Applies to both user-oriented and system-oriented criteria</a:t>
            </a:r>
            <a:endParaRPr/>
          </a:p>
          <a:p>
            <a:pPr indent="0" lvl="0" marL="0" rtl="0" algn="l">
              <a:spcBef>
                <a:spcPts val="1600"/>
              </a:spcBef>
              <a:spcAft>
                <a:spcPts val="0"/>
              </a:spcAft>
              <a:buNone/>
            </a:pPr>
            <a:r>
              <a:rPr lang="en"/>
              <a:t>Performance related criteria can be quantified and can be measured easily. The previous examples of response time and throughput are both performance related.</a:t>
            </a:r>
            <a:endParaRPr/>
          </a:p>
          <a:p>
            <a:pPr indent="0" lvl="0" marL="0" rtl="0" algn="l">
              <a:spcBef>
                <a:spcPts val="1600"/>
              </a:spcBef>
              <a:spcAft>
                <a:spcPts val="1600"/>
              </a:spcAft>
              <a:buNone/>
            </a:pPr>
            <a:r>
              <a:rPr lang="en"/>
              <a:t>Non-performance related criteria are qualitative in nature or cannot be measured easily. An example of this would be predictability. Measuring predictability is not as easy.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27"/>
          <p:cNvPicPr preferRelativeResize="0"/>
          <p:nvPr/>
        </p:nvPicPr>
        <p:blipFill>
          <a:blip r:embed="rId3">
            <a:alphaModFix/>
          </a:blip>
          <a:stretch>
            <a:fillRect/>
          </a:stretch>
        </p:blipFill>
        <p:spPr>
          <a:xfrm>
            <a:off x="152400" y="152400"/>
            <a:ext cx="8920799" cy="4009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id="156" name="Google Shape;156;p28"/>
          <p:cNvPicPr preferRelativeResize="0"/>
          <p:nvPr/>
        </p:nvPicPr>
        <p:blipFill>
          <a:blip r:embed="rId3">
            <a:alphaModFix/>
          </a:blip>
          <a:stretch>
            <a:fillRect/>
          </a:stretch>
        </p:blipFill>
        <p:spPr>
          <a:xfrm>
            <a:off x="152400" y="152400"/>
            <a:ext cx="8885701" cy="409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First Come First Serve (FCFS)</a:t>
            </a:r>
            <a:endParaRPr/>
          </a:p>
        </p:txBody>
      </p:sp>
      <p:sp>
        <p:nvSpPr>
          <p:cNvPr id="162" name="Google Shape;162;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Simplest of all the scheduling algorithms</a:t>
            </a:r>
            <a:endParaRPr/>
          </a:p>
          <a:p>
            <a:pPr indent="0" lvl="0" marL="0" rtl="0" algn="l">
              <a:spcBef>
                <a:spcPts val="1600"/>
              </a:spcBef>
              <a:spcAft>
                <a:spcPts val="0"/>
              </a:spcAft>
              <a:buNone/>
            </a:pPr>
            <a:r>
              <a:rPr lang="en"/>
              <a:t>Also referred to as First In First Out (FIFO)</a:t>
            </a:r>
            <a:endParaRPr/>
          </a:p>
          <a:p>
            <a:pPr indent="0" lvl="0" marL="0" rtl="0" algn="l">
              <a:spcBef>
                <a:spcPts val="1600"/>
              </a:spcBef>
              <a:spcAft>
                <a:spcPts val="1600"/>
              </a:spcAft>
              <a:buNone/>
            </a:pPr>
            <a:r>
              <a:rPr lang="en"/>
              <a:t>When each process is ready, it joins a queue of other processes that are also ready. When the current process is finished, the process that has been waiting the longest in the queue is selected to go next.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pic>
        <p:nvPicPr>
          <p:cNvPr id="167" name="Google Shape;167;p30"/>
          <p:cNvPicPr preferRelativeResize="0"/>
          <p:nvPr/>
        </p:nvPicPr>
        <p:blipFill>
          <a:blip r:embed="rId3">
            <a:alphaModFix/>
          </a:blip>
          <a:stretch>
            <a:fillRect/>
          </a:stretch>
        </p:blipFill>
        <p:spPr>
          <a:xfrm>
            <a:off x="152400" y="152400"/>
            <a:ext cx="8839199" cy="2677425"/>
          </a:xfrm>
          <a:prstGeom prst="rect">
            <a:avLst/>
          </a:prstGeom>
          <a:noFill/>
          <a:ln>
            <a:noFill/>
          </a:ln>
        </p:spPr>
      </p:pic>
      <p:sp>
        <p:nvSpPr>
          <p:cNvPr id="168" name="Google Shape;168;p30"/>
          <p:cNvSpPr txBox="1"/>
          <p:nvPr/>
        </p:nvSpPr>
        <p:spPr>
          <a:xfrm>
            <a:off x="611575" y="3078950"/>
            <a:ext cx="8179200" cy="17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Source Code Pro"/>
                <a:ea typeface="Source Code Pro"/>
                <a:cs typeface="Source Code Pro"/>
                <a:sym typeface="Source Code Pro"/>
              </a:rPr>
              <a:t>FCFS works much better for longer processes</a:t>
            </a:r>
            <a:endParaRPr>
              <a:latin typeface="Source Code Pro"/>
              <a:ea typeface="Source Code Pro"/>
              <a:cs typeface="Source Code Pro"/>
              <a:sym typeface="Source Code Pro"/>
            </a:endParaRPr>
          </a:p>
          <a:p>
            <a:pPr indent="0" lvl="0" marL="0" rtl="0" algn="l">
              <a:spcBef>
                <a:spcPts val="0"/>
              </a:spcBef>
              <a:spcAft>
                <a:spcPts val="0"/>
              </a:spcAft>
              <a:buNone/>
            </a:pPr>
            <a:r>
              <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Process Y’s turnaround time is 100 times the length as its service time</a:t>
            </a:r>
            <a:endParaRPr>
              <a:latin typeface="Source Code Pro"/>
              <a:ea typeface="Source Code Pro"/>
              <a:cs typeface="Source Code Pro"/>
              <a:sym typeface="Source Code Pro"/>
            </a:endParaRPr>
          </a:p>
          <a:p>
            <a:pPr indent="0" lvl="0" marL="0" rtl="0" algn="l">
              <a:spcBef>
                <a:spcPts val="0"/>
              </a:spcBef>
              <a:spcAft>
                <a:spcPts val="0"/>
              </a:spcAft>
              <a:buNone/>
            </a:pPr>
            <a:r>
              <a:rPr lang="en">
                <a:latin typeface="Source Code Pro"/>
                <a:ea typeface="Source Code Pro"/>
                <a:cs typeface="Source Code Pro"/>
                <a:sym typeface="Source Code Pro"/>
              </a:rPr>
              <a:t>This will happen whenever a short process arrives after a long process</a:t>
            </a:r>
            <a:endParaRPr>
              <a:latin typeface="Source Code Pro"/>
              <a:ea typeface="Source Code Pro"/>
              <a:cs typeface="Source Code Pro"/>
              <a:sym typeface="Source Code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FCFS (cont.)</a:t>
            </a:r>
            <a:endParaRPr/>
          </a:p>
        </p:txBody>
      </p:sp>
      <p:sp>
        <p:nvSpPr>
          <p:cNvPr id="174" name="Google Shape;174;p3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Tends to favor processor-bound processes over I/O bound processes</a:t>
            </a:r>
            <a:endParaRPr/>
          </a:p>
          <a:p>
            <a:pPr indent="0" lvl="0" marL="0" rtl="0" algn="l">
              <a:spcBef>
                <a:spcPts val="1600"/>
              </a:spcBef>
              <a:spcAft>
                <a:spcPts val="0"/>
              </a:spcAft>
              <a:buNone/>
            </a:pPr>
            <a:r>
              <a:rPr lang="en"/>
              <a:t>This is usually bad because when a processor-bound process is running, all I/O processes must wait. This leads to all I/O devices being idle, even though there is potential work for them.  </a:t>
            </a:r>
            <a:endParaRPr/>
          </a:p>
          <a:p>
            <a:pPr indent="0" lvl="0" marL="0" rtl="0" algn="l">
              <a:spcBef>
                <a:spcPts val="1600"/>
              </a:spcBef>
              <a:spcAft>
                <a:spcPts val="1600"/>
              </a:spcAft>
              <a:buNone/>
            </a:pPr>
            <a:r>
              <a:rPr lang="en"/>
              <a:t>Generally, not an acceptable scheduler by itself. It is often used in addition to a priority scheme.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Process?</a:t>
            </a:r>
            <a:endParaRPr/>
          </a:p>
        </p:txBody>
      </p:sp>
      <p:sp>
        <p:nvSpPr>
          <p:cNvPr id="69" name="Google Shape;69;p1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There are several definitions: </a:t>
            </a:r>
            <a:endParaRPr sz="1200"/>
          </a:p>
          <a:p>
            <a:pPr indent="0" lvl="0" marL="0" rtl="0" algn="l">
              <a:spcBef>
                <a:spcPts val="1600"/>
              </a:spcBef>
              <a:spcAft>
                <a:spcPts val="0"/>
              </a:spcAft>
              <a:buNone/>
            </a:pPr>
            <a:r>
              <a:rPr lang="en" sz="1200"/>
              <a:t>A program in execution; An instance of a program running on a computer; The entity that can be assigned to and executed on a processor; A unit of activity </a:t>
            </a:r>
            <a:r>
              <a:rPr lang="en" sz="1200"/>
              <a:t>characterized</a:t>
            </a:r>
            <a:r>
              <a:rPr lang="en" sz="1200"/>
              <a:t> by the execution of a sequence of instructions, a current state, and an associated set of system resources</a:t>
            </a:r>
            <a:endParaRPr sz="1200"/>
          </a:p>
          <a:p>
            <a:pPr indent="0" lvl="0" marL="0" rtl="0" algn="l">
              <a:spcBef>
                <a:spcPts val="1600"/>
              </a:spcBef>
              <a:spcAft>
                <a:spcPts val="1600"/>
              </a:spcAft>
              <a:buNone/>
            </a:pPr>
            <a:r>
              <a:rPr lang="en" sz="1200"/>
              <a:t>Two essential elements of a process are: </a:t>
            </a:r>
            <a:r>
              <a:rPr b="1" lang="en" sz="1200"/>
              <a:t>Program Code </a:t>
            </a:r>
            <a:r>
              <a:rPr lang="en" sz="1200"/>
              <a:t>and </a:t>
            </a:r>
            <a:r>
              <a:rPr b="1" lang="en" sz="1200"/>
              <a:t>A Set of Data associated with the code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FCFS advantages and disadvantages</a:t>
            </a:r>
            <a:endParaRPr/>
          </a:p>
        </p:txBody>
      </p:sp>
      <p:sp>
        <p:nvSpPr>
          <p:cNvPr id="180" name="Google Shape;180;p3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Advantages:</a:t>
            </a:r>
            <a:r>
              <a:rPr lang="en"/>
              <a:t> very simple, no complex logic, starvation never occurs</a:t>
            </a:r>
            <a:endParaRPr/>
          </a:p>
          <a:p>
            <a:pPr indent="0" lvl="0" marL="0" rtl="0" algn="l">
              <a:spcBef>
                <a:spcPts val="1600"/>
              </a:spcBef>
              <a:spcAft>
                <a:spcPts val="1600"/>
              </a:spcAft>
              <a:buNone/>
            </a:pPr>
            <a:r>
              <a:rPr b="1" lang="en"/>
              <a:t>Disadvantages: </a:t>
            </a:r>
            <a:r>
              <a:rPr lang="en"/>
              <a:t>once a process has begun, it cannot be stopped (non-preemptive); short processes end up waiting a long time if stuck behind long processes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Process Next (SPN) or Shortest Job First</a:t>
            </a:r>
            <a:endParaRPr/>
          </a:p>
        </p:txBody>
      </p:sp>
      <p:sp>
        <p:nvSpPr>
          <p:cNvPr id="186" name="Google Shape;186;p3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SPN is an algorithm that uses an approach aimed at reducing the bias in favor of long processes that is found in FCFS</a:t>
            </a:r>
            <a:endParaRPr/>
          </a:p>
          <a:p>
            <a:pPr indent="0" lvl="0" marL="0" rtl="0" algn="l">
              <a:spcBef>
                <a:spcPts val="1600"/>
              </a:spcBef>
              <a:spcAft>
                <a:spcPts val="0"/>
              </a:spcAft>
              <a:buNone/>
            </a:pPr>
            <a:r>
              <a:rPr lang="en"/>
              <a:t>It is a nonpreemptive policy in which the process with the shortest </a:t>
            </a:r>
            <a:r>
              <a:rPr lang="en"/>
              <a:t>expected</a:t>
            </a:r>
            <a:r>
              <a:rPr lang="en"/>
              <a:t> processing time is </a:t>
            </a:r>
            <a:r>
              <a:rPr lang="en"/>
              <a:t>selected</a:t>
            </a:r>
            <a:r>
              <a:rPr lang="en"/>
              <a:t> next</a:t>
            </a:r>
            <a:endParaRPr/>
          </a:p>
          <a:p>
            <a:pPr indent="0" lvl="0" marL="0" rtl="0" algn="l">
              <a:spcBef>
                <a:spcPts val="1600"/>
              </a:spcBef>
              <a:spcAft>
                <a:spcPts val="1600"/>
              </a:spcAft>
              <a:buNone/>
            </a:pPr>
            <a:r>
              <a:rPr lang="en"/>
              <a:t>This means that when a process joins the queue, it jumps ahead of all processes longer than itself</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Process Next (cont.)</a:t>
            </a:r>
            <a:endParaRPr/>
          </a:p>
        </p:txBody>
      </p:sp>
      <p:sp>
        <p:nvSpPr>
          <p:cNvPr id="192" name="Google Shape;192;p3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compared to FCFS, overall performance is </a:t>
            </a:r>
            <a:r>
              <a:rPr lang="en"/>
              <a:t>significantly</a:t>
            </a:r>
            <a:r>
              <a:rPr lang="en"/>
              <a:t> improved in terms of response time.</a:t>
            </a:r>
            <a:endParaRPr/>
          </a:p>
          <a:p>
            <a:pPr indent="0" lvl="0" marL="0" rtl="0" algn="l">
              <a:spcBef>
                <a:spcPts val="1600"/>
              </a:spcBef>
              <a:spcAft>
                <a:spcPts val="0"/>
              </a:spcAft>
              <a:buNone/>
            </a:pPr>
            <a:r>
              <a:rPr lang="en"/>
              <a:t>However, the </a:t>
            </a:r>
            <a:r>
              <a:rPr lang="en"/>
              <a:t>variability</a:t>
            </a:r>
            <a:r>
              <a:rPr lang="en"/>
              <a:t> of response time gets increased. This can be seen even more-so for longer processes. </a:t>
            </a:r>
            <a:endParaRPr/>
          </a:p>
          <a:p>
            <a:pPr indent="0" lvl="0" marL="0" rtl="0" algn="l">
              <a:spcBef>
                <a:spcPts val="1600"/>
              </a:spcBef>
              <a:spcAft>
                <a:spcPts val="1600"/>
              </a:spcAft>
              <a:buNone/>
            </a:pPr>
            <a:r>
              <a:rPr lang="en"/>
              <a:t>An issue with SPN is that the programmer must know or estimate the required processing time for each process. If the estimate is too far under the actual running time, the system may abort the job.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SPN advantages and disadvantages </a:t>
            </a:r>
            <a:endParaRPr/>
          </a:p>
        </p:txBody>
      </p:sp>
      <p:sp>
        <p:nvSpPr>
          <p:cNvPr id="198" name="Google Shape;198;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Advantages</a:t>
            </a:r>
            <a:r>
              <a:rPr lang="en"/>
              <a:t>:</a:t>
            </a:r>
            <a:r>
              <a:rPr b="1" lang="en"/>
              <a:t> </a:t>
            </a:r>
            <a:r>
              <a:rPr lang="en"/>
              <a:t>shortest jobs execute first, so there is not as much waiting; throughput is increased because more jobs get executed in shorter amount of time</a:t>
            </a:r>
            <a:endParaRPr/>
          </a:p>
          <a:p>
            <a:pPr indent="0" lvl="0" marL="0" rtl="0" algn="l">
              <a:spcBef>
                <a:spcPts val="1600"/>
              </a:spcBef>
              <a:spcAft>
                <a:spcPts val="1600"/>
              </a:spcAft>
              <a:buNone/>
            </a:pPr>
            <a:r>
              <a:rPr b="1" lang="en"/>
              <a:t>Disadvantages</a:t>
            </a:r>
            <a:r>
              <a:rPr lang="en"/>
              <a:t>: exact process time must be known, which is not always possible; larger processes will sometimes end up in starvation because of how they take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Longest Job First (LJF)</a:t>
            </a:r>
            <a:endParaRPr/>
          </a:p>
        </p:txBody>
      </p:sp>
      <p:sp>
        <p:nvSpPr>
          <p:cNvPr id="204" name="Google Shape;204;p3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scheduling algorithm is the exact opposite of SPN, as it gives priority to processes with the longest burst time.</a:t>
            </a:r>
            <a:endParaRPr/>
          </a:p>
          <a:p>
            <a:pPr indent="0" lvl="0" marL="0" rtl="0" algn="l">
              <a:spcBef>
                <a:spcPts val="1600"/>
              </a:spcBef>
              <a:spcAft>
                <a:spcPts val="1600"/>
              </a:spcAft>
              <a:buNone/>
            </a:pPr>
            <a:r>
              <a:rPr lang="en"/>
              <a:t>It is non-preemptive.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Shortest Remaining Time First (SRTF)</a:t>
            </a:r>
            <a:endParaRPr/>
          </a:p>
        </p:txBody>
      </p:sp>
      <p:sp>
        <p:nvSpPr>
          <p:cNvPr id="210" name="Google Shape;210;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Preemptive version of Shortest Job First algorithm</a:t>
            </a:r>
            <a:endParaRPr sz="1200"/>
          </a:p>
          <a:p>
            <a:pPr indent="0" lvl="0" marL="0" rtl="0" algn="l">
              <a:spcBef>
                <a:spcPts val="1600"/>
              </a:spcBef>
              <a:spcAft>
                <a:spcPts val="0"/>
              </a:spcAft>
              <a:buNone/>
            </a:pPr>
            <a:r>
              <a:rPr lang="en" sz="1200"/>
              <a:t>Processes are ran based upon how much time left in execution. </a:t>
            </a:r>
            <a:r>
              <a:rPr lang="en" sz="1200"/>
              <a:t>Innately</a:t>
            </a:r>
            <a:r>
              <a:rPr lang="en" sz="1200"/>
              <a:t> the current process being run will be picked (due to the time left until completion becoming smaller and smaller as the process runs). The only time that the current running process will be taken off is if a new process that has shorter time gets added to the queue. </a:t>
            </a:r>
            <a:endParaRPr sz="1200"/>
          </a:p>
          <a:p>
            <a:pPr indent="0" lvl="0" marL="0" rtl="0" algn="l">
              <a:spcBef>
                <a:spcPts val="1600"/>
              </a:spcBef>
              <a:spcAft>
                <a:spcPts val="1600"/>
              </a:spcAft>
              <a:buNone/>
            </a:pPr>
            <a:r>
              <a:rPr lang="en" sz="1200"/>
              <a:t>Rarely used outside of </a:t>
            </a:r>
            <a:r>
              <a:rPr lang="en" sz="1200"/>
              <a:t>specialized</a:t>
            </a:r>
            <a:r>
              <a:rPr lang="en" sz="1200"/>
              <a:t> </a:t>
            </a:r>
            <a:r>
              <a:rPr lang="en" sz="1200"/>
              <a:t>environments</a:t>
            </a:r>
            <a:r>
              <a:rPr lang="en" sz="1200"/>
              <a:t> because it requires accurate estimates of runtime of each process</a:t>
            </a:r>
            <a:endParaRPr sz="1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pic>
        <p:nvPicPr>
          <p:cNvPr id="215" name="Google Shape;215;p38"/>
          <p:cNvPicPr preferRelativeResize="0"/>
          <p:nvPr/>
        </p:nvPicPr>
        <p:blipFill>
          <a:blip r:embed="rId3">
            <a:alphaModFix/>
          </a:blip>
          <a:stretch>
            <a:fillRect/>
          </a:stretch>
        </p:blipFill>
        <p:spPr>
          <a:xfrm>
            <a:off x="1439700" y="222525"/>
            <a:ext cx="6264600" cy="46984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SRTF: Pros and Cons</a:t>
            </a:r>
            <a:endParaRPr/>
          </a:p>
        </p:txBody>
      </p:sp>
      <p:sp>
        <p:nvSpPr>
          <p:cNvPr id="221" name="Google Shape;221;p3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sz="1200"/>
          </a:p>
          <a:p>
            <a:pPr indent="0" lvl="0" marL="0" rtl="0" algn="l">
              <a:spcBef>
                <a:spcPts val="1600"/>
              </a:spcBef>
              <a:spcAft>
                <a:spcPts val="0"/>
              </a:spcAft>
              <a:buNone/>
            </a:pPr>
            <a:r>
              <a:rPr lang="en" sz="1200"/>
              <a:t>Short processes handled very quickly, system requires very little overhead because it only has to make a decision when a new process is added. When this happens it only has to compare the currently running process to the new one rather than comparing it with all of the other processes in the queue. </a:t>
            </a:r>
            <a:endParaRPr sz="1200"/>
          </a:p>
          <a:p>
            <a:pPr indent="0" lvl="0" marL="0" rtl="0" algn="l">
              <a:spcBef>
                <a:spcPts val="1600"/>
              </a:spcBef>
              <a:spcAft>
                <a:spcPts val="0"/>
              </a:spcAft>
              <a:buNone/>
            </a:pPr>
            <a:r>
              <a:rPr lang="en"/>
              <a:t>Cons:</a:t>
            </a:r>
            <a:endParaRPr/>
          </a:p>
          <a:p>
            <a:pPr indent="0" lvl="0" marL="0" rtl="0" algn="l">
              <a:spcBef>
                <a:spcPts val="1600"/>
              </a:spcBef>
              <a:spcAft>
                <a:spcPts val="1600"/>
              </a:spcAft>
              <a:buNone/>
            </a:pPr>
            <a:r>
              <a:rPr lang="en" sz="1200"/>
              <a:t>May hold long processes to the point of starvation if short processes are continuously added. This can be avoided by adding a heavy-tailed distribution</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Longest Remaining Time First (LRTF)</a:t>
            </a:r>
            <a:endParaRPr/>
          </a:p>
        </p:txBody>
      </p:sp>
      <p:sp>
        <p:nvSpPr>
          <p:cNvPr id="227" name="Google Shape;227;p4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exact opposite of SRTF Algorithm, and preemptive version of Longest Job First algorithm.</a:t>
            </a:r>
            <a:endParaRPr sz="1200"/>
          </a:p>
          <a:p>
            <a:pPr indent="0" lvl="0" marL="0" rtl="0" algn="l">
              <a:spcBef>
                <a:spcPts val="1600"/>
              </a:spcBef>
              <a:spcAft>
                <a:spcPts val="0"/>
              </a:spcAft>
              <a:buNone/>
            </a:pPr>
            <a:r>
              <a:rPr lang="en" sz="1200"/>
              <a:t>An obvious difference is as a process runs it becomes more and more likely to be kicked off, there is a clock that checks after a certain time interval if a process needs to be swapped.</a:t>
            </a:r>
            <a:endParaRPr sz="1200"/>
          </a:p>
          <a:p>
            <a:pPr indent="0" lvl="0" marL="0" rtl="0" algn="l">
              <a:spcBef>
                <a:spcPts val="1600"/>
              </a:spcBef>
              <a:spcAft>
                <a:spcPts val="1600"/>
              </a:spcAft>
              <a:buNone/>
            </a:pPr>
            <a:r>
              <a:rPr lang="en" sz="1200"/>
              <a:t>Is much more susceptible to process starvation due to the nature of the algorithm. </a:t>
            </a:r>
            <a:endParaRPr sz="1200"/>
          </a:p>
        </p:txBody>
      </p:sp>
      <p:pic>
        <p:nvPicPr>
          <p:cNvPr id="228" name="Google Shape;228;p40"/>
          <p:cNvPicPr preferRelativeResize="0"/>
          <p:nvPr/>
        </p:nvPicPr>
        <p:blipFill>
          <a:blip r:embed="rId3">
            <a:alphaModFix/>
          </a:blip>
          <a:stretch>
            <a:fillRect/>
          </a:stretch>
        </p:blipFill>
        <p:spPr>
          <a:xfrm>
            <a:off x="1952200" y="3403925"/>
            <a:ext cx="5239600" cy="1555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Round Robin</a:t>
            </a:r>
            <a:endParaRPr/>
          </a:p>
        </p:txBody>
      </p:sp>
      <p:sp>
        <p:nvSpPr>
          <p:cNvPr id="234" name="Google Shape;234;p41"/>
          <p:cNvSpPr txBox="1"/>
          <p:nvPr>
            <p:ph idx="1" type="body"/>
          </p:nvPr>
        </p:nvSpPr>
        <p:spPr>
          <a:xfrm>
            <a:off x="311700" y="1468825"/>
            <a:ext cx="8520600" cy="34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Uses Preemption based on a clock. A clock interrupt is generated at period intervals; when this occurs, the currently running process is placed in the ready queue, and the next ready job is selected on a first come first serve basis. Is also known as </a:t>
            </a:r>
            <a:r>
              <a:rPr b="1" lang="en" sz="1200"/>
              <a:t>time slicing (an individual slice is referred to as a “time quantum”)</a:t>
            </a:r>
            <a:r>
              <a:rPr lang="en" sz="1200"/>
              <a:t>.</a:t>
            </a:r>
            <a:endParaRPr sz="1200"/>
          </a:p>
          <a:p>
            <a:pPr indent="0" lvl="0" marL="0" rtl="0" algn="l">
              <a:spcBef>
                <a:spcPts val="1600"/>
              </a:spcBef>
              <a:spcAft>
                <a:spcPts val="0"/>
              </a:spcAft>
              <a:buNone/>
            </a:pPr>
            <a:r>
              <a:rPr lang="en" sz="1200"/>
              <a:t>The main issue is the length of the time slice, if very short then short processes will move through the system relatively quickly. Also, there is a lot of overhead with the clock interrupt and performing the various functions to fetch the processes, so very short time quanta should be avoided. </a:t>
            </a:r>
            <a:endParaRPr sz="1200"/>
          </a:p>
          <a:p>
            <a:pPr indent="0" lvl="0" marL="0" rtl="0" algn="l">
              <a:spcBef>
                <a:spcPts val="1600"/>
              </a:spcBef>
              <a:spcAft>
                <a:spcPts val="1600"/>
              </a:spcAft>
              <a:buNone/>
            </a:pPr>
            <a:r>
              <a:rPr lang="en" sz="1200"/>
              <a:t>A general rule is that the time quantum should be slightly greater than the time required for a typical interaction or process function. If it is less, then most processes will require at least 2 time quanta. As for the opposite idea: longer than average time quanta makes the round robin algorithm degenerate into first come first serve</a:t>
            </a:r>
            <a:endParaRPr sz="1200"/>
          </a:p>
        </p:txBody>
      </p:sp>
      <p:pic>
        <p:nvPicPr>
          <p:cNvPr id="235" name="Google Shape;235;p41"/>
          <p:cNvPicPr preferRelativeResize="0"/>
          <p:nvPr/>
        </p:nvPicPr>
        <p:blipFill>
          <a:blip r:embed="rId3">
            <a:alphaModFix/>
          </a:blip>
          <a:stretch>
            <a:fillRect/>
          </a:stretch>
        </p:blipFill>
        <p:spPr>
          <a:xfrm>
            <a:off x="7675175" y="0"/>
            <a:ext cx="1468826" cy="1468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Identifiers</a:t>
            </a:r>
            <a:endParaRPr/>
          </a:p>
        </p:txBody>
      </p:sp>
      <p:sp>
        <p:nvSpPr>
          <p:cNvPr id="75" name="Google Shape;75;p1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At any given time, a process can be uniquely characterized by a number of elements:</a:t>
            </a:r>
            <a:endParaRPr sz="1200"/>
          </a:p>
          <a:p>
            <a:pPr indent="0" lvl="0" marL="0" rtl="0" algn="l">
              <a:spcBef>
                <a:spcPts val="1600"/>
              </a:spcBef>
              <a:spcAft>
                <a:spcPts val="0"/>
              </a:spcAft>
              <a:buNone/>
            </a:pPr>
            <a:r>
              <a:rPr b="1" lang="en" sz="1200"/>
              <a:t>Identifier: </a:t>
            </a:r>
            <a:r>
              <a:rPr lang="en" sz="1200"/>
              <a:t>A unique identifier associated with this process, to distinguish it from all other processes</a:t>
            </a:r>
            <a:endParaRPr sz="1200"/>
          </a:p>
          <a:p>
            <a:pPr indent="0" lvl="0" marL="0" rtl="0" algn="l">
              <a:spcBef>
                <a:spcPts val="1600"/>
              </a:spcBef>
              <a:spcAft>
                <a:spcPts val="0"/>
              </a:spcAft>
              <a:buNone/>
            </a:pPr>
            <a:r>
              <a:rPr b="1" lang="en" sz="1200"/>
              <a:t>State: </a:t>
            </a:r>
            <a:r>
              <a:rPr lang="en" sz="1200"/>
              <a:t>If the process is currently executing, it is in the running state</a:t>
            </a:r>
            <a:endParaRPr sz="1200"/>
          </a:p>
          <a:p>
            <a:pPr indent="0" lvl="0" marL="0" rtl="0" algn="l">
              <a:spcBef>
                <a:spcPts val="1600"/>
              </a:spcBef>
              <a:spcAft>
                <a:spcPts val="0"/>
              </a:spcAft>
              <a:buNone/>
            </a:pPr>
            <a:r>
              <a:rPr b="1" lang="en" sz="1200"/>
              <a:t>Priority: </a:t>
            </a:r>
            <a:r>
              <a:rPr lang="en" sz="1200"/>
              <a:t>Priority level relative to other processes</a:t>
            </a:r>
            <a:endParaRPr sz="1200"/>
          </a:p>
          <a:p>
            <a:pPr indent="0" lvl="0" marL="0" rtl="0" algn="l">
              <a:spcBef>
                <a:spcPts val="1600"/>
              </a:spcBef>
              <a:spcAft>
                <a:spcPts val="1600"/>
              </a:spcAft>
              <a:buNone/>
            </a:pPr>
            <a:r>
              <a:rPr b="1" lang="en" sz="1200"/>
              <a:t>Program Counter: </a:t>
            </a:r>
            <a:r>
              <a:rPr lang="en" sz="1200"/>
              <a:t>The address of the next instruction in the program to be executed.</a:t>
            </a:r>
            <a:endParaRPr sz="1200"/>
          </a:p>
        </p:txBody>
      </p:sp>
      <p:pic>
        <p:nvPicPr>
          <p:cNvPr id="76" name="Google Shape;76;p15"/>
          <p:cNvPicPr preferRelativeResize="0"/>
          <p:nvPr/>
        </p:nvPicPr>
        <p:blipFill>
          <a:blip r:embed="rId3">
            <a:alphaModFix/>
          </a:blip>
          <a:stretch>
            <a:fillRect/>
          </a:stretch>
        </p:blipFill>
        <p:spPr>
          <a:xfrm>
            <a:off x="644925" y="3693138"/>
            <a:ext cx="1888750" cy="1159225"/>
          </a:xfrm>
          <a:prstGeom prst="rect">
            <a:avLst/>
          </a:prstGeom>
          <a:noFill/>
          <a:ln>
            <a:noFill/>
          </a:ln>
        </p:spPr>
      </p:pic>
      <p:pic>
        <p:nvPicPr>
          <p:cNvPr id="77" name="Google Shape;77;p15"/>
          <p:cNvPicPr preferRelativeResize="0"/>
          <p:nvPr/>
        </p:nvPicPr>
        <p:blipFill>
          <a:blip r:embed="rId4">
            <a:alphaModFix/>
          </a:blip>
          <a:stretch>
            <a:fillRect/>
          </a:stretch>
        </p:blipFill>
        <p:spPr>
          <a:xfrm>
            <a:off x="6166125" y="3658171"/>
            <a:ext cx="2606924" cy="1229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Round Robin cont.</a:t>
            </a:r>
            <a:endParaRPr/>
          </a:p>
        </p:txBody>
      </p:sp>
      <p:sp>
        <p:nvSpPr>
          <p:cNvPr id="241" name="Google Shape;241;p42"/>
          <p:cNvSpPr txBox="1"/>
          <p:nvPr>
            <p:ph idx="1" type="body"/>
          </p:nvPr>
        </p:nvSpPr>
        <p:spPr>
          <a:xfrm>
            <a:off x="311700" y="1468825"/>
            <a:ext cx="8520600" cy="32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Another</a:t>
            </a:r>
            <a:r>
              <a:rPr lang="en" sz="1200"/>
              <a:t> drawback is its relative treatment of processor-bound and I/O-bound processes. Generally an I/O has a shorter run time than a processor-bound process. This leads to I/O-bound processes using the processor for a short amount of time then blocking for I/O; it waits for the I/O operation to complete and then joins the ready queue. A processor-bound </a:t>
            </a:r>
            <a:r>
              <a:rPr lang="en" sz="1200"/>
              <a:t>process</a:t>
            </a:r>
            <a:r>
              <a:rPr lang="en" sz="1200"/>
              <a:t> generally uses a complete time quantum while executing and </a:t>
            </a:r>
            <a:r>
              <a:rPr lang="en" sz="1200"/>
              <a:t>immediately</a:t>
            </a:r>
            <a:r>
              <a:rPr lang="en" sz="1200"/>
              <a:t> returns to the ready queue. Processor-bound </a:t>
            </a:r>
            <a:r>
              <a:rPr lang="en" sz="1200"/>
              <a:t>processes</a:t>
            </a:r>
            <a:r>
              <a:rPr lang="en" sz="1200"/>
              <a:t> tend to get an unfair portion of processor time, </a:t>
            </a:r>
            <a:r>
              <a:rPr lang="en" sz="1200"/>
              <a:t>which</a:t>
            </a:r>
            <a:r>
              <a:rPr lang="en" sz="1200"/>
              <a:t> results in poor performance for I/O-bound processes, inefficient use of I/O devices, and an increase in the variance of response time. </a:t>
            </a:r>
            <a:endParaRPr sz="1200"/>
          </a:p>
          <a:p>
            <a:pPr indent="0" lvl="0" marL="0" rtl="0" algn="l">
              <a:spcBef>
                <a:spcPts val="1600"/>
              </a:spcBef>
              <a:spcAft>
                <a:spcPts val="0"/>
              </a:spcAft>
              <a:buNone/>
            </a:pPr>
            <a:r>
              <a:rPr lang="en" sz="1200"/>
              <a:t>A fix for this is an </a:t>
            </a:r>
            <a:r>
              <a:rPr lang="en" sz="1200"/>
              <a:t>auxiliary</a:t>
            </a:r>
            <a:r>
              <a:rPr lang="en" sz="1200"/>
              <a:t> queue that holds the I/O-bound processes when they must wait, and when a new process is set to be run this </a:t>
            </a:r>
            <a:r>
              <a:rPr lang="en" sz="1200"/>
              <a:t>auxiliary</a:t>
            </a:r>
            <a:r>
              <a:rPr lang="en" sz="1200"/>
              <a:t> queue is looked at before the ready queue. When a process is taken from this auxiliary queue, the time spent on the processor is calculated as the time of a single quanta minus the time the process spent earlier on the processor. Research suggests this method is better than “Round Robin Fairness”</a:t>
            </a:r>
            <a:endParaRPr sz="1200"/>
          </a:p>
          <a:p>
            <a:pPr indent="0" lvl="0" marL="0" rtl="0" algn="l">
              <a:spcBef>
                <a:spcPts val="1600"/>
              </a:spcBef>
              <a:spcAft>
                <a:spcPts val="1600"/>
              </a:spcAft>
              <a:buNone/>
            </a:pPr>
            <a:r>
              <a:t/>
            </a:r>
            <a:endParaRPr sz="1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pic>
        <p:nvPicPr>
          <p:cNvPr id="247" name="Google Shape;247;p43"/>
          <p:cNvPicPr preferRelativeResize="0"/>
          <p:nvPr/>
        </p:nvPicPr>
        <p:blipFill>
          <a:blip r:embed="rId3">
            <a:alphaModFix/>
          </a:blip>
          <a:stretch>
            <a:fillRect/>
          </a:stretch>
        </p:blipFill>
        <p:spPr>
          <a:xfrm>
            <a:off x="374925" y="228000"/>
            <a:ext cx="8394150" cy="4687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pic>
        <p:nvPicPr>
          <p:cNvPr id="252" name="Google Shape;252;p44"/>
          <p:cNvPicPr preferRelativeResize="0"/>
          <p:nvPr/>
        </p:nvPicPr>
        <p:blipFill>
          <a:blip r:embed="rId3">
            <a:alphaModFix/>
          </a:blip>
          <a:stretch>
            <a:fillRect/>
          </a:stretch>
        </p:blipFill>
        <p:spPr>
          <a:xfrm>
            <a:off x="152400" y="152400"/>
            <a:ext cx="4159989" cy="4838700"/>
          </a:xfrm>
          <a:prstGeom prst="rect">
            <a:avLst/>
          </a:prstGeom>
          <a:noFill/>
          <a:ln>
            <a:noFill/>
          </a:ln>
        </p:spPr>
      </p:pic>
      <p:sp>
        <p:nvSpPr>
          <p:cNvPr id="253" name="Google Shape;253;p44"/>
          <p:cNvSpPr txBox="1"/>
          <p:nvPr/>
        </p:nvSpPr>
        <p:spPr>
          <a:xfrm>
            <a:off x="4697150" y="614075"/>
            <a:ext cx="4160100" cy="42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Identifiers Cont.</a:t>
            </a:r>
            <a:endParaRPr/>
          </a:p>
        </p:txBody>
      </p:sp>
      <p:sp>
        <p:nvSpPr>
          <p:cNvPr id="83" name="Google Shape;83;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Memory Pointers: </a:t>
            </a:r>
            <a:r>
              <a:rPr lang="en" sz="1200"/>
              <a:t>Includes pointers to the program code and data associated with this process, plus any memory blocks shared with other processes.</a:t>
            </a:r>
            <a:endParaRPr sz="1200"/>
          </a:p>
          <a:p>
            <a:pPr indent="0" lvl="0" marL="0" rtl="0" algn="l">
              <a:spcBef>
                <a:spcPts val="1600"/>
              </a:spcBef>
              <a:spcAft>
                <a:spcPts val="0"/>
              </a:spcAft>
              <a:buNone/>
            </a:pPr>
            <a:r>
              <a:rPr b="1" lang="en" sz="1200"/>
              <a:t>Context Data: </a:t>
            </a:r>
            <a:r>
              <a:rPr lang="en" sz="1200"/>
              <a:t>These are data that are present in registers in the processor while the process is executing.</a:t>
            </a:r>
            <a:endParaRPr sz="1200"/>
          </a:p>
          <a:p>
            <a:pPr indent="0" lvl="0" marL="0" rtl="0" algn="l">
              <a:spcBef>
                <a:spcPts val="1600"/>
              </a:spcBef>
              <a:spcAft>
                <a:spcPts val="0"/>
              </a:spcAft>
              <a:buNone/>
            </a:pPr>
            <a:r>
              <a:rPr b="1" lang="en" sz="1200"/>
              <a:t>I/O Status Information: </a:t>
            </a:r>
            <a:r>
              <a:rPr lang="en" sz="1200"/>
              <a:t>Includes outstanding I/O requests, I/O devices assigned to the process, a list of files in use by the process, and so on.</a:t>
            </a:r>
            <a:endParaRPr sz="1200"/>
          </a:p>
          <a:p>
            <a:pPr indent="0" lvl="0" marL="0" rtl="0" algn="l">
              <a:spcBef>
                <a:spcPts val="1600"/>
              </a:spcBef>
              <a:spcAft>
                <a:spcPts val="0"/>
              </a:spcAft>
              <a:buNone/>
            </a:pPr>
            <a:r>
              <a:rPr b="1" lang="en" sz="1200"/>
              <a:t>Accounting Information: </a:t>
            </a:r>
            <a:r>
              <a:rPr lang="en" sz="1200"/>
              <a:t>May include the amount of processor time and clock time used, time limits, account numbers, and so on.</a:t>
            </a:r>
            <a:endParaRPr sz="1200"/>
          </a:p>
          <a:p>
            <a:pPr indent="0" lvl="0" marL="0" rtl="0" algn="l">
              <a:spcBef>
                <a:spcPts val="1600"/>
              </a:spcBef>
              <a:spcAft>
                <a:spcPts val="1600"/>
              </a:spcAft>
              <a:buNone/>
            </a:pPr>
            <a:r>
              <a:rPr lang="en" sz="1200"/>
              <a:t>All of this information is stored in the </a:t>
            </a:r>
            <a:r>
              <a:rPr b="1" lang="en" sz="1200"/>
              <a:t>process control block</a:t>
            </a:r>
            <a:r>
              <a:rPr lang="en" sz="1200"/>
              <a:t>. This data structure is managed by the OS.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pic>
        <p:nvPicPr>
          <p:cNvPr id="88" name="Google Shape;88;p17"/>
          <p:cNvPicPr preferRelativeResize="0"/>
          <p:nvPr/>
        </p:nvPicPr>
        <p:blipFill>
          <a:blip r:embed="rId3">
            <a:alphaModFix/>
          </a:blip>
          <a:stretch>
            <a:fillRect/>
          </a:stretch>
        </p:blipFill>
        <p:spPr>
          <a:xfrm>
            <a:off x="2285573" y="384825"/>
            <a:ext cx="4237549" cy="437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States for Scheduling Algorithms</a:t>
            </a:r>
            <a:endParaRPr/>
          </a:p>
        </p:txBody>
      </p:sp>
      <p:sp>
        <p:nvSpPr>
          <p:cNvPr id="94" name="Google Shape;94;p1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Process States tell the scheduling algorithm what state the process is in. This allows it to handle what’s going on with all of the processes. </a:t>
            </a:r>
            <a:endParaRPr sz="1200"/>
          </a:p>
          <a:p>
            <a:pPr indent="0" lvl="0" marL="0" rtl="0" algn="l">
              <a:spcBef>
                <a:spcPts val="1600"/>
              </a:spcBef>
              <a:spcAft>
                <a:spcPts val="0"/>
              </a:spcAft>
              <a:buNone/>
            </a:pPr>
            <a:r>
              <a:rPr b="1" lang="en" sz="1200"/>
              <a:t>Created/New</a:t>
            </a:r>
            <a:r>
              <a:rPr lang="en" sz="1200"/>
              <a:t>: When a process is first created it becomes a “created” or “new” process. In this state, it awaits a transition into the “ready” state.</a:t>
            </a:r>
            <a:endParaRPr sz="1200"/>
          </a:p>
          <a:p>
            <a:pPr indent="0" lvl="0" marL="0" rtl="0" algn="l">
              <a:spcBef>
                <a:spcPts val="1600"/>
              </a:spcBef>
              <a:spcAft>
                <a:spcPts val="0"/>
              </a:spcAft>
              <a:buNone/>
            </a:pPr>
            <a:r>
              <a:rPr b="1" lang="en" sz="1200"/>
              <a:t>Ready</a:t>
            </a:r>
            <a:r>
              <a:rPr lang="en" sz="1200"/>
              <a:t>: A ready process has been loaded into main memory and is waiting for execution by the CPU. There may be multiple processes in this state which are “concurrently running” even though the CPU can only handle one process at a time. Ready processes are generally loaded into a queue. Other processes that are waiting for another event (I/O, waiting for internet connection, loading something from memory, etc) are not in the ready queue (and thus not “ready”)</a:t>
            </a:r>
            <a:endParaRPr sz="1200"/>
          </a:p>
          <a:p>
            <a:pPr indent="0" lvl="0" marL="0" rtl="0" algn="l">
              <a:spcBef>
                <a:spcPts val="1600"/>
              </a:spcBef>
              <a:spcAft>
                <a:spcPts val="0"/>
              </a:spcAft>
              <a:buNone/>
            </a:pPr>
            <a:r>
              <a:rPr b="1" lang="en" sz="1200"/>
              <a:t>Running</a:t>
            </a:r>
            <a:r>
              <a:rPr lang="en" sz="1200"/>
              <a:t>: A process is being run by the CPU. Only one process may be run at a time per CPU core, and they are either run in </a:t>
            </a:r>
            <a:r>
              <a:rPr i="1" lang="en" sz="1200"/>
              <a:t>user mode </a:t>
            </a:r>
            <a:r>
              <a:rPr lang="en" sz="1200"/>
              <a:t>or </a:t>
            </a:r>
            <a:r>
              <a:rPr i="1" lang="en" sz="1200"/>
              <a:t>kernel mode</a:t>
            </a:r>
            <a:endParaRPr sz="1200"/>
          </a:p>
          <a:p>
            <a:pPr indent="0" lvl="0" marL="0" rtl="0" algn="l">
              <a:spcBef>
                <a:spcPts val="1600"/>
              </a:spcBef>
              <a:spcAft>
                <a:spcPts val="1600"/>
              </a:spcAft>
              <a:buNone/>
            </a:pPr>
            <a:r>
              <a:t/>
            </a:r>
            <a:endParaRPr sz="1200"/>
          </a:p>
        </p:txBody>
      </p:sp>
      <p:pic>
        <p:nvPicPr>
          <p:cNvPr id="95" name="Google Shape;95;p18"/>
          <p:cNvPicPr preferRelativeResize="0"/>
          <p:nvPr/>
        </p:nvPicPr>
        <p:blipFill>
          <a:blip r:embed="rId3">
            <a:alphaModFix/>
          </a:blip>
          <a:stretch>
            <a:fillRect/>
          </a:stretch>
        </p:blipFill>
        <p:spPr>
          <a:xfrm>
            <a:off x="6233050" y="182625"/>
            <a:ext cx="2777024" cy="1172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States Cont.</a:t>
            </a:r>
            <a:endParaRPr/>
          </a:p>
        </p:txBody>
      </p:sp>
      <p:sp>
        <p:nvSpPr>
          <p:cNvPr id="101" name="Google Shape;101;p1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200"/>
              <a:t>Kernel Mode</a:t>
            </a:r>
            <a:r>
              <a:rPr lang="en" sz="1200"/>
              <a:t>: Has access to everything (user and kernel addresses), unrestricted access to hardware including execution of </a:t>
            </a:r>
            <a:r>
              <a:rPr i="1" lang="en" sz="1200"/>
              <a:t>privileged</a:t>
            </a:r>
            <a:r>
              <a:rPr i="1" lang="en" sz="1200"/>
              <a:t> </a:t>
            </a:r>
            <a:r>
              <a:rPr lang="en" sz="1200"/>
              <a:t>instructions (E.G. I/O instructions or halt instructions), A </a:t>
            </a:r>
            <a:r>
              <a:rPr b="1" lang="en" sz="1200"/>
              <a:t>system call</a:t>
            </a:r>
            <a:r>
              <a:rPr lang="en" sz="1200"/>
              <a:t> from a user program causes a switch to </a:t>
            </a:r>
            <a:r>
              <a:rPr lang="en" sz="1200"/>
              <a:t>kernel</a:t>
            </a:r>
            <a:r>
              <a:rPr lang="en" sz="1200"/>
              <a:t> mode. </a:t>
            </a:r>
            <a:endParaRPr sz="1200"/>
          </a:p>
          <a:p>
            <a:pPr indent="0" lvl="0" marL="0" rtl="0" algn="l">
              <a:spcBef>
                <a:spcPts val="1600"/>
              </a:spcBef>
              <a:spcAft>
                <a:spcPts val="0"/>
              </a:spcAft>
              <a:buNone/>
            </a:pPr>
            <a:r>
              <a:rPr b="1" i="1" lang="en" sz="1200"/>
              <a:t>User Mode</a:t>
            </a:r>
            <a:r>
              <a:rPr b="1" lang="en" sz="1200"/>
              <a:t>: </a:t>
            </a:r>
            <a:r>
              <a:rPr lang="en" sz="1200"/>
              <a:t>May only access their own instructions and data, if the user mode instructions calls an OS service it switches to kernel mode. This mode is important because it keeps each process encapsulated, preventing it from changing data in other processes. Also no direct access to any hardware device is allowed. </a:t>
            </a:r>
            <a:endParaRPr sz="1200"/>
          </a:p>
          <a:p>
            <a:pPr indent="0" lvl="0" marL="0" rtl="0" algn="l">
              <a:spcBef>
                <a:spcPts val="1600"/>
              </a:spcBef>
              <a:spcAft>
                <a:spcPts val="0"/>
              </a:spcAft>
              <a:buNone/>
            </a:pPr>
            <a:r>
              <a:rPr b="1" lang="en" sz="1200"/>
              <a:t>Waiting</a:t>
            </a:r>
            <a:r>
              <a:rPr lang="en" sz="1200"/>
              <a:t>: When a process is waiting to be assigned to a </a:t>
            </a:r>
            <a:r>
              <a:rPr lang="en" sz="1200"/>
              <a:t>processor</a:t>
            </a:r>
            <a:r>
              <a:rPr lang="en" sz="1200"/>
              <a:t>. Considered ready but not in the queue.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pic>
        <p:nvPicPr>
          <p:cNvPr id="102" name="Google Shape;102;p19"/>
          <p:cNvPicPr preferRelativeResize="0"/>
          <p:nvPr/>
        </p:nvPicPr>
        <p:blipFill>
          <a:blip r:embed="rId3">
            <a:alphaModFix/>
          </a:blip>
          <a:stretch>
            <a:fillRect/>
          </a:stretch>
        </p:blipFill>
        <p:spPr>
          <a:xfrm>
            <a:off x="7658699" y="0"/>
            <a:ext cx="1485300" cy="1504600"/>
          </a:xfrm>
          <a:prstGeom prst="rect">
            <a:avLst/>
          </a:prstGeom>
          <a:noFill/>
          <a:ln>
            <a:noFill/>
          </a:ln>
        </p:spPr>
      </p:pic>
      <p:pic>
        <p:nvPicPr>
          <p:cNvPr id="103" name="Google Shape;103;p19"/>
          <p:cNvPicPr preferRelativeResize="0"/>
          <p:nvPr/>
        </p:nvPicPr>
        <p:blipFill>
          <a:blip r:embed="rId4">
            <a:alphaModFix/>
          </a:blip>
          <a:stretch>
            <a:fillRect/>
          </a:stretch>
        </p:blipFill>
        <p:spPr>
          <a:xfrm>
            <a:off x="3505588" y="3638900"/>
            <a:ext cx="2132825" cy="15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 States cont.</a:t>
            </a:r>
            <a:endParaRPr/>
          </a:p>
        </p:txBody>
      </p:sp>
      <p:sp>
        <p:nvSpPr>
          <p:cNvPr id="109" name="Google Shape;109;p2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Blocked</a:t>
            </a:r>
            <a:r>
              <a:rPr lang="en" sz="1200"/>
              <a:t>: When a process cannot continue without an external change in state or an event occuring, it becomes blocked. This could be something as simple as waiting for a printer, waiting for user input, or require access to a critical section (generally protected by a semaphore or a mutex). The process is still being run by the CPU in this state and may be swapped out depending on the scheduling algorithm. </a:t>
            </a:r>
            <a:endParaRPr sz="1200"/>
          </a:p>
          <a:p>
            <a:pPr indent="0" lvl="0" marL="0" rtl="0" algn="l">
              <a:spcBef>
                <a:spcPts val="1600"/>
              </a:spcBef>
              <a:spcAft>
                <a:spcPts val="1600"/>
              </a:spcAft>
              <a:buNone/>
            </a:pPr>
            <a:r>
              <a:rPr b="1" lang="en" sz="1200"/>
              <a:t>Terminated:</a:t>
            </a:r>
            <a:r>
              <a:rPr lang="en" sz="1200"/>
              <a:t> A process may be terminated when it is completed or the process being killed. The program is no longer running but remains in the process table as a “zombie process” until its parent process calls the wait system call to read its exit status, which causes the process is removed from the table, ending the process’s lifetime. If the parent process does not call the wait function then the table will continue to filling up, leading to a resource leak (such as a memory leak).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Pre-Emptive vs. Non Pre-Emptive</a:t>
            </a:r>
            <a:endParaRPr/>
          </a:p>
        </p:txBody>
      </p:sp>
      <p:sp>
        <p:nvSpPr>
          <p:cNvPr id="115" name="Google Shape;115;p2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Both are methods of scheduling algorithms. </a:t>
            </a:r>
            <a:endParaRPr sz="1200"/>
          </a:p>
          <a:p>
            <a:pPr indent="0" lvl="0" marL="0" rtl="0" algn="l">
              <a:spcBef>
                <a:spcPts val="1600"/>
              </a:spcBef>
              <a:spcAft>
                <a:spcPts val="0"/>
              </a:spcAft>
              <a:buNone/>
            </a:pPr>
            <a:r>
              <a:rPr b="1" lang="en" sz="1200"/>
              <a:t>Pre-emptive</a:t>
            </a:r>
            <a:r>
              <a:rPr lang="en" sz="1200"/>
              <a:t> means that processes may be interrupted in order to let another process on. </a:t>
            </a:r>
            <a:endParaRPr sz="1200"/>
          </a:p>
          <a:p>
            <a:pPr indent="0" lvl="0" marL="0" rtl="0" algn="l">
              <a:spcBef>
                <a:spcPts val="1600"/>
              </a:spcBef>
              <a:spcAft>
                <a:spcPts val="0"/>
              </a:spcAft>
              <a:buNone/>
            </a:pPr>
            <a:r>
              <a:rPr lang="en" sz="1200"/>
              <a:t>This requires more overhead when switching processes from running to ready states, and can allow high priority processes to take the place of  lower priority processes on the CPU. </a:t>
            </a:r>
            <a:endParaRPr sz="1200"/>
          </a:p>
          <a:p>
            <a:pPr indent="0" lvl="0" marL="0" rtl="0" algn="l">
              <a:spcBef>
                <a:spcPts val="1600"/>
              </a:spcBef>
              <a:spcAft>
                <a:spcPts val="0"/>
              </a:spcAft>
              <a:buNone/>
            </a:pPr>
            <a:r>
              <a:rPr b="1" lang="en" sz="1200"/>
              <a:t>Non preemptive</a:t>
            </a:r>
            <a:r>
              <a:rPr lang="en" sz="1200"/>
              <a:t> means that a process will not be stopped until either it terminates or it blocks itself to wait for I/O or to request some OS service.</a:t>
            </a:r>
            <a:endParaRPr sz="1200"/>
          </a:p>
          <a:p>
            <a:pPr indent="0" lvl="0" marL="0" rtl="0" algn="l">
              <a:spcBef>
                <a:spcPts val="1600"/>
              </a:spcBef>
              <a:spcAft>
                <a:spcPts val="0"/>
              </a:spcAft>
              <a:buNone/>
            </a:pPr>
            <a:r>
              <a:rPr lang="en" sz="1200"/>
              <a:t>The pros are that the CPU doesn’t have to work with as much overhead, but it may lead to smaller runtime processes having to wait on longer run times to complete.</a:t>
            </a:r>
            <a:endParaRPr sz="1200"/>
          </a:p>
          <a:p>
            <a:pPr indent="0" lvl="0" marL="0" rtl="0" algn="l">
              <a:spcBef>
                <a:spcPts val="1600"/>
              </a:spcBef>
              <a:spcAft>
                <a:spcPts val="1600"/>
              </a:spcAft>
              <a:buNone/>
            </a:pPr>
            <a:r>
              <a:t/>
            </a:r>
            <a:endParaRPr/>
          </a:p>
        </p:txBody>
      </p:sp>
      <p:pic>
        <p:nvPicPr>
          <p:cNvPr id="116" name="Google Shape;116;p21"/>
          <p:cNvPicPr preferRelativeResize="0"/>
          <p:nvPr/>
        </p:nvPicPr>
        <p:blipFill>
          <a:blip r:embed="rId3">
            <a:alphaModFix/>
          </a:blip>
          <a:stretch>
            <a:fillRect/>
          </a:stretch>
        </p:blipFill>
        <p:spPr>
          <a:xfrm>
            <a:off x="5228398" y="0"/>
            <a:ext cx="3915600" cy="1419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