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4" r:id="rId2"/>
  </p:sldMasterIdLst>
  <p:notesMasterIdLst>
    <p:notesMasterId r:id="rId20"/>
  </p:notesMasterIdLst>
  <p:sldIdLst>
    <p:sldId id="282" r:id="rId3"/>
    <p:sldId id="257" r:id="rId4"/>
    <p:sldId id="323" r:id="rId5"/>
    <p:sldId id="348" r:id="rId6"/>
    <p:sldId id="329" r:id="rId7"/>
    <p:sldId id="336" r:id="rId8"/>
    <p:sldId id="353" r:id="rId9"/>
    <p:sldId id="303" r:id="rId10"/>
    <p:sldId id="337" r:id="rId11"/>
    <p:sldId id="342" r:id="rId12"/>
    <p:sldId id="333" r:id="rId13"/>
    <p:sldId id="335" r:id="rId14"/>
    <p:sldId id="343" r:id="rId15"/>
    <p:sldId id="356" r:id="rId16"/>
    <p:sldId id="355" r:id="rId17"/>
    <p:sldId id="354" r:id="rId18"/>
    <p:sldId id="311" r:id="rId19"/>
  </p:sldIdLst>
  <p:sldSz cx="9144000" cy="6858000" type="screen4x3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ssa Morgan" initials="MM" lastIdx="1" clrIdx="0">
    <p:extLst>
      <p:ext uri="{19B8F6BF-5375-455C-9EA6-DF929625EA0E}">
        <p15:presenceInfo xmlns:p15="http://schemas.microsoft.com/office/powerpoint/2012/main" userId="9d7081a4bbde07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163E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57" autoAdjust="0"/>
  </p:normalViewPr>
  <p:slideViewPr>
    <p:cSldViewPr snapToGrid="0">
      <p:cViewPr>
        <p:scale>
          <a:sx n="70" d="100"/>
          <a:sy n="70" d="100"/>
        </p:scale>
        <p:origin x="1392" y="9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859D5C6D-3C15-456B-A5C6-E89995BC2C62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8275" y="1173163"/>
            <a:ext cx="4225925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F7531F7F-F6F9-4258-8E78-38F9B404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9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31F7F-F6F9-4258-8E78-38F9B404D7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8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7059A7-7CC4-4BDE-87E2-CF84C03B0AF9}"/>
              </a:ext>
            </a:extLst>
          </p:cNvPr>
          <p:cNvSpPr/>
          <p:nvPr userDrawn="1"/>
        </p:nvSpPr>
        <p:spPr>
          <a:xfrm>
            <a:off x="0" y="0"/>
            <a:ext cx="9144000" cy="70046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CFC36-B54C-401A-B4CE-7C07F75CFF9E}"/>
              </a:ext>
            </a:extLst>
          </p:cNvPr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853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AEF9CB4-48F8-4242-9B83-B1B6C03FF786}"/>
              </a:ext>
            </a:extLst>
          </p:cNvPr>
          <p:cNvSpPr/>
          <p:nvPr userDrawn="1"/>
        </p:nvSpPr>
        <p:spPr>
          <a:xfrm>
            <a:off x="0" y="0"/>
            <a:ext cx="9144000" cy="70046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590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F18FBE3-9201-4FA1-BFA0-3CF2E893739C}"/>
              </a:ext>
            </a:extLst>
          </p:cNvPr>
          <p:cNvSpPr/>
          <p:nvPr userDrawn="1"/>
        </p:nvSpPr>
        <p:spPr>
          <a:xfrm>
            <a:off x="0" y="0"/>
            <a:ext cx="9144000" cy="70046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3568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98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77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7059A7-7CC4-4BDE-87E2-CF84C03B0AF9}"/>
              </a:ext>
            </a:extLst>
          </p:cNvPr>
          <p:cNvSpPr/>
          <p:nvPr userDrawn="1"/>
        </p:nvSpPr>
        <p:spPr>
          <a:xfrm>
            <a:off x="0" y="0"/>
            <a:ext cx="9144000" cy="70046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03163E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rgbClr val="03163E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22998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19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29403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1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57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7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26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28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2795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  <a:solidFill>
            <a:schemeClr val="bg1"/>
          </a:solidFill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53277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23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4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4943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55EB-44AC-4665-8C1B-31234AA2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DD3BE-CB3C-40D8-A702-9C9A0822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1268-9667-4F75-8826-95A83251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6C13D-8073-47A5-B0A5-046587B4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5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6514A8-CA47-4A65-85E4-4A58F4F328F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47679" y="2438400"/>
            <a:ext cx="243493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B8E626-A2EF-4A0B-974E-3C53F76F0C5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426284" y="2438400"/>
            <a:ext cx="243493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3D039A-38E8-4600-AAC5-7070FA04329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104888" y="2438400"/>
            <a:ext cx="243493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Rectangle 12" title="Side bar">
            <a:extLst>
              <a:ext uri="{FF2B5EF4-FFF2-40B4-BE49-F238E27FC236}">
                <a16:creationId xmlns:a16="http://schemas.microsoft.com/office/drawing/2014/main" id="{9B402397-E46C-4F5A-A077-D3EB2A9BA712}"/>
              </a:ext>
            </a:extLst>
          </p:cNvPr>
          <p:cNvSpPr/>
          <p:nvPr userDrawn="1"/>
        </p:nvSpPr>
        <p:spPr>
          <a:xfrm>
            <a:off x="332560" y="376"/>
            <a:ext cx="1714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 title="Side bar">
            <a:extLst>
              <a:ext uri="{FF2B5EF4-FFF2-40B4-BE49-F238E27FC236}">
                <a16:creationId xmlns:a16="http://schemas.microsoft.com/office/drawing/2014/main" id="{7E904A0A-D10E-4153-BB2D-AF462E0BC7B1}"/>
              </a:ext>
            </a:extLst>
          </p:cNvPr>
          <p:cNvSpPr/>
          <p:nvPr userDrawn="1"/>
        </p:nvSpPr>
        <p:spPr>
          <a:xfrm>
            <a:off x="8639991" y="0"/>
            <a:ext cx="1714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363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0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6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1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7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285C7F-7EB2-4160-8D47-4F00ECADB4E1}"/>
              </a:ext>
            </a:extLst>
          </p:cNvPr>
          <p:cNvSpPr/>
          <p:nvPr userDrawn="1"/>
        </p:nvSpPr>
        <p:spPr>
          <a:xfrm>
            <a:off x="0" y="0"/>
            <a:ext cx="9144000" cy="7004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249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3" r:id="rId4"/>
    <p:sldLayoutId id="2147483664" r:id="rId5"/>
    <p:sldLayoutId id="2147483665" r:id="rId6"/>
    <p:sldLayoutId id="2147483672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285C7F-7EB2-4160-8D47-4F00ECADB4E1}"/>
              </a:ext>
            </a:extLst>
          </p:cNvPr>
          <p:cNvSpPr/>
          <p:nvPr userDrawn="1"/>
        </p:nvSpPr>
        <p:spPr>
          <a:xfrm>
            <a:off x="0" y="0"/>
            <a:ext cx="9144000" cy="70046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32560" y="376"/>
            <a:ext cx="171450" cy="6858000"/>
          </a:xfrm>
          <a:prstGeom prst="rect">
            <a:avLst/>
          </a:prstGeom>
          <a:solidFill>
            <a:srgbClr val="031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Side bar">
            <a:extLst>
              <a:ext uri="{FF2B5EF4-FFF2-40B4-BE49-F238E27FC236}">
                <a16:creationId xmlns:a16="http://schemas.microsoft.com/office/drawing/2014/main" id="{FC228877-79C9-4486-ABF4-882961168FD0}"/>
              </a:ext>
            </a:extLst>
          </p:cNvPr>
          <p:cNvSpPr/>
          <p:nvPr userDrawn="1"/>
        </p:nvSpPr>
        <p:spPr>
          <a:xfrm>
            <a:off x="8639991" y="0"/>
            <a:ext cx="171450" cy="6858000"/>
          </a:xfrm>
          <a:prstGeom prst="rect">
            <a:avLst/>
          </a:prstGeom>
          <a:solidFill>
            <a:srgbClr val="031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216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>
          <p15:clr>
            <a:srgbClr val="F26B43"/>
          </p15:clr>
        </p15:guide>
        <p15:guide id="12" orient="horz" pos="1440">
          <p15:clr>
            <a:srgbClr val="F26B43"/>
          </p15:clr>
        </p15:guide>
        <p15:guide id="13" orient="horz" pos="3696">
          <p15:clr>
            <a:srgbClr val="F26B43"/>
          </p15:clr>
        </p15:guide>
        <p15:guide id="14" orient="horz" pos="432">
          <p15:clr>
            <a:srgbClr val="F26B43"/>
          </p15:clr>
        </p15:guide>
        <p15:guide id="15" orient="horz" pos="1512">
          <p15:clr>
            <a:srgbClr val="F26B43"/>
          </p15:clr>
        </p15:guide>
        <p15:guide id="16" pos="5184">
          <p15:clr>
            <a:srgbClr val="F26B43"/>
          </p15:clr>
        </p15:guide>
        <p15:guide id="17" pos="702">
          <p15:clr>
            <a:srgbClr val="F26B43"/>
          </p15:clr>
        </p15:guide>
        <p15:guide id="18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c633.pythonanywhere.com/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RandomForestClassifier-WineAttributeImportance/Dashboard1?:display_count=y&amp;publish=yes&amp;:origin=viz_share_link" TargetMode="External"/><Relationship Id="rId2" Type="http://schemas.openxmlformats.org/officeDocument/2006/relationships/hyperlink" Target="https://public.tableau.com/views/WineProject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067F0-1703-4DCD-93C6-FB50116C9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639" y="4436462"/>
            <a:ext cx="2516957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102000"/>
              </a:lnSpc>
              <a:spcAft>
                <a:spcPts val="600"/>
              </a:spcAft>
            </a:pPr>
            <a:r>
              <a:rPr lang="en-US" sz="1600" dirty="0"/>
              <a:t>Melissa Morgan</a:t>
            </a:r>
            <a:endParaRPr lang="en-US" sz="1600" b="1" dirty="0"/>
          </a:p>
          <a:p>
            <a:pPr algn="ctr" defTabSz="914400">
              <a:lnSpc>
                <a:spcPct val="102000"/>
              </a:lnSpc>
              <a:spcAft>
                <a:spcPts val="600"/>
              </a:spcAft>
            </a:pPr>
            <a:r>
              <a:rPr lang="en-US" sz="1600" dirty="0"/>
              <a:t>Blake Skinner</a:t>
            </a:r>
          </a:p>
          <a:p>
            <a:pPr algn="ctr" defTabSz="914400">
              <a:lnSpc>
                <a:spcPct val="102000"/>
              </a:lnSpc>
              <a:spcAft>
                <a:spcPts val="600"/>
              </a:spcAft>
            </a:pPr>
            <a:r>
              <a:rPr lang="en-US" sz="1600" dirty="0"/>
              <a:t>Godwin Thomas</a:t>
            </a:r>
          </a:p>
          <a:p>
            <a:pPr algn="ctr" defTabSz="914400">
              <a:lnSpc>
                <a:spcPct val="102000"/>
              </a:lnSpc>
              <a:spcAft>
                <a:spcPts val="600"/>
              </a:spcAft>
            </a:pPr>
            <a:r>
              <a:rPr lang="en-US" sz="1600" dirty="0"/>
              <a:t>Julia Thompson</a:t>
            </a:r>
          </a:p>
          <a:p>
            <a:pPr algn="ctr" defTabSz="914400">
              <a:lnSpc>
                <a:spcPct val="102000"/>
              </a:lnSpc>
              <a:spcAft>
                <a:spcPts val="600"/>
              </a:spcAft>
            </a:pPr>
            <a:r>
              <a:rPr lang="en-US" sz="1600" dirty="0"/>
              <a:t>Rebekah Vinson</a:t>
            </a:r>
            <a:endParaRPr lang="en-US" sz="1600" b="1" dirty="0"/>
          </a:p>
          <a:p>
            <a:pPr algn="ctr" defTabSz="914400">
              <a:lnSpc>
                <a:spcPct val="102000"/>
              </a:lnSpc>
              <a:spcAft>
                <a:spcPts val="600"/>
              </a:spcAft>
            </a:pPr>
            <a:endParaRPr lang="en-US" sz="1600" dirty="0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86872" y="634028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71002" y="2016617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 descr="A group of people in a room&#10;&#10;Description automatically generated">
            <a:extLst>
              <a:ext uri="{FF2B5EF4-FFF2-40B4-BE49-F238E27FC236}">
                <a16:creationId xmlns:a16="http://schemas.microsoft.com/office/drawing/2014/main" id="{F7471D34-4E9A-4E2D-93D0-6CAB10890E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7" y="1666358"/>
            <a:ext cx="4244416" cy="37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18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3CA5-5156-4F84-BC48-987154AC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108464"/>
          </a:xfrm>
        </p:spPr>
        <p:txBody>
          <a:bodyPr>
            <a:no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Exploration</a:t>
            </a:r>
            <a:endParaRPr lang="en-US" sz="31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D1A412-C447-4B28-B77C-5DC942BBB17E}"/>
              </a:ext>
            </a:extLst>
          </p:cNvPr>
          <p:cNvPicPr>
            <a:picLocks noGrp="1" noChangeAspect="1" noChangeArrowheads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892" y="1794264"/>
            <a:ext cx="2498408" cy="406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A60070B-7BB1-4D81-B276-059892D2CD9D}"/>
              </a:ext>
            </a:extLst>
          </p:cNvPr>
          <p:cNvSpPr txBox="1">
            <a:spLocks/>
          </p:cNvSpPr>
          <p:nvPr/>
        </p:nvSpPr>
        <p:spPr>
          <a:xfrm>
            <a:off x="896302" y="1878330"/>
            <a:ext cx="4412677" cy="47012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Pulled in data</a:t>
            </a:r>
          </a:p>
          <a:p>
            <a:pPr marL="768096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Separate csv files for red and white wine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Looked at the datatypes </a:t>
            </a:r>
          </a:p>
          <a:p>
            <a:pPr marL="768096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floats except for quality</a:t>
            </a:r>
          </a:p>
          <a:p>
            <a:pPr marL="768096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Changed datatype to float for quality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Looked at data shape</a:t>
            </a:r>
          </a:p>
          <a:p>
            <a:pPr marL="768096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Quality not evenly distributed amongst classifications </a:t>
            </a:r>
          </a:p>
          <a:p>
            <a:pPr marL="768096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Skewed heavily to quality of 5 &amp; 6  </a:t>
            </a:r>
          </a:p>
          <a:p>
            <a:pPr marL="768096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Understand that this is heavily going to affect our model</a:t>
            </a:r>
          </a:p>
        </p:txBody>
      </p:sp>
    </p:spTree>
    <p:extLst>
      <p:ext uri="{BB962C8B-B14F-4D97-AF65-F5344CB8AC3E}">
        <p14:creationId xmlns:p14="http://schemas.microsoft.com/office/powerpoint/2010/main" val="354817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3CA5-5156-4F84-BC48-987154AC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Models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31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AD6EB7D9-0765-47AE-A966-5A132721B2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729244"/>
              </p:ext>
            </p:extLst>
          </p:nvPr>
        </p:nvGraphicFramePr>
        <p:xfrm>
          <a:off x="767671" y="2238588"/>
          <a:ext cx="3803443" cy="346286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14820">
                  <a:extLst>
                    <a:ext uri="{9D8B030D-6E8A-4147-A177-3AD203B41FA5}">
                      <a16:colId xmlns:a16="http://schemas.microsoft.com/office/drawing/2014/main" val="3395908105"/>
                    </a:ext>
                  </a:extLst>
                </a:gridCol>
                <a:gridCol w="1488623">
                  <a:extLst>
                    <a:ext uri="{9D8B030D-6E8A-4147-A177-3AD203B41FA5}">
                      <a16:colId xmlns:a16="http://schemas.microsoft.com/office/drawing/2014/main" val="3530746102"/>
                    </a:ext>
                  </a:extLst>
                </a:gridCol>
              </a:tblGrid>
              <a:tr h="511506">
                <a:tc>
                  <a:txBody>
                    <a:bodyPr/>
                    <a:lstStyle/>
                    <a:p>
                      <a:pPr rtl="0" fontAlgn="b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Accuracy</a:t>
                      </a:r>
                      <a:endParaRPr lang="en-US" sz="2100" dirty="0">
                        <a:effectLst/>
                      </a:endParaRPr>
                    </a:p>
                  </a:txBody>
                  <a:tcPr marL="98065" marR="98065" marT="98065" marB="98065" anchor="b"/>
                </a:tc>
                <a:extLst>
                  <a:ext uri="{0D108BD9-81ED-4DB2-BD59-A6C34878D82A}">
                    <a16:rowId xmlns:a16="http://schemas.microsoft.com/office/drawing/2014/main" val="2323430058"/>
                  </a:ext>
                </a:extLst>
              </a:tr>
              <a:tr h="487971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RandomForestClassifier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0.707142857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extLst>
                  <a:ext uri="{0D108BD9-81ED-4DB2-BD59-A6C34878D82A}">
                    <a16:rowId xmlns:a16="http://schemas.microsoft.com/office/drawing/2014/main" val="3478084426"/>
                  </a:ext>
                </a:extLst>
              </a:tr>
              <a:tr h="487971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XGBoost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0.66122449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extLst>
                  <a:ext uri="{0D108BD9-81ED-4DB2-BD59-A6C34878D82A}">
                    <a16:rowId xmlns:a16="http://schemas.microsoft.com/office/drawing/2014/main" val="3785332188"/>
                  </a:ext>
                </a:extLst>
              </a:tr>
              <a:tr h="487971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DecisionTreeClassifier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0.582653061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extLst>
                  <a:ext uri="{0D108BD9-81ED-4DB2-BD59-A6C34878D82A}">
                    <a16:rowId xmlns:a16="http://schemas.microsoft.com/office/drawing/2014/main" val="117287972"/>
                  </a:ext>
                </a:extLst>
              </a:tr>
              <a:tr h="487971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KNeighborsClassifier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0.558035714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extLst>
                  <a:ext uri="{0D108BD9-81ED-4DB2-BD59-A6C34878D82A}">
                    <a16:rowId xmlns:a16="http://schemas.microsoft.com/office/drawing/2014/main" val="231612152"/>
                  </a:ext>
                </a:extLst>
              </a:tr>
              <a:tr h="511506">
                <a:tc>
                  <a:txBody>
                    <a:bodyPr/>
                    <a:lstStyle/>
                    <a:p>
                      <a:pPr rtl="0" fontAlgn="b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LogisticRegression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 anchor="b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0.481632653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extLst>
                  <a:ext uri="{0D108BD9-81ED-4DB2-BD59-A6C34878D82A}">
                    <a16:rowId xmlns:a16="http://schemas.microsoft.com/office/drawing/2014/main" val="3934800749"/>
                  </a:ext>
                </a:extLst>
              </a:tr>
              <a:tr h="487971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NaivesBayes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0.448341837</a:t>
                      </a:r>
                      <a:endParaRPr lang="en-US" sz="2100" dirty="0">
                        <a:effectLst/>
                      </a:endParaRPr>
                    </a:p>
                  </a:txBody>
                  <a:tcPr marL="98065" marR="98065" marT="98065" marB="98065"/>
                </a:tc>
                <a:extLst>
                  <a:ext uri="{0D108BD9-81ED-4DB2-BD59-A6C34878D82A}">
                    <a16:rowId xmlns:a16="http://schemas.microsoft.com/office/drawing/2014/main" val="165980416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91494C-EEA2-4904-9796-74C0E7C8572D}"/>
              </a:ext>
            </a:extLst>
          </p:cNvPr>
          <p:cNvSpPr txBox="1">
            <a:spLocks/>
          </p:cNvSpPr>
          <p:nvPr/>
        </p:nvSpPr>
        <p:spPr>
          <a:xfrm>
            <a:off x="5056863" y="2171700"/>
            <a:ext cx="3322865" cy="391389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Created x and y variables</a:t>
            </a:r>
          </a:p>
          <a:p>
            <a:pPr marL="768096" lvl="1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output (y) = quality</a:t>
            </a:r>
          </a:p>
          <a:p>
            <a:pPr marL="768096" lvl="1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other features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 test split from x and y variables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 multiple models to test and compare accuracies</a:t>
            </a:r>
          </a:p>
          <a:p>
            <a:pPr marL="768096" lvl="1" defTabSz="914400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linear regression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score = 0.281361</a:t>
            </a: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3CA5-5156-4F84-BC48-987154AC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Models Continued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31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91494C-EEA2-4904-9796-74C0E7C8572D}"/>
              </a:ext>
            </a:extLst>
          </p:cNvPr>
          <p:cNvSpPr txBox="1">
            <a:spLocks/>
          </p:cNvSpPr>
          <p:nvPr/>
        </p:nvSpPr>
        <p:spPr>
          <a:xfrm>
            <a:off x="4572000" y="1811234"/>
            <a:ext cx="3845379" cy="501675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Tried two different types of data scaling – feature scaling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 Neither helped the shape of our data enough to impact our model.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Tried two different types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hypertuning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improve our accuracy.  Randomized Search &amp;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GridSearch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 When the optimal params from those searches were added to the model – accuracy decreased.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pickle to save our model down into a callable sav file </a:t>
            </a: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6F080D09-CD57-4BEE-987E-9E5870F08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0"/>
          <a:stretch/>
        </p:blipFill>
        <p:spPr bwMode="auto">
          <a:xfrm>
            <a:off x="846826" y="3288029"/>
            <a:ext cx="3451997" cy="30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E2AA89-6DF6-430D-9A41-8BFA50E97AA0}"/>
              </a:ext>
            </a:extLst>
          </p:cNvPr>
          <p:cNvSpPr/>
          <p:nvPr/>
        </p:nvSpPr>
        <p:spPr>
          <a:xfrm>
            <a:off x="874122" y="1811234"/>
            <a:ext cx="35100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4048" indent="-384048" defTabSz="914400" fontAlgn="base">
              <a:buFont typeface="Franklin Gothic Book" panose="020B0503020102020204" pitchFamily="34" charset="0"/>
              <a:buChar char="■"/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Confusion matrix to see where there were inaccuracies - shows that model chose 6 far too often </a:t>
            </a:r>
          </a:p>
        </p:txBody>
      </p:sp>
    </p:spTree>
    <p:extLst>
      <p:ext uri="{BB962C8B-B14F-4D97-AF65-F5344CB8AC3E}">
        <p14:creationId xmlns:p14="http://schemas.microsoft.com/office/powerpoint/2010/main" val="45685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0B36-BC73-4B8F-BF44-03D9A868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4974C-E71D-47D6-9F17-6444957D0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9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693148-FFBA-4203-A681-D42E4988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Project Final Materials &amp; Demonstration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491D4A2F-3137-4F85-91CC-895C9AF7044C}"/>
              </a:ext>
            </a:extLst>
          </p:cNvPr>
          <p:cNvSpPr txBox="1">
            <a:spLocks/>
          </p:cNvSpPr>
          <p:nvPr/>
        </p:nvSpPr>
        <p:spPr>
          <a:xfrm>
            <a:off x="1028700" y="2293052"/>
            <a:ext cx="7007297" cy="9367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pPr algn="l" defTabSz="914400"/>
            <a:r>
              <a:rPr lang="en-US" sz="2400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bc633.pythonanywhere.com</a:t>
            </a:r>
            <a:endParaRPr lang="en-US" sz="1400" cap="none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3F3F9F-7388-4B3B-BEBA-887B4870C523}"/>
              </a:ext>
            </a:extLst>
          </p:cNvPr>
          <p:cNvSpPr txBox="1">
            <a:spLocks/>
          </p:cNvSpPr>
          <p:nvPr/>
        </p:nvSpPr>
        <p:spPr>
          <a:xfrm>
            <a:off x="1028700" y="3682019"/>
            <a:ext cx="7518350" cy="2246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Route to different html files using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render_template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Includes the home page, imbedded tableau visualization, and site for users to submit data and receive a prediction on wine quality.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Arial" panose="020B0604020202020204" pitchFamily="34" charset="0"/>
              </a:rPr>
              <a:t>The route </a:t>
            </a:r>
            <a:r>
              <a:rPr lang="en-US" dirty="0" err="1">
                <a:latin typeface="Calibri" panose="020F0502020204030204" pitchFamily="34" charset="0"/>
                <a:ea typeface="Arial" panose="020B0604020202020204" pitchFamily="34" charset="0"/>
              </a:rPr>
              <a:t>doShit</a:t>
            </a:r>
            <a:r>
              <a:rPr lang="en-US" dirty="0">
                <a:latin typeface="Calibri" panose="020F0502020204030204" pitchFamily="34" charset="0"/>
                <a:ea typeface="Arial" panose="020B0604020202020204" pitchFamily="34" charset="0"/>
              </a:rPr>
              <a:t>() retrieves the input from the user, and runs the prediction with the ML.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EAB1941F-F459-4101-88BB-5C98C30BB309}"/>
              </a:ext>
            </a:extLst>
          </p:cNvPr>
          <p:cNvSpPr txBox="1">
            <a:spLocks/>
          </p:cNvSpPr>
          <p:nvPr/>
        </p:nvSpPr>
        <p:spPr>
          <a:xfrm>
            <a:off x="1028700" y="2293052"/>
            <a:ext cx="1831289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Project Link</a:t>
            </a:r>
          </a:p>
        </p:txBody>
      </p:sp>
    </p:spTree>
    <p:extLst>
      <p:ext uri="{BB962C8B-B14F-4D97-AF65-F5344CB8AC3E}">
        <p14:creationId xmlns:p14="http://schemas.microsoft.com/office/powerpoint/2010/main" val="317751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0B36-BC73-4B8F-BF44-03D9A868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visualizations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4974C-E71D-47D6-9F17-6444957D0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28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693148-FFBA-4203-A681-D42E4988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Tableau Interactive Dashboards and Visualizations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33F0AF-7DC5-46E1-A10F-F58D4ECE02B2}"/>
              </a:ext>
            </a:extLst>
          </p:cNvPr>
          <p:cNvSpPr/>
          <p:nvPr/>
        </p:nvSpPr>
        <p:spPr>
          <a:xfrm>
            <a:off x="1033272" y="2443778"/>
            <a:ext cx="6858000" cy="1969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300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https://public.tableau.com/views/WineProject</a:t>
            </a:r>
            <a:endParaRPr lang="en-US" sz="23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3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23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2300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https://public.tableau.com/views/RandomForestClassifier-WineAttributeImportance</a:t>
            </a:r>
            <a:endParaRPr lang="en-US" sz="23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308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AD3CA5-5156-4F84-BC48-987154AC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001" y="2300930"/>
            <a:ext cx="6335973" cy="2434321"/>
          </a:xfrm>
        </p:spPr>
        <p:txBody>
          <a:bodyPr vert="horz" lIns="91440" tIns="45720" rIns="91440" bIns="45720" rtlCol="0" anchor="b">
            <a:spAutoFit/>
          </a:bodyPr>
          <a:lstStyle/>
          <a:p>
            <a:pPr algn="l" defTabSz="914400"/>
            <a:r>
              <a:rPr lang="en-US" sz="5700" b="1" dirty="0"/>
              <a:t>Data Science Happens…</a:t>
            </a:r>
            <a:br>
              <a:rPr lang="en-US" sz="5700" b="1" dirty="0"/>
            </a:br>
            <a:r>
              <a:rPr lang="en-US" sz="5700" b="1" dirty="0"/>
              <a:t>Wine helps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EF4AB-FD11-45E1-8F22-84B11EEFA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2001" y="4804850"/>
            <a:ext cx="446793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2300" dirty="0"/>
              <a:t>ANY QUESTIONS?</a:t>
            </a:r>
          </a:p>
          <a:p>
            <a:pPr algn="l" defTabSz="914400">
              <a:spcAft>
                <a:spcPts val="600"/>
              </a:spcAft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08763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3CA5-5156-4F84-BC48-987154AC6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382" y="2095557"/>
            <a:ext cx="6669236" cy="3050579"/>
          </a:xfrm>
        </p:spPr>
        <p:txBody>
          <a:bodyPr vert="horz" wrap="square" lIns="91440" tIns="45720" rIns="91440" bIns="45720" rtlCol="0" anchor="b">
            <a:spAutoFit/>
          </a:bodyPr>
          <a:lstStyle/>
          <a:p>
            <a:pPr algn="ctr" defTabSz="914400"/>
            <a:r>
              <a:rPr lang="en-US" sz="5400" i="1" cap="all" dirty="0">
                <a:latin typeface="+mj-lt"/>
                <a:ea typeface="+mj-ea"/>
              </a:rPr>
              <a:t>The Effect of Physicochemical on the Wine Quality</a:t>
            </a:r>
            <a:endParaRPr lang="en-US" sz="5400" b="1" cap="all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551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3CA5-5156-4F84-BC48-987154AC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2319881"/>
            <a:ext cx="7200900" cy="3499485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the vino, the grape, plonk, vin du pays, port, burgundy, vin de table, vin ordinaire,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walla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walla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splishy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splashy, slap the belly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731316C-1DB3-4056-BF26-6BABEED319D7}"/>
              </a:ext>
            </a:extLst>
          </p:cNvPr>
          <p:cNvSpPr txBox="1">
            <a:spLocks/>
          </p:cNvSpPr>
          <p:nvPr/>
        </p:nvSpPr>
        <p:spPr>
          <a:xfrm>
            <a:off x="829763" y="642932"/>
            <a:ext cx="7200900" cy="12453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8000" i="1" dirty="0"/>
              <a:t>Why</a:t>
            </a:r>
            <a:r>
              <a:rPr lang="en-US" sz="8800" dirty="0"/>
              <a:t> </a:t>
            </a:r>
            <a:r>
              <a:rPr lang="en-US" sz="8800" b="1" dirty="0"/>
              <a:t>Wine?</a:t>
            </a:r>
            <a:endParaRPr lang="en-US" sz="8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83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6458D7-7798-4D18-8229-3F141CF7F793}"/>
              </a:ext>
            </a:extLst>
          </p:cNvPr>
          <p:cNvSpPr txBox="1">
            <a:spLocks/>
          </p:cNvSpPr>
          <p:nvPr/>
        </p:nvSpPr>
        <p:spPr>
          <a:xfrm>
            <a:off x="1143666" y="685800"/>
            <a:ext cx="7126881" cy="45243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200" i="1" dirty="0"/>
              <a:t>when wine </a:t>
            </a:r>
          </a:p>
          <a:p>
            <a:pPr>
              <a:lnSpc>
                <a:spcPct val="100000"/>
              </a:lnSpc>
            </a:pPr>
            <a:r>
              <a:rPr lang="en-US" sz="7200" i="1" dirty="0"/>
              <a:t>goes in </a:t>
            </a:r>
          </a:p>
          <a:p>
            <a:pPr>
              <a:lnSpc>
                <a:spcPct val="100000"/>
              </a:lnSpc>
            </a:pPr>
            <a:r>
              <a:rPr lang="en-US" sz="7200" i="1" dirty="0"/>
              <a:t>wisdom </a:t>
            </a:r>
          </a:p>
          <a:p>
            <a:pPr>
              <a:lnSpc>
                <a:spcPct val="100000"/>
              </a:lnSpc>
            </a:pPr>
            <a:r>
              <a:rPr lang="en-US" sz="7200" i="1" dirty="0"/>
              <a:t>comes out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A4DD11-98FE-44C9-AE8A-B2BA89C3583B}"/>
              </a:ext>
            </a:extLst>
          </p:cNvPr>
          <p:cNvSpPr txBox="1">
            <a:spLocks/>
          </p:cNvSpPr>
          <p:nvPr/>
        </p:nvSpPr>
        <p:spPr>
          <a:xfrm>
            <a:off x="4416046" y="6007528"/>
            <a:ext cx="4036695" cy="6248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sz="4000" i="1" dirty="0">
                <a:latin typeface="Calibri" panose="020F0502020204030204" pitchFamily="34" charset="0"/>
                <a:cs typeface="Calibri" panose="020F0502020204030204" pitchFamily="34" charset="0"/>
              </a:rPr>
              <a:t>- It’s data science</a:t>
            </a:r>
          </a:p>
        </p:txBody>
      </p:sp>
    </p:spTree>
    <p:extLst>
      <p:ext uri="{BB962C8B-B14F-4D97-AF65-F5344CB8AC3E}">
        <p14:creationId xmlns:p14="http://schemas.microsoft.com/office/powerpoint/2010/main" val="390396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3CA5-5156-4F84-BC48-987154AC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85799"/>
            <a:ext cx="7386851" cy="581950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b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7200" b="1" dirty="0">
                <a:cs typeface="Calibri" panose="020F0502020204030204" pitchFamily="34" charset="0"/>
              </a:rPr>
              <a:t>Data Dorks </a:t>
            </a:r>
            <a:br>
              <a:rPr lang="en-US" sz="7200" b="1" dirty="0">
                <a:cs typeface="Calibri" panose="020F0502020204030204" pitchFamily="34" charset="0"/>
              </a:rPr>
            </a:b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can help out the </a:t>
            </a:r>
            <a:b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7200" b="1" dirty="0">
                <a:cs typeface="Calibri" panose="020F0502020204030204" pitchFamily="34" charset="0"/>
              </a:rPr>
              <a:t>Cork Dorks</a:t>
            </a:r>
            <a:endParaRPr lang="en-US" sz="6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57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2F812A-A573-469D-ACD2-5C83DEA7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EC877-AB40-4D32-9275-D3EEDEC61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953E5-D3A9-438D-B453-00D19DF4A3B7}"/>
              </a:ext>
            </a:extLst>
          </p:cNvPr>
          <p:cNvSpPr/>
          <p:nvPr/>
        </p:nvSpPr>
        <p:spPr>
          <a:xfrm>
            <a:off x="0" y="0"/>
            <a:ext cx="5537744" cy="70046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18656-0EDB-4040-958C-8AEA0E157D62}"/>
              </a:ext>
            </a:extLst>
          </p:cNvPr>
          <p:cNvSpPr/>
          <p:nvPr/>
        </p:nvSpPr>
        <p:spPr>
          <a:xfrm>
            <a:off x="2817" y="0"/>
            <a:ext cx="5534927" cy="7005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BED4D-0C9C-4B13-9135-3E55CF32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234" y="494798"/>
            <a:ext cx="434510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THE SOURCE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850E7-3D73-47B7-98AB-6CCF36B26C7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11070" y="1033439"/>
            <a:ext cx="4077994" cy="92437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191B0E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Paulo Cortez, University of Minho, 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191B0E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Guimarães, Portugal</a:t>
            </a:r>
            <a:endParaRPr lang="en-US" dirty="0">
              <a:highlight>
                <a:srgbClr val="FFFF00"/>
              </a:highlight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E2B9B9-E682-4221-81BB-8EBAE63E1E3E}"/>
              </a:ext>
            </a:extLst>
          </p:cNvPr>
          <p:cNvSpPr txBox="1">
            <a:spLocks/>
          </p:cNvSpPr>
          <p:nvPr/>
        </p:nvSpPr>
        <p:spPr>
          <a:xfrm>
            <a:off x="511070" y="2583558"/>
            <a:ext cx="4530672" cy="22775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two datasets include: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Sample set of approximately 1,600 red and 4,800 white wines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12 numerical attributes / features for each sample wine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5EF4C6B-E2E4-401B-A8B1-860904E564EF}"/>
              </a:ext>
            </a:extLst>
          </p:cNvPr>
          <p:cNvSpPr txBox="1">
            <a:spLocks/>
          </p:cNvSpPr>
          <p:nvPr/>
        </p:nvSpPr>
        <p:spPr>
          <a:xfrm>
            <a:off x="423234" y="2014453"/>
            <a:ext cx="4345106" cy="585417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THE DATA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30EE899-6313-4E89-81D5-E320321AC90D}"/>
              </a:ext>
            </a:extLst>
          </p:cNvPr>
          <p:cNvSpPr txBox="1">
            <a:spLocks/>
          </p:cNvSpPr>
          <p:nvPr/>
        </p:nvSpPr>
        <p:spPr>
          <a:xfrm>
            <a:off x="423234" y="4801180"/>
            <a:ext cx="4345106" cy="585417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OBJECTIVE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3E7EF420-BB4E-4D28-B416-A290E706AD5A}"/>
              </a:ext>
            </a:extLst>
          </p:cNvPr>
          <p:cNvSpPr txBox="1">
            <a:spLocks/>
          </p:cNvSpPr>
          <p:nvPr/>
        </p:nvSpPr>
        <p:spPr>
          <a:xfrm>
            <a:off x="511070" y="5464731"/>
            <a:ext cx="4169434" cy="1116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Develop a machine learning model using the chemical makeup of wine to predict its quality.</a:t>
            </a:r>
          </a:p>
        </p:txBody>
      </p:sp>
      <p:pic>
        <p:nvPicPr>
          <p:cNvPr id="5" name="Picture 4" descr="A close up of a wine glass&#10;&#10;Description automatically generated">
            <a:extLst>
              <a:ext uri="{FF2B5EF4-FFF2-40B4-BE49-F238E27FC236}">
                <a16:creationId xmlns:a16="http://schemas.microsoft.com/office/drawing/2014/main" id="{3EA8D720-F84C-4C8B-A536-94B6BF29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566" y="-376"/>
            <a:ext cx="3438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7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E2B9B9-E682-4221-81BB-8EBAE63E1E3E}"/>
              </a:ext>
            </a:extLst>
          </p:cNvPr>
          <p:cNvSpPr txBox="1">
            <a:spLocks/>
          </p:cNvSpPr>
          <p:nvPr/>
        </p:nvSpPr>
        <p:spPr>
          <a:xfrm>
            <a:off x="1028700" y="1470660"/>
            <a:ext cx="6215006" cy="50613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Input variables (based on physicochemical tests):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1 - fixed acidity</a:t>
            </a: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2 - volatile acidity</a:t>
            </a: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3 - citric acid</a:t>
            </a: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4 - residual sugar</a:t>
            </a: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5 - chlorides</a:t>
            </a: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6 - free sulfur dioxide</a:t>
            </a: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7 - total sulfur dioxide</a:t>
            </a: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8 - density</a:t>
            </a: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9 - pH</a:t>
            </a: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10 - sulphates</a:t>
            </a: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11 - alcohol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Output variable (based on sensory data):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12 - quality (score between 0 and 10)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48CA6-0796-4745-9E43-BE462A80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84860"/>
          </a:xfrm>
        </p:spPr>
        <p:txBody>
          <a:bodyPr/>
          <a:lstStyle/>
          <a:p>
            <a:r>
              <a:rPr lang="en-US" dirty="0"/>
              <a:t>Data Attributes</a:t>
            </a:r>
          </a:p>
        </p:txBody>
      </p:sp>
    </p:spTree>
    <p:extLst>
      <p:ext uri="{BB962C8B-B14F-4D97-AF65-F5344CB8AC3E}">
        <p14:creationId xmlns:p14="http://schemas.microsoft.com/office/powerpoint/2010/main" val="288861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2F812A-A573-469D-ACD2-5C83DEA7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EC877-AB40-4D32-9275-D3EEDEC61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639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1_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514</Words>
  <Application>Microsoft Office PowerPoint</Application>
  <PresentationFormat>On-screen Show (4:3)</PresentationFormat>
  <Paragraphs>105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</vt:lpstr>
      <vt:lpstr>Franklin Gothic Book</vt:lpstr>
      <vt:lpstr>Crop</vt:lpstr>
      <vt:lpstr>1_Crop</vt:lpstr>
      <vt:lpstr>PowerPoint Presentation</vt:lpstr>
      <vt:lpstr>The Effect of Physicochemical on the Wine Quality</vt:lpstr>
      <vt:lpstr>the vino, the grape, plonk, vin du pays, port, burgundy, vin de table, vin ordinaire, walla walla, splishy splashy, slap the belly</vt:lpstr>
      <vt:lpstr>PowerPoint Presentation</vt:lpstr>
      <vt:lpstr>the  Data Dorks  can help out the  Cork Dorks</vt:lpstr>
      <vt:lpstr>Project data</vt:lpstr>
      <vt:lpstr>THE SOURCE</vt:lpstr>
      <vt:lpstr>Data Attributes</vt:lpstr>
      <vt:lpstr>Machine Learning</vt:lpstr>
      <vt:lpstr>Data Exploration</vt:lpstr>
      <vt:lpstr>The Models </vt:lpstr>
      <vt:lpstr>The Models Continued </vt:lpstr>
      <vt:lpstr>Live Demonstration</vt:lpstr>
      <vt:lpstr>Project Final Materials &amp; Demonstration</vt:lpstr>
      <vt:lpstr>Additional visualizations</vt:lpstr>
      <vt:lpstr>Tableau Interactive Dashboards and Visualizations</vt:lpstr>
      <vt:lpstr>Data Science Happens… Wine helps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Morgan</dc:creator>
  <cp:lastModifiedBy>Melissa Morgan</cp:lastModifiedBy>
  <cp:revision>5</cp:revision>
  <dcterms:created xsi:type="dcterms:W3CDTF">2020-02-25T04:22:28Z</dcterms:created>
  <dcterms:modified xsi:type="dcterms:W3CDTF">2020-02-25T23:31:19Z</dcterms:modified>
</cp:coreProperties>
</file>