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4" r:id="rId2"/>
  </p:sldMasterIdLst>
  <p:notesMasterIdLst>
    <p:notesMasterId r:id="rId20"/>
  </p:notesMasterIdLst>
  <p:sldIdLst>
    <p:sldId id="282" r:id="rId3"/>
    <p:sldId id="257" r:id="rId4"/>
    <p:sldId id="323" r:id="rId5"/>
    <p:sldId id="348" r:id="rId6"/>
    <p:sldId id="329" r:id="rId7"/>
    <p:sldId id="336" r:id="rId8"/>
    <p:sldId id="353" r:id="rId9"/>
    <p:sldId id="303" r:id="rId10"/>
    <p:sldId id="337" r:id="rId11"/>
    <p:sldId id="342" r:id="rId12"/>
    <p:sldId id="333" r:id="rId13"/>
    <p:sldId id="335" r:id="rId14"/>
    <p:sldId id="343" r:id="rId15"/>
    <p:sldId id="356" r:id="rId16"/>
    <p:sldId id="355" r:id="rId17"/>
    <p:sldId id="354" r:id="rId18"/>
    <p:sldId id="311" r:id="rId19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Morgan" initials="MM" lastIdx="1" clrIdx="0">
    <p:extLst>
      <p:ext uri="{19B8F6BF-5375-455C-9EA6-DF929625EA0E}">
        <p15:presenceInfo xmlns:p15="http://schemas.microsoft.com/office/powerpoint/2012/main" userId="9d7081a4bbde07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63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57" autoAdjust="0"/>
  </p:normalViewPr>
  <p:slideViewPr>
    <p:cSldViewPr snapToGrid="0">
      <p:cViewPr varScale="1">
        <p:scale>
          <a:sx n="110" d="100"/>
          <a:sy n="110" d="100"/>
        </p:scale>
        <p:origin x="16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59D5C6D-3C15-456B-A5C6-E89995BC2C6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7531F7F-F6F9-4258-8E78-38F9B40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1F7F-F6F9-4258-8E78-38F9B404D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CFC36-B54C-401A-B4CE-7C07F75CFF9E}"/>
              </a:ext>
            </a:extLst>
          </p:cNvPr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EF9CB4-48F8-4242-9B83-B1B6C03FF786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90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18FBE3-9201-4FA1-BFA0-3CF2E893739C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56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99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1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2940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1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26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8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79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327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2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43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5EB-44AC-4665-8C1B-31234AA2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DD3BE-CB3C-40D8-A702-9C9A0822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1268-9667-4F75-8826-95A8325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6C13D-8073-47A5-B0A5-046587B4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514A8-CA47-4A65-85E4-4A58F4F328F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7679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B8E626-A2EF-4A0B-974E-3C53F76F0C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26284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3D039A-38E8-4600-AAC5-7070FA0432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04888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Rectangle 12" title="Side bar">
            <a:extLst>
              <a:ext uri="{FF2B5EF4-FFF2-40B4-BE49-F238E27FC236}">
                <a16:creationId xmlns:a16="http://schemas.microsoft.com/office/drawing/2014/main" id="{9B402397-E46C-4F5A-A077-D3EB2A9BA712}"/>
              </a:ext>
            </a:extLst>
          </p:cNvPr>
          <p:cNvSpPr/>
          <p:nvPr userDrawn="1"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 title="Side bar">
            <a:extLst>
              <a:ext uri="{FF2B5EF4-FFF2-40B4-BE49-F238E27FC236}">
                <a16:creationId xmlns:a16="http://schemas.microsoft.com/office/drawing/2014/main" id="{7E904A0A-D10E-4153-BB2D-AF462E0BC7B1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6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49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64" r:id="rId5"/>
    <p:sldLayoutId id="2147483665" r:id="rId6"/>
    <p:sldLayoutId id="2147483672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FC228877-79C9-4486-ABF4-882961168FD0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1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>
          <p15:clr>
            <a:srgbClr val="F26B43"/>
          </p15:clr>
        </p15:guide>
        <p15:guide id="12" orient="horz" pos="1440">
          <p15:clr>
            <a:srgbClr val="F26B43"/>
          </p15:clr>
        </p15:guide>
        <p15:guide id="13" orient="horz" pos="3696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1512">
          <p15:clr>
            <a:srgbClr val="F26B43"/>
          </p15:clr>
        </p15:guide>
        <p15:guide id="16" pos="5184">
          <p15:clr>
            <a:srgbClr val="F26B43"/>
          </p15:clr>
        </p15:guide>
        <p15:guide id="17" pos="702">
          <p15:clr>
            <a:srgbClr val="F26B43"/>
          </p15:clr>
        </p15:guide>
        <p15:guide id="1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c633.pythonanywhere.com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andomForestClassifier-WineAttributeImportance/Dashboard1?:display_count=y&amp;publish=yes&amp;:origin=viz_share_link" TargetMode="External"/><Relationship Id="rId2" Type="http://schemas.openxmlformats.org/officeDocument/2006/relationships/hyperlink" Target="https://public.tableau.com/views/WineProject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067F0-1703-4DCD-93C6-FB50116C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39" y="4436462"/>
            <a:ext cx="2516957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Melissa Morgan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Blake Skinner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Godwin Thomas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Julia Thompson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Rebekah Vinson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F7471D34-4E9A-4E2D-93D0-6CAB10890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666358"/>
            <a:ext cx="4244416" cy="3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108464"/>
          </a:xfrm>
        </p:spPr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D1A412-C447-4B28-B77C-5DC942BBB17E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892" y="1794264"/>
            <a:ext cx="2498408" cy="40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A60070B-7BB1-4D81-B276-059892D2CD9D}"/>
              </a:ext>
            </a:extLst>
          </p:cNvPr>
          <p:cNvSpPr txBox="1">
            <a:spLocks/>
          </p:cNvSpPr>
          <p:nvPr/>
        </p:nvSpPr>
        <p:spPr>
          <a:xfrm>
            <a:off x="896302" y="1878330"/>
            <a:ext cx="4412677" cy="47012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Pulled in data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Separate csv files for red and white wine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Looked at the datatypes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floats except for quality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Changed datatype to float for quality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Looked at data shape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not evenly distributed amongst classifications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Skewed heavily to quality of 5 &amp; 6 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that this is heavily going to affect our model</a:t>
            </a:r>
          </a:p>
        </p:txBody>
      </p:sp>
    </p:spTree>
    <p:extLst>
      <p:ext uri="{BB962C8B-B14F-4D97-AF65-F5344CB8AC3E}">
        <p14:creationId xmlns:p14="http://schemas.microsoft.com/office/powerpoint/2010/main" val="35481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D6EB7D9-0765-47AE-A966-5A132721B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729244"/>
              </p:ext>
            </p:extLst>
          </p:nvPr>
        </p:nvGraphicFramePr>
        <p:xfrm>
          <a:off x="767671" y="2238588"/>
          <a:ext cx="3803443" cy="34628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4820">
                  <a:extLst>
                    <a:ext uri="{9D8B030D-6E8A-4147-A177-3AD203B41FA5}">
                      <a16:colId xmlns:a16="http://schemas.microsoft.com/office/drawing/2014/main" val="3395908105"/>
                    </a:ext>
                  </a:extLst>
                </a:gridCol>
                <a:gridCol w="1488623">
                  <a:extLst>
                    <a:ext uri="{9D8B030D-6E8A-4147-A177-3AD203B41FA5}">
                      <a16:colId xmlns:a16="http://schemas.microsoft.com/office/drawing/2014/main" val="3530746102"/>
                    </a:ext>
                  </a:extLst>
                </a:gridCol>
              </a:tblGrid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 anchor="b"/>
                </a:tc>
                <a:extLst>
                  <a:ext uri="{0D108BD9-81ED-4DB2-BD59-A6C34878D82A}">
                    <a16:rowId xmlns:a16="http://schemas.microsoft.com/office/drawing/2014/main" val="232343005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RandomForestClassifier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0.707142857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478084426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0.66122449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78533218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DecisionTreeClassifier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0.582653061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17287972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KNeighborsClassifier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0.558035714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231612152"/>
                  </a:ext>
                </a:extLst>
              </a:tr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LogisticRegression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0.481632653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934800749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NaivesBayes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0.448341837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65980416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5056863" y="2171700"/>
            <a:ext cx="3322865" cy="39138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x and y variables</a:t>
            </a:r>
          </a:p>
          <a:p>
            <a:pPr marL="768096" lvl="1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(y) = quality</a:t>
            </a:r>
          </a:p>
          <a:p>
            <a:pPr marL="768096" lvl="1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other features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test split from x and y variables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 multiple models to test and compare accuracies</a:t>
            </a:r>
          </a:p>
          <a:p>
            <a:pPr marL="768096" lvl="1" defTabSz="91440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score = 0.281361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 Continued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4572000" y="1811234"/>
            <a:ext cx="3845379" cy="50167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data scaling – feature scaling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Neither helped the shape of our data enough to impact our model.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improve our accuracy.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When the optimal params from those searches were added to the model – accuracy decreased.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pickle to save our model down into a callable (.sav) file 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F080D09-CD57-4BEE-987E-9E5870F08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/>
          <a:stretch/>
        </p:blipFill>
        <p:spPr bwMode="auto">
          <a:xfrm>
            <a:off x="846826" y="3288029"/>
            <a:ext cx="3451997" cy="30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2AA89-6DF6-430D-9A41-8BFA50E97AA0}"/>
              </a:ext>
            </a:extLst>
          </p:cNvPr>
          <p:cNvSpPr/>
          <p:nvPr/>
        </p:nvSpPr>
        <p:spPr>
          <a:xfrm>
            <a:off x="874122" y="1811234"/>
            <a:ext cx="35100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indent="-384048" defTabSz="914400" fontAlgn="base"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to see where there were inaccuracies - shows that model chose 6 far too often </a:t>
            </a:r>
          </a:p>
        </p:txBody>
      </p:sp>
    </p:spTree>
    <p:extLst>
      <p:ext uri="{BB962C8B-B14F-4D97-AF65-F5344CB8AC3E}">
        <p14:creationId xmlns:p14="http://schemas.microsoft.com/office/powerpoint/2010/main" val="45685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0B36-BC73-4B8F-BF44-03D9A86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974C-E71D-47D6-9F17-6444957D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93148-FFBA-4203-A681-D42E498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Final Materials &amp; Demonstration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91D4A2F-3137-4F85-91CC-895C9AF7044C}"/>
              </a:ext>
            </a:extLst>
          </p:cNvPr>
          <p:cNvSpPr txBox="1">
            <a:spLocks/>
          </p:cNvSpPr>
          <p:nvPr/>
        </p:nvSpPr>
        <p:spPr>
          <a:xfrm>
            <a:off x="1028700" y="2293052"/>
            <a:ext cx="7007297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l" defTabSz="914400"/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bc633.pythonanywhere.com</a:t>
            </a:r>
            <a:endParaRPr lang="en-US" sz="1400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F3F9F-7388-4B3B-BEBA-887B4870C523}"/>
              </a:ext>
            </a:extLst>
          </p:cNvPr>
          <p:cNvSpPr txBox="1">
            <a:spLocks/>
          </p:cNvSpPr>
          <p:nvPr/>
        </p:nvSpPr>
        <p:spPr>
          <a:xfrm>
            <a:off x="1028700" y="3682019"/>
            <a:ext cx="7518350" cy="13234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 to different html files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render_template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the home page, imbedded tableau visualization, and site for users to submit data and receive a prediction on wine quality.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AB1941F-F459-4101-88BB-5C98C30BB309}"/>
              </a:ext>
            </a:extLst>
          </p:cNvPr>
          <p:cNvSpPr txBox="1">
            <a:spLocks/>
          </p:cNvSpPr>
          <p:nvPr/>
        </p:nvSpPr>
        <p:spPr>
          <a:xfrm>
            <a:off x="1028700" y="2293052"/>
            <a:ext cx="183128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31775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0B36-BC73-4B8F-BF44-03D9A86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974C-E71D-47D6-9F17-6444957D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93148-FFBA-4203-A681-D42E498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Tableau Interactive Dashboards and Visualizations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3F0AF-7DC5-46E1-A10F-F58D4ECE02B2}"/>
              </a:ext>
            </a:extLst>
          </p:cNvPr>
          <p:cNvSpPr/>
          <p:nvPr/>
        </p:nvSpPr>
        <p:spPr>
          <a:xfrm>
            <a:off x="1033272" y="2443778"/>
            <a:ext cx="6858000" cy="1969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3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https://public.tableau.com/views/WineProject</a:t>
            </a:r>
            <a:endParaRPr lang="en-US" sz="23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3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3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3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https://public.tableau.com/views/RandomForestClassifier-WineAttributeImportance</a:t>
            </a:r>
            <a:endParaRPr lang="en-US" sz="23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0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01" y="2300930"/>
            <a:ext cx="6335973" cy="2434321"/>
          </a:xfrm>
        </p:spPr>
        <p:txBody>
          <a:bodyPr vert="horz" lIns="91440" tIns="45720" rIns="91440" bIns="45720" rtlCol="0" anchor="b">
            <a:spAutoFit/>
          </a:bodyPr>
          <a:lstStyle/>
          <a:p>
            <a:pPr algn="l" defTabSz="914400"/>
            <a:r>
              <a:rPr lang="en-US" sz="5700" b="1" dirty="0"/>
              <a:t>Data Science Happens…</a:t>
            </a:r>
            <a:br>
              <a:rPr lang="en-US" sz="5700" b="1" dirty="0"/>
            </a:br>
            <a:r>
              <a:rPr lang="en-US" sz="5700" b="1" dirty="0"/>
              <a:t>Wine helps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EF4AB-FD11-45E1-8F22-84B11EEF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001" y="4804850"/>
            <a:ext cx="446793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2300" dirty="0"/>
              <a:t>ANY QUESTIONS?</a:t>
            </a:r>
          </a:p>
          <a:p>
            <a:pPr algn="l" defTabSz="914400">
              <a:spcAft>
                <a:spcPts val="600"/>
              </a:spcAft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876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382" y="2095557"/>
            <a:ext cx="6669236" cy="3050579"/>
          </a:xfrm>
        </p:spPr>
        <p:txBody>
          <a:bodyPr vert="horz" wrap="square" lIns="91440" tIns="45720" rIns="91440" bIns="45720" rtlCol="0" anchor="b">
            <a:spAutoFit/>
          </a:bodyPr>
          <a:lstStyle/>
          <a:p>
            <a:pPr algn="ctr" defTabSz="914400"/>
            <a:r>
              <a:rPr lang="en-US" sz="5400" i="1" cap="all" dirty="0">
                <a:latin typeface="+mj-lt"/>
                <a:ea typeface="+mj-ea"/>
              </a:rPr>
              <a:t>The Effect of Physicochemical on the Wine Quality</a:t>
            </a:r>
            <a:endParaRPr lang="en-US" sz="5400" b="1" cap="all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5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319881"/>
            <a:ext cx="7200900" cy="349948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vino, the grape, plonk, vin du pays, port, burgundy, vin de table, vin ordinaire,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splishy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splashy, slap the belly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31316C-1DB3-4056-BF26-6BABEED319D7}"/>
              </a:ext>
            </a:extLst>
          </p:cNvPr>
          <p:cNvSpPr txBox="1">
            <a:spLocks/>
          </p:cNvSpPr>
          <p:nvPr/>
        </p:nvSpPr>
        <p:spPr>
          <a:xfrm>
            <a:off x="829763" y="642932"/>
            <a:ext cx="7200900" cy="124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8000" i="1" dirty="0"/>
              <a:t>Why</a:t>
            </a:r>
            <a:r>
              <a:rPr lang="en-US" sz="8800" dirty="0"/>
              <a:t> </a:t>
            </a:r>
            <a:r>
              <a:rPr lang="en-US" sz="8800" b="1" dirty="0"/>
              <a:t>Wine?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6458D7-7798-4D18-8229-3F141CF7F793}"/>
              </a:ext>
            </a:extLst>
          </p:cNvPr>
          <p:cNvSpPr txBox="1">
            <a:spLocks/>
          </p:cNvSpPr>
          <p:nvPr/>
        </p:nvSpPr>
        <p:spPr>
          <a:xfrm>
            <a:off x="1143666" y="685800"/>
            <a:ext cx="7126881" cy="45243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i="1" dirty="0"/>
              <a:t>when wine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goes in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wisdom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comes out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4DD11-98FE-44C9-AE8A-B2BA89C3583B}"/>
              </a:ext>
            </a:extLst>
          </p:cNvPr>
          <p:cNvSpPr txBox="1">
            <a:spLocks/>
          </p:cNvSpPr>
          <p:nvPr/>
        </p:nvSpPr>
        <p:spPr>
          <a:xfrm>
            <a:off x="4416046" y="6007528"/>
            <a:ext cx="4036695" cy="62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- It’s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0396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5799"/>
            <a:ext cx="7386851" cy="58195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Data Dorks </a:t>
            </a:r>
            <a:br>
              <a:rPr lang="en-US" sz="7200" b="1" dirty="0"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can help out 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Cork Dorks</a:t>
            </a:r>
            <a:endParaRPr lang="en-US" sz="6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F812A-A573-469D-ACD2-5C83DEA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C877-AB40-4D32-9275-D3EEDEC6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953E5-D3A9-438D-B453-00D19DF4A3B7}"/>
              </a:ext>
            </a:extLst>
          </p:cNvPr>
          <p:cNvSpPr/>
          <p:nvPr/>
        </p:nvSpPr>
        <p:spPr>
          <a:xfrm>
            <a:off x="0" y="0"/>
            <a:ext cx="5537744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18656-0EDB-4040-958C-8AEA0E157D62}"/>
              </a:ext>
            </a:extLst>
          </p:cNvPr>
          <p:cNvSpPr/>
          <p:nvPr/>
        </p:nvSpPr>
        <p:spPr>
          <a:xfrm>
            <a:off x="2817" y="0"/>
            <a:ext cx="5534927" cy="70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BED4D-0C9C-4B13-9135-3E55CF3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34" y="494798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50E7-3D73-47B7-98AB-6CCF36B26C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1070" y="1033439"/>
            <a:ext cx="4077994" cy="9243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Paulo Cortez, University of Minho,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Guimarães, Portugal</a:t>
            </a:r>
            <a:endParaRPr lang="en-US" dirty="0">
              <a:highlight>
                <a:srgbClr val="FFFF00"/>
              </a:highlight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511070" y="2583558"/>
            <a:ext cx="4530672" cy="22775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two datasets include: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set of approximately 1,600 red and 4,800 white wines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 numerical attributes / features for each sample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5EF4C6B-E2E4-401B-A8B1-860904E564EF}"/>
              </a:ext>
            </a:extLst>
          </p:cNvPr>
          <p:cNvSpPr txBox="1">
            <a:spLocks/>
          </p:cNvSpPr>
          <p:nvPr/>
        </p:nvSpPr>
        <p:spPr>
          <a:xfrm>
            <a:off x="423234" y="2014453"/>
            <a:ext cx="4345106" cy="58541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DATA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30EE899-6313-4E89-81D5-E320321AC90D}"/>
              </a:ext>
            </a:extLst>
          </p:cNvPr>
          <p:cNvSpPr txBox="1">
            <a:spLocks/>
          </p:cNvSpPr>
          <p:nvPr/>
        </p:nvSpPr>
        <p:spPr>
          <a:xfrm>
            <a:off x="423234" y="4801180"/>
            <a:ext cx="4345106" cy="58541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E7EF420-BB4E-4D28-B416-A290E706AD5A}"/>
              </a:ext>
            </a:extLst>
          </p:cNvPr>
          <p:cNvSpPr txBox="1">
            <a:spLocks/>
          </p:cNvSpPr>
          <p:nvPr/>
        </p:nvSpPr>
        <p:spPr>
          <a:xfrm>
            <a:off x="511070" y="5464731"/>
            <a:ext cx="4169434" cy="1116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 a machine learning model using the chemical makeup of wine to predict its quality.</a:t>
            </a:r>
          </a:p>
        </p:txBody>
      </p:sp>
      <p:pic>
        <p:nvPicPr>
          <p:cNvPr id="5" name="Picture 4" descr="A close up of a wine glass&#10;&#10;Description automatically generated">
            <a:extLst>
              <a:ext uri="{FF2B5EF4-FFF2-40B4-BE49-F238E27FC236}">
                <a16:creationId xmlns:a16="http://schemas.microsoft.com/office/drawing/2014/main" id="{3EA8D720-F84C-4C8B-A536-94B6BF29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66" y="-376"/>
            <a:ext cx="343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1028700" y="1470660"/>
            <a:ext cx="6215006" cy="50613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 variables (based on physicochemical tests):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fixed acidity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volatile acidity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citric acid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residual sugar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chlorides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free sulfur dioxide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total sulfur dioxide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8 - density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pH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10 - sulphates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11 - alcohol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variable (based on sensory data):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12 - quality (score between 0 and 10)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48CA6-0796-4745-9E43-BE462A8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84860"/>
          </a:xfrm>
        </p:spPr>
        <p:txBody>
          <a:bodyPr/>
          <a:lstStyle/>
          <a:p>
            <a:r>
              <a:rPr lang="en-US" dirty="0"/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288861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F812A-A573-469D-ACD2-5C83DEA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C877-AB40-4D32-9275-D3EEDEC6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496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</vt:lpstr>
      <vt:lpstr>Franklin Gothic Book</vt:lpstr>
      <vt:lpstr>Crop</vt:lpstr>
      <vt:lpstr>1_Crop</vt:lpstr>
      <vt:lpstr>PowerPoint Presentation</vt:lpstr>
      <vt:lpstr>The Effect of Physicochemical on the Wine Quality</vt:lpstr>
      <vt:lpstr>the vino, the grape, plonk, vin du pays, port, burgundy, vin de table, vin ordinaire, walla walla, splishy splashy, slap the belly</vt:lpstr>
      <vt:lpstr>PowerPoint Presentation</vt:lpstr>
      <vt:lpstr>the  Data Dorks  can help out the  Cork Dorks</vt:lpstr>
      <vt:lpstr>Project data</vt:lpstr>
      <vt:lpstr>THE SOURCE</vt:lpstr>
      <vt:lpstr>Data Attributes</vt:lpstr>
      <vt:lpstr>Machine Learning</vt:lpstr>
      <vt:lpstr>Data Exploration</vt:lpstr>
      <vt:lpstr>The Models </vt:lpstr>
      <vt:lpstr>The Models Continued </vt:lpstr>
      <vt:lpstr>Live Demonstration</vt:lpstr>
      <vt:lpstr>Project Final Materials &amp; Demonstration</vt:lpstr>
      <vt:lpstr>Additional visualizations</vt:lpstr>
      <vt:lpstr>Tableau Interactive Dashboards and Visualizations</vt:lpstr>
      <vt:lpstr>Data Science Happens… Wine helps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Morgan</dc:creator>
  <cp:lastModifiedBy>Melissa Morgan</cp:lastModifiedBy>
  <cp:revision>7</cp:revision>
  <dcterms:created xsi:type="dcterms:W3CDTF">2020-02-25T04:22:28Z</dcterms:created>
  <dcterms:modified xsi:type="dcterms:W3CDTF">2020-02-26T04:01:34Z</dcterms:modified>
</cp:coreProperties>
</file>