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01" r:id="rId2"/>
    <p:sldMasterId id="2147483680" r:id="rId3"/>
    <p:sldMasterId id="2147483660" r:id="rId4"/>
  </p:sldMasterIdLst>
  <p:sldIdLst>
    <p:sldId id="284" r:id="rId5"/>
    <p:sldId id="290" r:id="rId6"/>
    <p:sldId id="292" r:id="rId7"/>
    <p:sldId id="273" r:id="rId8"/>
    <p:sldId id="294" r:id="rId9"/>
    <p:sldId id="296" r:id="rId10"/>
    <p:sldId id="275" r:id="rId11"/>
    <p:sldId id="293" r:id="rId12"/>
    <p:sldId id="291" r:id="rId13"/>
    <p:sldId id="258" r:id="rId14"/>
    <p:sldId id="299" r:id="rId15"/>
    <p:sldId id="295" r:id="rId16"/>
    <p:sldId id="271" r:id="rId17"/>
    <p:sldId id="268" r:id="rId18"/>
    <p:sldId id="272" r:id="rId19"/>
    <p:sldId id="257" r:id="rId20"/>
    <p:sldId id="298" r:id="rId21"/>
    <p:sldId id="267" r:id="rId22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352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3_Section Header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60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07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5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66670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5358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15294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5192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" name="Google Shape;26;p4">
            <a:extLst>
              <a:ext uri="{FF2B5EF4-FFF2-40B4-BE49-F238E27FC236}">
                <a16:creationId xmlns:a16="http://schemas.microsoft.com/office/drawing/2014/main" id="{9D69A6CF-99FC-409C-932D-A9577C95E66A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038050" y="1968000"/>
            <a:ext cx="5067900" cy="4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5400" lvl="0" indent="0" algn="ctr" rtl="0">
              <a:spcBef>
                <a:spcPts val="600"/>
              </a:spcBef>
              <a:spcAft>
                <a:spcPts val="0"/>
              </a:spcAft>
              <a:buSzPts val="3200"/>
              <a:buNone/>
              <a:defRPr sz="3200" i="1">
                <a:solidFill>
                  <a:schemeClr val="accent2">
                    <a:lumMod val="75000"/>
                  </a:schemeClr>
                </a:solidFill>
              </a:defRPr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 dirty="0"/>
          </a:p>
        </p:txBody>
      </p:sp>
      <p:sp>
        <p:nvSpPr>
          <p:cNvPr id="12" name="Google Shape;27;p4">
            <a:extLst>
              <a:ext uri="{FF2B5EF4-FFF2-40B4-BE49-F238E27FC236}">
                <a16:creationId xmlns:a16="http://schemas.microsoft.com/office/drawing/2014/main" id="{CEBF8C59-3555-460A-BD48-B1F9D153602C}"/>
              </a:ext>
            </a:extLst>
          </p:cNvPr>
          <p:cNvSpPr txBox="1"/>
          <p:nvPr userDrawn="1"/>
        </p:nvSpPr>
        <p:spPr>
          <a:xfrm>
            <a:off x="3593400" y="737025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96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19619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" name="Google Shape;26;p4">
            <a:extLst>
              <a:ext uri="{FF2B5EF4-FFF2-40B4-BE49-F238E27FC236}">
                <a16:creationId xmlns:a16="http://schemas.microsoft.com/office/drawing/2014/main" id="{9D69A6CF-99FC-409C-932D-A9577C95E66A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038050" y="1968000"/>
            <a:ext cx="5067900" cy="4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5400" lvl="0" indent="0" algn="ctr" rtl="0">
              <a:spcBef>
                <a:spcPts val="600"/>
              </a:spcBef>
              <a:spcAft>
                <a:spcPts val="0"/>
              </a:spcAft>
              <a:buSzPts val="3200"/>
              <a:buNone/>
              <a:defRPr sz="3200" i="1">
                <a:solidFill>
                  <a:schemeClr val="accent2">
                    <a:lumMod val="75000"/>
                  </a:schemeClr>
                </a:solidFill>
              </a:defRPr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 dirty="0"/>
          </a:p>
        </p:txBody>
      </p:sp>
      <p:sp>
        <p:nvSpPr>
          <p:cNvPr id="12" name="Google Shape;27;p4">
            <a:extLst>
              <a:ext uri="{FF2B5EF4-FFF2-40B4-BE49-F238E27FC236}">
                <a16:creationId xmlns:a16="http://schemas.microsoft.com/office/drawing/2014/main" id="{CEBF8C59-3555-460A-BD48-B1F9D153602C}"/>
              </a:ext>
            </a:extLst>
          </p:cNvPr>
          <p:cNvSpPr txBox="1"/>
          <p:nvPr userDrawn="1"/>
        </p:nvSpPr>
        <p:spPr>
          <a:xfrm>
            <a:off x="3593400" y="737025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96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1296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2337758"/>
            <a:ext cx="72009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13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80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8192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29400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8359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3_Section Header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1236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18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24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54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080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436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405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0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14959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59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2B98D8-0F33-407C-90D3-EF7D3AF576F5}"/>
              </a:ext>
            </a:extLst>
          </p:cNvPr>
          <p:cNvGrpSpPr/>
          <p:nvPr userDrawn="1"/>
        </p:nvGrpSpPr>
        <p:grpSpPr>
          <a:xfrm>
            <a:off x="526076" y="284664"/>
            <a:ext cx="8091848" cy="6288672"/>
            <a:chOff x="564644" y="138017"/>
            <a:chExt cx="8091848" cy="6288672"/>
          </a:xfrm>
        </p:grpSpPr>
        <p:sp>
          <p:nvSpPr>
            <p:cNvPr id="11" name="Freeform 6"/>
            <p:cNvSpPr/>
            <p:nvPr/>
          </p:nvSpPr>
          <p:spPr bwMode="auto">
            <a:xfrm>
              <a:off x="6200232" y="201820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4" y="138017"/>
              <a:ext cx="2456751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" name="Google Shape;26;p4">
            <a:extLst>
              <a:ext uri="{FF2B5EF4-FFF2-40B4-BE49-F238E27FC236}">
                <a16:creationId xmlns:a16="http://schemas.microsoft.com/office/drawing/2014/main" id="{9D69A6CF-99FC-409C-932D-A9577C95E66A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038050" y="1907618"/>
            <a:ext cx="5067900" cy="4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5400" lvl="0" indent="0" algn="ctr" rtl="0">
              <a:spcBef>
                <a:spcPts val="600"/>
              </a:spcBef>
              <a:spcAft>
                <a:spcPts val="0"/>
              </a:spcAft>
              <a:buSzPts val="3200"/>
              <a:buNone/>
              <a:defRPr sz="3200" i="1">
                <a:solidFill>
                  <a:schemeClr val="accent2">
                    <a:lumMod val="75000"/>
                  </a:schemeClr>
                </a:solidFill>
              </a:defRPr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 dirty="0"/>
          </a:p>
        </p:txBody>
      </p:sp>
      <p:sp>
        <p:nvSpPr>
          <p:cNvPr id="12" name="Google Shape;27;p4">
            <a:extLst>
              <a:ext uri="{FF2B5EF4-FFF2-40B4-BE49-F238E27FC236}">
                <a16:creationId xmlns:a16="http://schemas.microsoft.com/office/drawing/2014/main" id="{CEBF8C59-3555-460A-BD48-B1F9D153602C}"/>
              </a:ext>
            </a:extLst>
          </p:cNvPr>
          <p:cNvSpPr txBox="1"/>
          <p:nvPr/>
        </p:nvSpPr>
        <p:spPr>
          <a:xfrm>
            <a:off x="3593400" y="737025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96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58194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0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54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5167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402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9219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2337758"/>
            <a:ext cx="72009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66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56511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6619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527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3_Section Header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7241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2B98D8-0F33-407C-90D3-EF7D3AF576F5}"/>
              </a:ext>
            </a:extLst>
          </p:cNvPr>
          <p:cNvGrpSpPr/>
          <p:nvPr userDrawn="1"/>
        </p:nvGrpSpPr>
        <p:grpSpPr>
          <a:xfrm>
            <a:off x="526076" y="284664"/>
            <a:ext cx="8091848" cy="6288672"/>
            <a:chOff x="564644" y="138017"/>
            <a:chExt cx="8091848" cy="6288672"/>
          </a:xfrm>
        </p:grpSpPr>
        <p:sp>
          <p:nvSpPr>
            <p:cNvPr id="11" name="Freeform 6"/>
            <p:cNvSpPr/>
            <p:nvPr/>
          </p:nvSpPr>
          <p:spPr bwMode="auto">
            <a:xfrm>
              <a:off x="6200232" y="201820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4" y="138017"/>
              <a:ext cx="2456751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" name="Google Shape;26;p4">
            <a:extLst>
              <a:ext uri="{FF2B5EF4-FFF2-40B4-BE49-F238E27FC236}">
                <a16:creationId xmlns:a16="http://schemas.microsoft.com/office/drawing/2014/main" id="{9D69A6CF-99FC-409C-932D-A9577C95E66A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038050" y="1968000"/>
            <a:ext cx="5067900" cy="4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5400" lvl="0" indent="0" algn="ctr" rtl="0">
              <a:spcBef>
                <a:spcPts val="600"/>
              </a:spcBef>
              <a:spcAft>
                <a:spcPts val="0"/>
              </a:spcAft>
              <a:buSzPts val="3200"/>
              <a:buNone/>
              <a:defRPr sz="3200" i="1">
                <a:solidFill>
                  <a:schemeClr val="accent2">
                    <a:lumMod val="75000"/>
                  </a:schemeClr>
                </a:solidFill>
              </a:defRPr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 dirty="0"/>
          </a:p>
        </p:txBody>
      </p:sp>
      <p:sp>
        <p:nvSpPr>
          <p:cNvPr id="12" name="Google Shape;27;p4">
            <a:extLst>
              <a:ext uri="{FF2B5EF4-FFF2-40B4-BE49-F238E27FC236}">
                <a16:creationId xmlns:a16="http://schemas.microsoft.com/office/drawing/2014/main" id="{CEBF8C59-3555-460A-BD48-B1F9D153602C}"/>
              </a:ext>
            </a:extLst>
          </p:cNvPr>
          <p:cNvSpPr txBox="1"/>
          <p:nvPr/>
        </p:nvSpPr>
        <p:spPr>
          <a:xfrm>
            <a:off x="3593400" y="538623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9600" b="1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35557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782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262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335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109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576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165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89093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86284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971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" name="Google Shape;26;p4">
            <a:extLst>
              <a:ext uri="{FF2B5EF4-FFF2-40B4-BE49-F238E27FC236}">
                <a16:creationId xmlns:a16="http://schemas.microsoft.com/office/drawing/2014/main" id="{9D69A6CF-99FC-409C-932D-A9577C95E66A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2038050" y="1968000"/>
            <a:ext cx="5067900" cy="40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5400" lvl="0" indent="0" algn="ctr" rtl="0">
              <a:spcBef>
                <a:spcPts val="600"/>
              </a:spcBef>
              <a:spcAft>
                <a:spcPts val="0"/>
              </a:spcAft>
              <a:buSzPts val="3200"/>
              <a:buNone/>
              <a:defRPr sz="3200" i="1">
                <a:solidFill>
                  <a:schemeClr val="accent2">
                    <a:lumMod val="75000"/>
                  </a:schemeClr>
                </a:solidFill>
              </a:defRPr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 dirty="0"/>
          </a:p>
        </p:txBody>
      </p:sp>
      <p:sp>
        <p:nvSpPr>
          <p:cNvPr id="12" name="Google Shape;27;p4">
            <a:extLst>
              <a:ext uri="{FF2B5EF4-FFF2-40B4-BE49-F238E27FC236}">
                <a16:creationId xmlns:a16="http://schemas.microsoft.com/office/drawing/2014/main" id="{CEBF8C59-3555-460A-BD48-B1F9D153602C}"/>
              </a:ext>
            </a:extLst>
          </p:cNvPr>
          <p:cNvSpPr txBox="1"/>
          <p:nvPr userDrawn="1"/>
        </p:nvSpPr>
        <p:spPr>
          <a:xfrm>
            <a:off x="3593400" y="737025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9600" b="1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50233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64FC7D-0FEA-485E-8701-23EE9E51C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612AE13-0E2C-441B-A5DE-F7D5BFC66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4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44" y="1709738"/>
            <a:ext cx="7579343" cy="286226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244" y="4589464"/>
            <a:ext cx="7579343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1575" y="1825625"/>
            <a:ext cx="356616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994" y="1825625"/>
            <a:ext cx="356616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075" y="274638"/>
            <a:ext cx="67675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1575" y="1489075"/>
            <a:ext cx="356616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1800" b="0">
                <a:solidFill>
                  <a:schemeClr val="accent3">
                    <a:lumMod val="5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1575" y="2193926"/>
            <a:ext cx="356616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9190" y="1489075"/>
            <a:ext cx="356616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1800" b="0">
                <a:solidFill>
                  <a:schemeClr val="accent3">
                    <a:lumMod val="5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9190" y="2193926"/>
            <a:ext cx="356616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79" y="987426"/>
            <a:ext cx="425736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7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1575" y="1825625"/>
            <a:ext cx="7343775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2337758"/>
            <a:ext cx="72009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1575" y="365125"/>
            <a:ext cx="52578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2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00897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76" r:id="rId3"/>
    <p:sldLayoutId id="2147483699" r:id="rId4"/>
    <p:sldLayoutId id="2147483722" r:id="rId5"/>
    <p:sldLayoutId id="2147483700" r:id="rId6"/>
    <p:sldLayoutId id="2147483650" r:id="rId7"/>
    <p:sldLayoutId id="2147483651" r:id="rId8"/>
    <p:sldLayoutId id="2147483673" r:id="rId9"/>
    <p:sldLayoutId id="2147483674" r:id="rId10"/>
    <p:sldLayoutId id="2147483675" r:id="rId11"/>
    <p:sldLayoutId id="2147483652" r:id="rId12"/>
    <p:sldLayoutId id="2147483679" r:id="rId13"/>
    <p:sldLayoutId id="2147483677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accent2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Clr>
          <a:schemeClr val="accent5"/>
        </a:buClr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Clr>
          <a:schemeClr val="accent3"/>
        </a:buClr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Clr>
          <a:schemeClr val="accent3"/>
        </a:buClr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6" orient="horz" pos="369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1512" userDrawn="1">
          <p15:clr>
            <a:srgbClr val="F26B43"/>
          </p15:clr>
        </p15:guide>
        <p15:guide id="9" pos="5184" userDrawn="1">
          <p15:clr>
            <a:srgbClr val="F26B43"/>
          </p15:clr>
        </p15:guide>
        <p15:guide id="10" pos="702" userDrawn="1">
          <p15:clr>
            <a:srgbClr val="F26B43"/>
          </p15:clr>
        </p15:guide>
        <p15:guide id="11" pos="6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87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accent2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Clr>
          <a:schemeClr val="accent5"/>
        </a:buClr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Clr>
          <a:schemeClr val="accent3"/>
        </a:buClr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Clr>
          <a:schemeClr val="accent3"/>
        </a:buClr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37140" y="376"/>
            <a:ext cx="1714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C77F8F83-ED75-4D53-87A5-E8701DD02113}"/>
              </a:ext>
            </a:extLst>
          </p:cNvPr>
          <p:cNvSpPr/>
          <p:nvPr userDrawn="1"/>
        </p:nvSpPr>
        <p:spPr>
          <a:xfrm>
            <a:off x="8635410" y="376"/>
            <a:ext cx="1714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268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accent2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Clr>
          <a:schemeClr val="accent3"/>
        </a:buClr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3075" y="365126"/>
            <a:ext cx="67722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1575" y="1825625"/>
            <a:ext cx="7343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1575" y="6356351"/>
            <a:ext cx="1914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3C4A2-FF1C-4806-BDC0-1EE56D92F8E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8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2880">
          <p15:clr>
            <a:srgbClr val="F26B43"/>
          </p15:clr>
        </p15:guide>
        <p15:guide id="2" pos="1098">
          <p15:clr>
            <a:srgbClr val="F26B43"/>
          </p15:clr>
        </p15:guide>
        <p15:guide id="3" pos="5364">
          <p15:clr>
            <a:srgbClr val="F26B43"/>
          </p15:clr>
        </p15:guide>
        <p15:guide id="4" pos="738">
          <p15:clr>
            <a:srgbClr val="F26B43"/>
          </p15:clr>
        </p15:guide>
        <p15:guide id="5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202886"/>
            <a:ext cx="7209728" cy="2852737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2">
                    <a:lumMod val="75000"/>
                  </a:schemeClr>
                </a:solidFill>
              </a:rPr>
              <a:t>HAPPINESS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73769" y="4117853"/>
            <a:ext cx="7209728" cy="1316579"/>
          </a:xfrm>
        </p:spPr>
        <p:txBody>
          <a:bodyPr>
            <a:spAutoFit/>
          </a:bodyPr>
          <a:lstStyle/>
          <a:p>
            <a:r>
              <a:rPr lang="en-US" dirty="0"/>
              <a:t>Melissa Morgan</a:t>
            </a:r>
          </a:p>
          <a:p>
            <a:r>
              <a:rPr lang="en-US" dirty="0"/>
              <a:t>Godwin Thomas</a:t>
            </a:r>
          </a:p>
          <a:p>
            <a:r>
              <a:rPr lang="en-US" dirty="0"/>
              <a:t>Julia Thompson</a:t>
            </a:r>
          </a:p>
          <a:p>
            <a:r>
              <a:rPr lang="en-US" dirty="0"/>
              <a:t>Blake Skinner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656E88-5252-4688-9994-A69BF05D9FF4}"/>
              </a:ext>
            </a:extLst>
          </p:cNvPr>
          <p:cNvSpPr txBox="1">
            <a:spLocks/>
          </p:cNvSpPr>
          <p:nvPr/>
        </p:nvSpPr>
        <p:spPr>
          <a:xfrm>
            <a:off x="-545432" y="5459497"/>
            <a:ext cx="2614863" cy="1283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6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07416-BF67-47A4-8C5D-0F324EF3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Including Cloud Coverage</a:t>
            </a:r>
          </a:p>
        </p:txBody>
      </p:sp>
      <p:pic>
        <p:nvPicPr>
          <p:cNvPr id="15" name="Content Placeholder 1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6237AE1-6072-4C5A-A4EE-255FE641C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2677598"/>
            <a:ext cx="7200900" cy="2902980"/>
          </a:xfrm>
        </p:spPr>
      </p:pic>
    </p:spTree>
    <p:extLst>
      <p:ext uri="{BB962C8B-B14F-4D97-AF65-F5344CB8AC3E}">
        <p14:creationId xmlns:p14="http://schemas.microsoft.com/office/powerpoint/2010/main" val="187726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1ADF24-9F2D-4B90-90DB-77C9B1E2A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875" y="1673505"/>
            <a:ext cx="8603125" cy="430156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40FBE4F-FFD2-4403-A051-EA7ABDC6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/>
              <a:t>Average Daylight Hours</a:t>
            </a:r>
          </a:p>
        </p:txBody>
      </p:sp>
    </p:spTree>
    <p:extLst>
      <p:ext uri="{BB962C8B-B14F-4D97-AF65-F5344CB8AC3E}">
        <p14:creationId xmlns:p14="http://schemas.microsoft.com/office/powerpoint/2010/main" val="377032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FBE4F-FFD2-4403-A051-EA7ABDC6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dirty="0"/>
              <a:t>Heat Map – Average Daylight Seconds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4CEBDAEC-A85D-4660-9902-7561478BE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1535212"/>
            <a:ext cx="7200900" cy="2819013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790B3A-3C53-4654-BCFF-49217658BBD5}"/>
              </a:ext>
            </a:extLst>
          </p:cNvPr>
          <p:cNvSpPr/>
          <p:nvPr/>
        </p:nvSpPr>
        <p:spPr>
          <a:xfrm>
            <a:off x="944472" y="4865416"/>
            <a:ext cx="7397931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was no correlation between daylight hours and the happiness index</a:t>
            </a:r>
          </a:p>
        </p:txBody>
      </p:sp>
    </p:spTree>
    <p:extLst>
      <p:ext uri="{BB962C8B-B14F-4D97-AF65-F5344CB8AC3E}">
        <p14:creationId xmlns:p14="http://schemas.microsoft.com/office/powerpoint/2010/main" val="97607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08FA04-FE1E-4DD4-B001-530DABCE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Overall Rank vs. UV Index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DC1DE9-1876-499D-8CB7-78120643EE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5714" y="1380331"/>
            <a:ext cx="4114801" cy="2743200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71BE3-41E7-4E55-98E9-EAE39D784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84916" y="3850294"/>
            <a:ext cx="4114801" cy="27432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EF38A8-DC1C-4D3B-9E5E-2532C0E556A1}"/>
              </a:ext>
            </a:extLst>
          </p:cNvPr>
          <p:cNvSpPr/>
          <p:nvPr/>
        </p:nvSpPr>
        <p:spPr>
          <a:xfrm>
            <a:off x="544283" y="4542904"/>
            <a:ext cx="3723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anticipated, there is not enough evidence to conclude that the Average UV Index has an impact on a city’s overall rank.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FBD04-E3F7-4968-AE15-630627BA7B5A}"/>
              </a:ext>
            </a:extLst>
          </p:cNvPr>
          <p:cNvSpPr/>
          <p:nvPr/>
        </p:nvSpPr>
        <p:spPr>
          <a:xfrm>
            <a:off x="4629150" y="2084376"/>
            <a:ext cx="3933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lack-Lato"/>
                <a:cs typeface="Calibri" panose="020F0502020204030204" pitchFamily="34" charset="0"/>
              </a:rPr>
              <a:t>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omparison of overall rank (1=Best) against the Average UV Index per year. </a:t>
            </a:r>
          </a:p>
        </p:txBody>
      </p:sp>
    </p:spTree>
    <p:extLst>
      <p:ext uri="{BB962C8B-B14F-4D97-AF65-F5344CB8AC3E}">
        <p14:creationId xmlns:p14="http://schemas.microsoft.com/office/powerpoint/2010/main" val="376857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C0-0182-4C8D-ACEF-9F59E968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&amp; Bottom 25 Cities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89836C-6D65-42C3-8E0F-D789C41FE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Happiness Rankings</a:t>
            </a:r>
          </a:p>
        </p:txBody>
      </p:sp>
    </p:spTree>
    <p:extLst>
      <p:ext uri="{BB962C8B-B14F-4D97-AF65-F5344CB8AC3E}">
        <p14:creationId xmlns:p14="http://schemas.microsoft.com/office/powerpoint/2010/main" val="398056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FA2523-B881-454D-81D8-1FFC8031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Number of Clear Days per Month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6BD9D9-7F5A-4CDD-B638-0084D80CD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8" y="2338388"/>
            <a:ext cx="7162799" cy="3581400"/>
          </a:xfrm>
        </p:spPr>
      </p:pic>
    </p:spTree>
    <p:extLst>
      <p:ext uri="{BB962C8B-B14F-4D97-AF65-F5344CB8AC3E}">
        <p14:creationId xmlns:p14="http://schemas.microsoft.com/office/powerpoint/2010/main" val="147089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26C4-AA1B-439D-8971-BB0C3055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Average Cloud Coverage Per Month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7E7160-7451-4D07-85CB-C169D0FD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8" y="2338388"/>
            <a:ext cx="7162799" cy="3581400"/>
          </a:xfrm>
        </p:spPr>
      </p:pic>
    </p:spTree>
    <p:extLst>
      <p:ext uri="{BB962C8B-B14F-4D97-AF65-F5344CB8AC3E}">
        <p14:creationId xmlns:p14="http://schemas.microsoft.com/office/powerpoint/2010/main" val="201649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C0-0182-4C8D-ACEF-9F59E968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89836C-6D65-42C3-8E0F-D789C41FE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92A3BD1B-EC17-4909-BE63-5D81F714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-176784"/>
            <a:ext cx="9601200" cy="7211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6236"/>
            <a:ext cx="6858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solidFill>
                  <a:schemeClr val="accent1">
                    <a:lumMod val="50000"/>
                  </a:schemeClr>
                </a:solidFill>
              </a:rPr>
              <a:t>Q&amp;A</a:t>
            </a:r>
            <a:endParaRPr lang="en-US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8470" y="5991491"/>
            <a:ext cx="7060474" cy="849463"/>
          </a:xfrm>
        </p:spPr>
        <p:txBody>
          <a:bodyPr>
            <a:spAutoFit/>
          </a:bodyPr>
          <a:lstStyle/>
          <a:p>
            <a:pPr algn="r"/>
            <a:r>
              <a:rPr lang="en-US" sz="2800" i="1" dirty="0"/>
              <a:t>“The purpose of our lives is to be happy.”</a:t>
            </a:r>
          </a:p>
          <a:p>
            <a:pPr algn="r"/>
            <a:r>
              <a:rPr lang="en-US" sz="2000" dirty="0"/>
              <a:t>Dalai Lama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37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ith collar shirt&#10;&#10;Description automatically generated">
            <a:extLst>
              <a:ext uri="{FF2B5EF4-FFF2-40B4-BE49-F238E27FC236}">
                <a16:creationId xmlns:a16="http://schemas.microsoft.com/office/drawing/2014/main" id="{EF65198B-A097-47FA-8687-145C4B45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614790"/>
            <a:ext cx="4754880" cy="40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8A8F032-B468-4F2E-8851-0A21BB566530}"/>
              </a:ext>
            </a:extLst>
          </p:cNvPr>
          <p:cNvSpPr txBox="1">
            <a:spLocks/>
          </p:cNvSpPr>
          <p:nvPr/>
        </p:nvSpPr>
        <p:spPr>
          <a:xfrm>
            <a:off x="1042988" y="1764792"/>
            <a:ext cx="7205472" cy="440915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Clr>
                <a:schemeClr val="accent5"/>
              </a:buClr>
              <a:buFont typeface="Franklin Gothic Book" panose="020B0503020102020204" pitchFamily="34" charset="0"/>
              <a:buChar char="■"/>
              <a:defRPr sz="1500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500" i="1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accent3"/>
              </a:buClr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350" i="1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Clr>
                <a:schemeClr val="accent3"/>
              </a:buClr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0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Happiest Cities in America Study</a:t>
            </a:r>
          </a:p>
          <a:p>
            <a:r>
              <a:rPr lang="en-US" dirty="0"/>
              <a:t>Published by WalletHub</a:t>
            </a:r>
          </a:p>
          <a:p>
            <a:r>
              <a:rPr lang="en-US" dirty="0"/>
              <a:t>Resulted in list of 182 cities </a:t>
            </a:r>
          </a:p>
          <a:p>
            <a:r>
              <a:rPr lang="en-US" dirty="0"/>
              <a:t>Ranked by each city’s total happiness score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sz="700" i="0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  <a:p>
            <a:r>
              <a:rPr lang="en-US" dirty="0"/>
              <a:t>Selection of Cities 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i="0" dirty="0"/>
              <a:t>150 most populated U.S. cities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i="0" dirty="0"/>
              <a:t> Plus at least two of the most populated cities in each state</a:t>
            </a:r>
          </a:p>
          <a:p>
            <a:pPr marL="397764" lvl="1" indent="0">
              <a:buNone/>
            </a:pPr>
            <a:endParaRPr lang="en-US" sz="700" dirty="0"/>
          </a:p>
          <a:p>
            <a:r>
              <a:rPr lang="en-US" dirty="0"/>
              <a:t>Compared cities across three key dimensions: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i="0" dirty="0"/>
              <a:t>Emotional &amp; Physical Well-Being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i="0" dirty="0"/>
              <a:t>Income &amp; Employment 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i="0" dirty="0"/>
              <a:t>Community &amp; Environment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4FF3-C697-4EB3-B77C-19388C8E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Happiest Cities in America</a:t>
            </a:r>
            <a:br>
              <a:rPr lang="en-US" dirty="0"/>
            </a:br>
            <a:r>
              <a:rPr lang="en-US" sz="2000" dirty="0"/>
              <a:t>Mar 11, 2019  |  Adam McCann, Financial Writer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0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C0-0182-4C8D-ACEF-9F59E968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&amp; Cleaning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89836C-6D65-42C3-8E0F-D789C41FE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6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FBE4F-FFD2-4403-A051-EA7ABDC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&amp; Cleaning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1C66E-AB40-43B0-82F7-90EB9847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1760971"/>
            <a:ext cx="7200900" cy="49377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Gathering the Data / Sources</a:t>
            </a:r>
          </a:p>
          <a:p>
            <a:pPr lvl="0"/>
            <a:r>
              <a:rPr lang="en-US" dirty="0"/>
              <a:t>Google Geocode API  </a:t>
            </a:r>
          </a:p>
          <a:p>
            <a:pPr lvl="0"/>
            <a:r>
              <a:rPr lang="en-US" dirty="0"/>
              <a:t>Dark Sky API</a:t>
            </a:r>
          </a:p>
          <a:p>
            <a:pPr lvl="1"/>
            <a:endParaRPr lang="en-US" sz="400" b="1" i="0" dirty="0"/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b="1" i="0" dirty="0"/>
              <a:t>Summary </a:t>
            </a:r>
            <a:r>
              <a:rPr lang="en-US" i="0" dirty="0"/>
              <a:t>- A human-readable text summary of this data point.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b="1" i="0" dirty="0"/>
              <a:t>Icon</a:t>
            </a:r>
            <a:r>
              <a:rPr lang="en-US" i="0" dirty="0"/>
              <a:t> - A machine-readable text summary of this data point, suitable for selecting an icon for display.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b="1" i="0" dirty="0"/>
              <a:t>Sunrise time</a:t>
            </a:r>
            <a:r>
              <a:rPr lang="en-US" i="0" dirty="0"/>
              <a:t> - The UNIX time of when the sun will rise during a given day.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b="1" i="0" dirty="0"/>
              <a:t>Sunset time</a:t>
            </a:r>
            <a:r>
              <a:rPr lang="en-US" i="0" dirty="0"/>
              <a:t> - The UNIX time of when the sun will set during a given day.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b="1" i="0" dirty="0"/>
              <a:t>Cloud cover</a:t>
            </a:r>
            <a:r>
              <a:rPr lang="en-US" i="0" dirty="0"/>
              <a:t> - The percentage of sky occluded by clouds, between 0 and 1, inclusive.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b="1" i="0" dirty="0"/>
              <a:t>UV index</a:t>
            </a:r>
            <a:r>
              <a:rPr lang="en-US" i="0" dirty="0"/>
              <a:t> - The UV index.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sz="700" i="0" dirty="0"/>
          </a:p>
          <a:p>
            <a:pPr marL="0" lvl="0" indent="0">
              <a:buNone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Cleaning the Data</a:t>
            </a:r>
          </a:p>
          <a:p>
            <a:pPr lvl="0"/>
            <a:r>
              <a:rPr lang="en-US" dirty="0"/>
              <a:t>Continental United States</a:t>
            </a:r>
          </a:p>
          <a:p>
            <a:pPr lvl="0"/>
            <a:r>
              <a:rPr lang="en-US" i="0" dirty="0"/>
              <a:t>Missing Data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9317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C0-0182-4C8D-ACEF-9F59E968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89836C-6D65-42C3-8E0F-D789C41FE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Population</a:t>
            </a:r>
          </a:p>
        </p:txBody>
      </p:sp>
    </p:spTree>
    <p:extLst>
      <p:ext uri="{BB962C8B-B14F-4D97-AF65-F5344CB8AC3E}">
        <p14:creationId xmlns:p14="http://schemas.microsoft.com/office/powerpoint/2010/main" val="273316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FBE4F-FFD2-4403-A051-EA7ABDC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Rating vs. Cloud Cover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8CBAA11-7552-4412-97A2-6FFAEAD2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388" y="1598158"/>
            <a:ext cx="5372100" cy="3581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2C099E-8864-4447-80AF-87AF5AF47C68}"/>
              </a:ext>
            </a:extLst>
          </p:cNvPr>
          <p:cNvSpPr txBox="1"/>
          <p:nvPr/>
        </p:nvSpPr>
        <p:spPr>
          <a:xfrm>
            <a:off x="941832" y="5722584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Happiness Rating vs Cloud Cover shows no correlation via scatterplot </a:t>
            </a:r>
          </a:p>
        </p:txBody>
      </p:sp>
    </p:spTree>
    <p:extLst>
      <p:ext uri="{BB962C8B-B14F-4D97-AF65-F5344CB8AC3E}">
        <p14:creationId xmlns:p14="http://schemas.microsoft.com/office/powerpoint/2010/main" val="239434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FBE4F-FFD2-4403-A051-EA7ABDC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B46DA6-63FC-40E3-9601-9788405EB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690" y="2001353"/>
            <a:ext cx="4666621" cy="285529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A04FB-4D1B-40BB-8B15-A3B3ADE6962D}"/>
              </a:ext>
            </a:extLst>
          </p:cNvPr>
          <p:cNvSpPr txBox="1"/>
          <p:nvPr/>
        </p:nvSpPr>
        <p:spPr>
          <a:xfrm>
            <a:off x="941832" y="5203150"/>
            <a:ext cx="7489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heatmap illustrates “Longitude” having strongest correlation to the Happiness Rating as a negative correlation with an R2 = 0.1119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Followed by the next strongest which is Cloud Cover with an R2=0.05258</a:t>
            </a:r>
          </a:p>
          <a:p>
            <a:pPr>
              <a:buClr>
                <a:schemeClr val="accent5"/>
              </a:buClr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5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07416-BF67-47A4-8C5D-0F324EF3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Rating vs. Location</a:t>
            </a:r>
          </a:p>
        </p:txBody>
      </p:sp>
      <p:pic>
        <p:nvPicPr>
          <p:cNvPr id="11" name="Content Placeholder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4FB406C-FFCD-4524-9C3F-84F9DE60A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69" y="2171700"/>
            <a:ext cx="7200900" cy="29029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92495-8FCE-41A2-AC07-6C0BA4B59545}"/>
              </a:ext>
            </a:extLst>
          </p:cNvPr>
          <p:cNvSpPr txBox="1"/>
          <p:nvPr/>
        </p:nvSpPr>
        <p:spPr>
          <a:xfrm>
            <a:off x="941832" y="5765855"/>
            <a:ext cx="688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Heat map represents all 178 cities </a:t>
            </a:r>
          </a:p>
          <a:p>
            <a:pPr>
              <a:buClr>
                <a:schemeClr val="accent5"/>
              </a:buClr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300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0">
      <a:dk1>
        <a:srgbClr val="FC9804"/>
      </a:dk1>
      <a:lt1>
        <a:sysClr val="window" lastClr="FFFFFF"/>
      </a:lt1>
      <a:dk2>
        <a:srgbClr val="323232"/>
      </a:dk2>
      <a:lt2>
        <a:srgbClr val="FFFFFF"/>
      </a:lt2>
      <a:accent1>
        <a:srgbClr val="06AED5"/>
      </a:accent1>
      <a:accent2>
        <a:srgbClr val="086788"/>
      </a:accent2>
      <a:accent3>
        <a:srgbClr val="F0C808"/>
      </a:accent3>
      <a:accent4>
        <a:srgbClr val="FC9804"/>
      </a:accent4>
      <a:accent5>
        <a:srgbClr val="FF6600"/>
      </a:accent5>
      <a:accent6>
        <a:srgbClr val="BFBFBF"/>
      </a:accent6>
      <a:hlink>
        <a:srgbClr val="06AED5"/>
      </a:hlink>
      <a:folHlink>
        <a:srgbClr val="086788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2_Crop">
  <a:themeElements>
    <a:clrScheme name="Custom 10">
      <a:dk1>
        <a:srgbClr val="FC9804"/>
      </a:dk1>
      <a:lt1>
        <a:sysClr val="window" lastClr="FFFFFF"/>
      </a:lt1>
      <a:dk2>
        <a:srgbClr val="323232"/>
      </a:dk2>
      <a:lt2>
        <a:srgbClr val="FFFFFF"/>
      </a:lt2>
      <a:accent1>
        <a:srgbClr val="06AED5"/>
      </a:accent1>
      <a:accent2>
        <a:srgbClr val="086788"/>
      </a:accent2>
      <a:accent3>
        <a:srgbClr val="F0C808"/>
      </a:accent3>
      <a:accent4>
        <a:srgbClr val="FC9804"/>
      </a:accent4>
      <a:accent5>
        <a:srgbClr val="FF6600"/>
      </a:accent5>
      <a:accent6>
        <a:srgbClr val="BFBFBF"/>
      </a:accent6>
      <a:hlink>
        <a:srgbClr val="06AED5"/>
      </a:hlink>
      <a:folHlink>
        <a:srgbClr val="086788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1_Crop">
  <a:themeElements>
    <a:clrScheme name="Custom 10">
      <a:dk1>
        <a:srgbClr val="FC9804"/>
      </a:dk1>
      <a:lt1>
        <a:sysClr val="window" lastClr="FFFFFF"/>
      </a:lt1>
      <a:dk2>
        <a:srgbClr val="323232"/>
      </a:dk2>
      <a:lt2>
        <a:srgbClr val="FFFFFF"/>
      </a:lt2>
      <a:accent1>
        <a:srgbClr val="06AED5"/>
      </a:accent1>
      <a:accent2>
        <a:srgbClr val="086788"/>
      </a:accent2>
      <a:accent3>
        <a:srgbClr val="F0C808"/>
      </a:accent3>
      <a:accent4>
        <a:srgbClr val="FC9804"/>
      </a:accent4>
      <a:accent5>
        <a:srgbClr val="FF6600"/>
      </a:accent5>
      <a:accent6>
        <a:srgbClr val="BFBFBF"/>
      </a:accent6>
      <a:hlink>
        <a:srgbClr val="06AED5"/>
      </a:hlink>
      <a:folHlink>
        <a:srgbClr val="086788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2_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A839CB2D-CAF8-4C90-9E08-F1ACA2C5BDD5}" vid="{4C3DFA96-B4CF-43D6-AFA3-6C4764C0CD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271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Cambria</vt:lpstr>
      <vt:lpstr>Franklin Gothic Book</vt:lpstr>
      <vt:lpstr>Lato</vt:lpstr>
      <vt:lpstr>Slack-Lato</vt:lpstr>
      <vt:lpstr>Wingdings</vt:lpstr>
      <vt:lpstr>Crop</vt:lpstr>
      <vt:lpstr>2_Crop</vt:lpstr>
      <vt:lpstr>1_Crop</vt:lpstr>
      <vt:lpstr>2_Cloud skipper design template</vt:lpstr>
      <vt:lpstr>HAPPINESS</vt:lpstr>
      <vt:lpstr>PowerPoint Presentation</vt:lpstr>
      <vt:lpstr>Happiest Cities in America Mar 11, 2019  |  Adam McCann, Financial Writer </vt:lpstr>
      <vt:lpstr>Data Gathering &amp; Cleaning</vt:lpstr>
      <vt:lpstr>Gathering &amp; Cleaning Data</vt:lpstr>
      <vt:lpstr>Data analysis</vt:lpstr>
      <vt:lpstr>Happiness Rating vs. Cloud Cover</vt:lpstr>
      <vt:lpstr>Correlation Heat Map</vt:lpstr>
      <vt:lpstr>Happiness Rating vs. Location</vt:lpstr>
      <vt:lpstr>Heat Map Including Cloud Coverage</vt:lpstr>
      <vt:lpstr>Average Daylight Hours</vt:lpstr>
      <vt:lpstr>Heat Map – Average Daylight Seconds</vt:lpstr>
      <vt:lpstr>Overall Rank vs. UV Index</vt:lpstr>
      <vt:lpstr>Top &amp; Bottom 25 Cities</vt:lpstr>
      <vt:lpstr>Number of Clear Days per Month</vt:lpstr>
      <vt:lpstr>Average Cloud Coverage Per Month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</dc:title>
  <dc:creator>Melissa Morgan</dc:creator>
  <cp:lastModifiedBy>Blake Skinner</cp:lastModifiedBy>
  <cp:revision>10</cp:revision>
  <dcterms:created xsi:type="dcterms:W3CDTF">2019-10-10T00:37:05Z</dcterms:created>
  <dcterms:modified xsi:type="dcterms:W3CDTF">2019-10-10T01:42:16Z</dcterms:modified>
</cp:coreProperties>
</file>