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32C22-DBE6-42D7-8CC6-76726EE696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A5BBA-8635-436D-A4C3-09039109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BC07-2FB2-4A7D-9EF9-3544D93BB6B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BB04-25E7-4BBA-A684-D3BFC66A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slack1@wvstate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E532-0345-417F-BF0A-564C3CB9C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646"/>
            <a:ext cx="9144000" cy="1998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Amidst Utilities Post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DBADA-B178-4890-A02A-EDBC3B62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082" y="4303473"/>
            <a:ext cx="9144000" cy="190788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State University – College of Natural Science &amp; Mathematics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Bernadette Hoffman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Vincent Smith M.S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IRB Approval: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WVSU-IRB-2021-2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E99510A-972D-4C2E-A0B6-D2F6F04D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4" y="2981979"/>
            <a:ext cx="4166726" cy="894042"/>
          </a:xfrm>
          <a:prstGeom prst="rect">
            <a:avLst/>
          </a:prstGeom>
        </p:spPr>
      </p:pic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209C7B0C-7D16-4AEB-87E6-0FD14226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13" y="2951326"/>
            <a:ext cx="4203687" cy="10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0C8F-5780-4E7D-A84F-EA299F8C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F0BB-7044-41A4-AC82-CAE82624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posed more questions for further research such as (but not limited to):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do sponsored events really impact a customer's perception of a company?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the results have been different with a longer data collection period?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overall customer satisfaction improving the further we get from this pandemic?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449-829F-4676-BF2D-A1BBCFE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4ED-DDF2-4C03-A3D2-3C89A868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690688"/>
            <a:ext cx="1176728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thanks are owed to: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 Estep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Karen Macon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Title III of the Higher Education Act of 1965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West Virginia Science &amp; Research Higher Education Policy Commission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S.U.R.E Program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length of references on this project please send an email 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bslack1@wvstateu.edu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list of references. </a:t>
            </a:r>
          </a:p>
        </p:txBody>
      </p:sp>
    </p:spTree>
    <p:extLst>
      <p:ext uri="{BB962C8B-B14F-4D97-AF65-F5344CB8AC3E}">
        <p14:creationId xmlns:p14="http://schemas.microsoft.com/office/powerpoint/2010/main" val="21838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760F-8BB0-4491-8BE2-19C2E8B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16" y="0"/>
            <a:ext cx="10414767" cy="10086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this was said about your company?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1B97EB3-66A4-4AFB-9C95-A44DDE344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t="1" r="20122" b="-3727"/>
          <a:stretch/>
        </p:blipFill>
        <p:spPr>
          <a:xfrm>
            <a:off x="2993250" y="852829"/>
            <a:ext cx="6096782" cy="6128996"/>
          </a:xfrm>
        </p:spPr>
      </p:pic>
    </p:spTree>
    <p:extLst>
      <p:ext uri="{BB962C8B-B14F-4D97-AF65-F5344CB8AC3E}">
        <p14:creationId xmlns:p14="http://schemas.microsoft.com/office/powerpoint/2010/main" val="13143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064B-0B06-4C66-A10C-1FC247E7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37" y="785539"/>
            <a:ext cx="10515600" cy="86458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research is important…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9B10-5AEF-49CC-890B-B0FD7603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021305"/>
            <a:ext cx="11502190" cy="4523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pandemic has shaped the world we know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Ceylan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2020). Those in rural areas have lived disconnected from others without access to internet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Nuechterlein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Shelanski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2020). As a country we have faced unemployment, companies have gone under, and consumerism has shifted to online, generating the opening of countless online ventures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Gustafsson, 2020). Grid demands drastically shifted from commercial to almost solely residential (Bielecki et al., 2021). Utility companies have struggled to meet the changing demands of their industries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(Lai &amp;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Widmar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2020). 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oratoriums are ending across the country as some companies attempt to collect past due balances that can be into the thousands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Kowanko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Harak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2021).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esearch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shown that 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ustomer satisfaction directly impacts future profitability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(Bhattacharya et al., 2021).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developments in linguistics and machine learning, customer satisfaction can be analyzed using social media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(Rathod et al., 2020).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47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6E5-A702-48B3-95B9-34AFDFC7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2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Moratoriums?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2553-A39B-4756-B586-CB58E43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49"/>
            <a:ext cx="10515600" cy="1831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Moratorium – the legal authorization established for a debtor to allow debts to collect without payment.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our collection – 6 states ended their moratoriums on 3 separate days.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A2086-FCA2-4B5B-9ADF-3501CC17DD5D}"/>
              </a:ext>
            </a:extLst>
          </p:cNvPr>
          <p:cNvSpPr txBox="1"/>
          <p:nvPr/>
        </p:nvSpPr>
        <p:spPr>
          <a:xfrm>
            <a:off x="838201" y="3248024"/>
            <a:ext cx="105155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Determinations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F0FB-8760-43B7-A43C-09D5CBDFEB2E}"/>
              </a:ext>
            </a:extLst>
          </p:cNvPr>
          <p:cNvSpPr txBox="1"/>
          <p:nvPr/>
        </p:nvSpPr>
        <p:spPr>
          <a:xfrm>
            <a:off x="838201" y="4149226"/>
            <a:ext cx="10515599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Twitter as a data source – tweets are relatively small, businesses frequently use twitter, as do their customers.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companies chosen – requirements, ability to observe the results by company.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5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FCD7-5931-4DFF-94C7-34D67347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F689-6F59-4E3E-BF8D-A1DA9C6B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17" y="1474839"/>
            <a:ext cx="11316166" cy="52897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Ncapture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browser addon for the data analysis software NVivo). This was done on a weekly basis to ensure adequate amounts of data were collected.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cleaned using Microsoft Excel and text mining packages in R using RStudio.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analyses were ran using various R packages.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analysis gave us a sentiment score or polarity (a range of positive to negative) for each utility type. A higher polarity means higher customer satisfaction.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were compiled, and the data was then analyzed using IBM’s SPSS.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CEFA0D-5B6C-46E5-863D-4010773E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(ANOVA)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F5BC6-8857-4F15-A4B6-FE076505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38" b="8890"/>
          <a:stretch/>
        </p:blipFill>
        <p:spPr>
          <a:xfrm>
            <a:off x="163187" y="1709945"/>
            <a:ext cx="7697058" cy="4874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B6EF4-8F4C-45C6-82D5-C00B2A564DBA}"/>
              </a:ext>
            </a:extLst>
          </p:cNvPr>
          <p:cNvSpPr txBox="1"/>
          <p:nvPr/>
        </p:nvSpPr>
        <p:spPr>
          <a:xfrm>
            <a:off x="8144096" y="1709945"/>
            <a:ext cx="37329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– compares three or more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compare each utility type by average polarity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from -1.11 to .38 in an overall range of -25 to 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significant, not practically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29709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3B59-BECD-4E60-8E72-A30BD4F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(Regression)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B900A73-E6A3-48B7-872A-ECE36E52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87" y="1690688"/>
            <a:ext cx="7663316" cy="451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3068A-8D6C-4740-9C36-B732E8DBB23F}"/>
              </a:ext>
            </a:extLst>
          </p:cNvPr>
          <p:cNvSpPr txBox="1"/>
          <p:nvPr/>
        </p:nvSpPr>
        <p:spPr>
          <a:xfrm>
            <a:off x="1" y="1599228"/>
            <a:ext cx="4229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– analyzes the relationship between two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tweets increased, the polarity also increased.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positive sentiment for the utilities with a larger number of tweets.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contradictory to our hypothesis that more tweets = lower polarity.</a:t>
            </a:r>
          </a:p>
        </p:txBody>
      </p:sp>
    </p:spTree>
    <p:extLst>
      <p:ext uri="{BB962C8B-B14F-4D97-AF65-F5344CB8AC3E}">
        <p14:creationId xmlns:p14="http://schemas.microsoft.com/office/powerpoint/2010/main" val="21926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856A-3A13-468A-9D14-FF8FD4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(T-Test)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93811-13D1-40AE-B307-E9C3F520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3" y="1690687"/>
            <a:ext cx="7184713" cy="4352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A8C7F-EF40-4DAD-9B67-34CF7E4C34B7}"/>
              </a:ext>
            </a:extLst>
          </p:cNvPr>
          <p:cNvSpPr txBox="1"/>
          <p:nvPr/>
        </p:nvSpPr>
        <p:spPr>
          <a:xfrm>
            <a:off x="7810500" y="1690687"/>
            <a:ext cx="40393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 – compares two or more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to measure surges in negative polarity coinciding with moratoriums 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 to our hypothesis the customer satisfaction was higher, though marginally so.</a:t>
            </a:r>
          </a:p>
        </p:txBody>
      </p:sp>
    </p:spTree>
    <p:extLst>
      <p:ext uri="{BB962C8B-B14F-4D97-AF65-F5344CB8AC3E}">
        <p14:creationId xmlns:p14="http://schemas.microsoft.com/office/powerpoint/2010/main" val="31783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5D4A-B35C-4331-A00D-6D672984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Reached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654A-A3C3-4703-A72B-1BEFC91E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23" y="20633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analyses showed that the water utilities fared the worst, though marginally so.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social media activity, the better the data looked overall.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possibly the moratorium endings were not acted on by some or many of the companies examined.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events often shaped major trends in our data.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tweets for cable involved Xfinity NASCAR races.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water data reflects the severity of the drought in California. </a:t>
            </a:r>
          </a:p>
        </p:txBody>
      </p:sp>
    </p:spTree>
    <p:extLst>
      <p:ext uri="{BB962C8B-B14F-4D97-AF65-F5344CB8AC3E}">
        <p14:creationId xmlns:p14="http://schemas.microsoft.com/office/powerpoint/2010/main" val="214742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739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Customer Satisfaction Amidst Utilities Post Covid-19</vt:lpstr>
      <vt:lpstr>What if this was said about your company?</vt:lpstr>
      <vt:lpstr> Why this research is important… </vt:lpstr>
      <vt:lpstr>Moratoriums?</vt:lpstr>
      <vt:lpstr>Data Collection and Cleaning</vt:lpstr>
      <vt:lpstr>Results (ANOVA)</vt:lpstr>
      <vt:lpstr>Results (Regression)</vt:lpstr>
      <vt:lpstr>Results (T-Test)</vt:lpstr>
      <vt:lpstr>Conclusions Reached</vt:lpstr>
      <vt:lpstr>Further research</vt:lpstr>
      <vt:lpstr>Acknowledgements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Amidst Utilities Post Covid</dc:title>
  <dc:creator>Bernadette Slack</dc:creator>
  <cp:lastModifiedBy>Bernadette Slack</cp:lastModifiedBy>
  <cp:revision>28</cp:revision>
  <dcterms:created xsi:type="dcterms:W3CDTF">2021-07-27T11:20:58Z</dcterms:created>
  <dcterms:modified xsi:type="dcterms:W3CDTF">2021-07-29T19:20:19Z</dcterms:modified>
</cp:coreProperties>
</file>