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prri.org/research/believers-sympathizers-skeptics-americans-conflicted-climate-chan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941E-FEA1-493F-B0EC-087ACA1A724C}"/>
              </a:ext>
            </a:extLst>
          </p:cNvPr>
          <p:cNvSpPr>
            <a:spLocks noGrp="1"/>
          </p:cNvSpPr>
          <p:nvPr>
            <p:ph type="ctrTitle"/>
          </p:nvPr>
        </p:nvSpPr>
        <p:spPr/>
        <p:txBody>
          <a:bodyPr/>
          <a:lstStyle/>
          <a:p>
            <a:r>
              <a:rPr lang="en-US" dirty="0"/>
              <a:t>Does religion make a difference?</a:t>
            </a:r>
          </a:p>
        </p:txBody>
      </p:sp>
      <p:sp>
        <p:nvSpPr>
          <p:cNvPr id="3" name="Subtitle 2">
            <a:extLst>
              <a:ext uri="{FF2B5EF4-FFF2-40B4-BE49-F238E27FC236}">
                <a16:creationId xmlns:a16="http://schemas.microsoft.com/office/drawing/2014/main" id="{35EDB0CE-E07D-4D5D-BBAB-7BA5429A334F}"/>
              </a:ext>
            </a:extLst>
          </p:cNvPr>
          <p:cNvSpPr>
            <a:spLocks noGrp="1"/>
          </p:cNvSpPr>
          <p:nvPr>
            <p:ph type="subTitle" idx="1"/>
          </p:nvPr>
        </p:nvSpPr>
        <p:spPr/>
        <p:txBody>
          <a:bodyPr/>
          <a:lstStyle/>
          <a:p>
            <a:r>
              <a:rPr lang="en-US" dirty="0"/>
              <a:t>Bernadette Hoffman </a:t>
            </a:r>
          </a:p>
          <a:p>
            <a:r>
              <a:rPr lang="en-US" dirty="0"/>
              <a:t>Example Majors – Psychology, Theology</a:t>
            </a:r>
          </a:p>
        </p:txBody>
      </p:sp>
    </p:spTree>
    <p:extLst>
      <p:ext uri="{BB962C8B-B14F-4D97-AF65-F5344CB8AC3E}">
        <p14:creationId xmlns:p14="http://schemas.microsoft.com/office/powerpoint/2010/main" val="293333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A1DF5E2-E79C-4D51-85F8-B30339FECAAA}"/>
              </a:ext>
            </a:extLst>
          </p:cNvPr>
          <p:cNvSpPr>
            <a:spLocks noGrp="1"/>
          </p:cNvSpPr>
          <p:nvPr>
            <p:ph type="title"/>
          </p:nvPr>
        </p:nvSpPr>
        <p:spPr>
          <a:xfrm>
            <a:off x="7865806" y="643463"/>
            <a:ext cx="3706762" cy="1608124"/>
          </a:xfrm>
        </p:spPr>
        <p:txBody>
          <a:bodyPr vert="horz" lIns="91440" tIns="45720" rIns="91440" bIns="45720" rtlCol="0" anchor="ctr">
            <a:normAutofit/>
          </a:bodyPr>
          <a:lstStyle/>
          <a:p>
            <a:pPr algn="ctr"/>
            <a:r>
              <a:rPr lang="en-US" dirty="0"/>
              <a:t>Discussion – Belief in science</a:t>
            </a:r>
          </a:p>
        </p:txBody>
      </p:sp>
      <p:pic>
        <p:nvPicPr>
          <p:cNvPr id="6" name="Picture 5">
            <a:extLst>
              <a:ext uri="{FF2B5EF4-FFF2-40B4-BE49-F238E27FC236}">
                <a16:creationId xmlns:a16="http://schemas.microsoft.com/office/drawing/2014/main" id="{425C0C7E-1F1A-4705-88C7-DA44AA55B8E0}"/>
              </a:ext>
            </a:extLst>
          </p:cNvPr>
          <p:cNvPicPr>
            <a:picLocks noChangeAspect="1"/>
          </p:cNvPicPr>
          <p:nvPr/>
        </p:nvPicPr>
        <p:blipFill>
          <a:blip r:embed="rId4"/>
          <a:srcRect l="51" r="51"/>
          <a:stretch/>
        </p:blipFill>
        <p:spPr>
          <a:xfrm>
            <a:off x="643464" y="1010761"/>
            <a:ext cx="6897878" cy="484575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C9A7BD6-0BF1-4E7A-B76B-2D2484AC4DDF}"/>
              </a:ext>
            </a:extLst>
          </p:cNvPr>
          <p:cNvSpPr>
            <a:spLocks noGrp="1"/>
          </p:cNvSpPr>
          <p:nvPr>
            <p:ph sz="half" idx="1"/>
          </p:nvPr>
        </p:nvSpPr>
        <p:spPr>
          <a:xfrm>
            <a:off x="7865806" y="1964175"/>
            <a:ext cx="3706762" cy="3972232"/>
          </a:xfrm>
        </p:spPr>
        <p:txBody>
          <a:bodyPr vert="horz" lIns="91440" tIns="45720" rIns="91440" bIns="45720" rtlCol="0" anchor="ctr">
            <a:normAutofit lnSpcReduction="10000"/>
          </a:bodyPr>
          <a:lstStyle/>
          <a:p>
            <a:pPr marL="0" indent="0">
              <a:buNone/>
            </a:pPr>
            <a:r>
              <a:rPr lang="en-US" dirty="0"/>
              <a:t>It should be noted that for this factor the lower the rating the higher one’s belief in science. This seems to indicate that belief in science still varies by religious convictions. Though the difference between then is considered significant, it is very low, and therefore is less practically significant. Though again the largest difference appears between Jewish(4) and Protestant(1) belief systems, with Jewish holding the most significant belief in science, closely followed by that of Agnostic/Atheist(5).</a:t>
            </a:r>
          </a:p>
        </p:txBody>
      </p:sp>
    </p:spTree>
    <p:extLst>
      <p:ext uri="{BB962C8B-B14F-4D97-AF65-F5344CB8AC3E}">
        <p14:creationId xmlns:p14="http://schemas.microsoft.com/office/powerpoint/2010/main" val="131798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B3EC-51D0-4DF0-9EAC-5BF666F5F0C3}"/>
              </a:ext>
            </a:extLst>
          </p:cNvPr>
          <p:cNvSpPr>
            <a:spLocks noGrp="1"/>
          </p:cNvSpPr>
          <p:nvPr>
            <p:ph type="title"/>
          </p:nvPr>
        </p:nvSpPr>
        <p:spPr>
          <a:xfrm>
            <a:off x="685802" y="0"/>
            <a:ext cx="10131425" cy="1456267"/>
          </a:xfrm>
        </p:spPr>
        <p:txBody>
          <a:bodyPr/>
          <a:lstStyle/>
          <a:p>
            <a:pPr algn="ctr"/>
            <a:r>
              <a:rPr lang="en-US" dirty="0"/>
              <a:t>Further Analysis – Spirituality</a:t>
            </a:r>
          </a:p>
        </p:txBody>
      </p:sp>
      <p:sp>
        <p:nvSpPr>
          <p:cNvPr id="3" name="Content Placeholder 2">
            <a:extLst>
              <a:ext uri="{FF2B5EF4-FFF2-40B4-BE49-F238E27FC236}">
                <a16:creationId xmlns:a16="http://schemas.microsoft.com/office/drawing/2014/main" id="{3795C908-70DD-4119-AFC6-E49C9783B06E}"/>
              </a:ext>
            </a:extLst>
          </p:cNvPr>
          <p:cNvSpPr>
            <a:spLocks noGrp="1"/>
          </p:cNvSpPr>
          <p:nvPr>
            <p:ph sz="half" idx="1"/>
          </p:nvPr>
        </p:nvSpPr>
        <p:spPr>
          <a:xfrm>
            <a:off x="685802" y="1189567"/>
            <a:ext cx="10820396" cy="5154083"/>
          </a:xfrm>
        </p:spPr>
        <p:txBody>
          <a:bodyPr/>
          <a:lstStyle/>
          <a:p>
            <a:pPr marL="0" indent="0">
              <a:buNone/>
            </a:pPr>
            <a:r>
              <a:rPr lang="en-US" dirty="0"/>
              <a:t>An ANOVA was conducted to compare the effect of religion type on spirituality in Protestant, Roman Catholic, Other, Jewish, and Agnostic belief systems. There was a significant effect of religion on spirituality at the </a:t>
            </a:r>
            <a:r>
              <a:rPr lang="en-US" i="1" dirty="0"/>
              <a:t>p</a:t>
            </a:r>
            <a:r>
              <a:rPr lang="en-US" dirty="0"/>
              <a:t> &lt; .05 level for the five religious' beliefs, </a:t>
            </a:r>
            <a:r>
              <a:rPr lang="en-US" i="1" dirty="0"/>
              <a:t>F</a:t>
            </a:r>
            <a:r>
              <a:rPr lang="en-US" dirty="0"/>
              <a:t>(4,2941) = 13.7, </a:t>
            </a:r>
            <a:r>
              <a:rPr lang="en-US" i="1" dirty="0"/>
              <a:t>p</a:t>
            </a:r>
            <a:r>
              <a:rPr lang="en-US" dirty="0"/>
              <a:t> &lt; .001, </a:t>
            </a:r>
            <a:r>
              <a:rPr lang="en-US" sz="1800" dirty="0">
                <a:effectLst/>
                <a:ea typeface="SimSun" panose="02010600030101010101" pitchFamily="2" charset="-122"/>
              </a:rPr>
              <a:t>η</a:t>
            </a:r>
            <a:r>
              <a:rPr lang="en-US" sz="1800" baseline="-25000" dirty="0">
                <a:effectLst/>
                <a:ea typeface="SimSun" panose="02010600030101010101" pitchFamily="2" charset="-122"/>
              </a:rPr>
              <a:t>p</a:t>
            </a:r>
            <a:r>
              <a:rPr lang="en-US" sz="1800" dirty="0">
                <a:effectLst/>
                <a:ea typeface="SimSun" panose="02010600030101010101" pitchFamily="2" charset="-122"/>
              </a:rPr>
              <a:t>² = .</a:t>
            </a:r>
            <a:r>
              <a:rPr lang="en-US" dirty="0">
                <a:ea typeface="SimSun" panose="02010600030101010101" pitchFamily="2" charset="-122"/>
              </a:rPr>
              <a:t>018</a:t>
            </a:r>
            <a:r>
              <a:rPr lang="en-US" sz="1800" dirty="0">
                <a:effectLst/>
                <a:ea typeface="SimSun" panose="02010600030101010101" pitchFamily="2" charset="-122"/>
              </a:rPr>
              <a:t>. Post hoc comparisons using the Bonferroni test indicated that the mean score for Protestant (</a:t>
            </a:r>
            <a:r>
              <a:rPr lang="en-US" sz="1800" i="1" dirty="0">
                <a:effectLst/>
                <a:ea typeface="SimSun" panose="02010600030101010101" pitchFamily="2" charset="-122"/>
              </a:rPr>
              <a:t>M</a:t>
            </a:r>
            <a:r>
              <a:rPr lang="en-US" sz="1800" dirty="0">
                <a:effectLst/>
                <a:ea typeface="SimSun" panose="02010600030101010101" pitchFamily="2" charset="-122"/>
              </a:rPr>
              <a:t> = 2.15, </a:t>
            </a:r>
            <a:r>
              <a:rPr lang="en-US" sz="1800" i="1" dirty="0">
                <a:effectLst/>
                <a:ea typeface="SimSun" panose="02010600030101010101" pitchFamily="2" charset="-122"/>
              </a:rPr>
              <a:t>SD</a:t>
            </a:r>
            <a:r>
              <a:rPr lang="en-US" sz="1800" dirty="0">
                <a:effectLst/>
                <a:ea typeface="SimSun" panose="02010600030101010101" pitchFamily="2" charset="-122"/>
              </a:rPr>
              <a:t> = </a:t>
            </a:r>
            <a:r>
              <a:rPr lang="en-US" dirty="0">
                <a:ea typeface="SimSun" panose="02010600030101010101" pitchFamily="2" charset="-122"/>
              </a:rPr>
              <a:t>0.99</a:t>
            </a:r>
            <a:r>
              <a:rPr lang="en-US" sz="1800" dirty="0">
                <a:effectLst/>
                <a:ea typeface="SimSun" panose="02010600030101010101" pitchFamily="2" charset="-122"/>
              </a:rPr>
              <a:t>) was significantly different from </a:t>
            </a:r>
            <a:r>
              <a:rPr lang="en-US" dirty="0">
                <a:ea typeface="SimSun" panose="02010600030101010101" pitchFamily="2" charset="-122"/>
              </a:rPr>
              <a:t>Roman Catholic</a:t>
            </a:r>
            <a:r>
              <a:rPr lang="en-US" sz="1800" dirty="0">
                <a:effectLst/>
                <a:ea typeface="SimSun" panose="02010600030101010101" pitchFamily="2" charset="-122"/>
              </a:rPr>
              <a:t> (</a:t>
            </a:r>
            <a:r>
              <a:rPr lang="en-US" sz="1800" i="1" dirty="0">
                <a:effectLst/>
                <a:ea typeface="SimSun" panose="02010600030101010101" pitchFamily="2" charset="-122"/>
              </a:rPr>
              <a:t>M</a:t>
            </a:r>
            <a:r>
              <a:rPr lang="en-US" sz="1800" dirty="0">
                <a:effectLst/>
                <a:ea typeface="SimSun" panose="02010600030101010101" pitchFamily="2" charset="-122"/>
              </a:rPr>
              <a:t> = 2.34, </a:t>
            </a:r>
            <a:r>
              <a:rPr lang="en-US" sz="1800" i="1" dirty="0">
                <a:effectLst/>
                <a:ea typeface="SimSun" panose="02010600030101010101" pitchFamily="2" charset="-122"/>
              </a:rPr>
              <a:t>SD</a:t>
            </a:r>
            <a:r>
              <a:rPr lang="en-US" sz="1800" dirty="0">
                <a:effectLst/>
                <a:ea typeface="SimSun" panose="02010600030101010101" pitchFamily="2" charset="-122"/>
              </a:rPr>
              <a:t> = 0</a:t>
            </a:r>
            <a:r>
              <a:rPr lang="en-US" dirty="0">
                <a:ea typeface="SimSun" panose="02010600030101010101" pitchFamily="2" charset="-122"/>
              </a:rPr>
              <a:t>.91</a:t>
            </a:r>
            <a:r>
              <a:rPr lang="en-US" sz="1800" dirty="0">
                <a:effectLst/>
                <a:ea typeface="SimSun" panose="02010600030101010101" pitchFamily="2" charset="-122"/>
              </a:rPr>
              <a:t>),  Jewish (</a:t>
            </a:r>
            <a:r>
              <a:rPr lang="en-US" sz="1800" i="1" dirty="0">
                <a:effectLst/>
                <a:ea typeface="SimSun" panose="02010600030101010101" pitchFamily="2" charset="-122"/>
              </a:rPr>
              <a:t>M</a:t>
            </a:r>
            <a:r>
              <a:rPr lang="en-US" sz="1800" dirty="0">
                <a:effectLst/>
                <a:ea typeface="SimSun" panose="02010600030101010101" pitchFamily="2" charset="-122"/>
              </a:rPr>
              <a:t> = 2.67</a:t>
            </a:r>
            <a:r>
              <a:rPr lang="en-US" dirty="0">
                <a:ea typeface="SimSun" panose="02010600030101010101" pitchFamily="2" charset="-122"/>
              </a:rPr>
              <a:t>,</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1.13), and Agnostic (</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2.38</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a:t>
            </a:r>
            <a:r>
              <a:rPr lang="en-US" dirty="0">
                <a:ea typeface="SimSun" panose="02010600030101010101" pitchFamily="2" charset="-122"/>
              </a:rPr>
              <a:t>1.02</a:t>
            </a:r>
            <a:r>
              <a:rPr lang="en-US" sz="1800" dirty="0">
                <a:effectLst/>
                <a:ea typeface="SimSun" panose="02010600030101010101" pitchFamily="2" charset="-122"/>
              </a:rPr>
              <a:t>).  Post hoc comparisons using the Bonferroni test indicated that the mean score for other (</a:t>
            </a:r>
            <a:r>
              <a:rPr lang="en-US" sz="1800" i="1" dirty="0">
                <a:effectLst/>
                <a:ea typeface="SimSun" panose="02010600030101010101" pitchFamily="2" charset="-122"/>
              </a:rPr>
              <a:t>M</a:t>
            </a:r>
            <a:r>
              <a:rPr lang="en-US" sz="1800" dirty="0">
                <a:effectLst/>
                <a:ea typeface="SimSun" panose="02010600030101010101" pitchFamily="2" charset="-122"/>
              </a:rPr>
              <a:t> = 2.07, </a:t>
            </a:r>
            <a:r>
              <a:rPr lang="en-US" sz="1800" i="1" dirty="0">
                <a:effectLst/>
                <a:ea typeface="SimSun" panose="02010600030101010101" pitchFamily="2" charset="-122"/>
              </a:rPr>
              <a:t>SD</a:t>
            </a:r>
            <a:r>
              <a:rPr lang="en-US" sz="1800" dirty="0">
                <a:effectLst/>
                <a:ea typeface="SimSun" panose="02010600030101010101" pitchFamily="2" charset="-122"/>
              </a:rPr>
              <a:t> = 0.88 ) wa</a:t>
            </a:r>
            <a:r>
              <a:rPr lang="en-US" dirty="0">
                <a:ea typeface="SimSun" panose="02010600030101010101" pitchFamily="2" charset="-122"/>
              </a:rPr>
              <a:t>s significantly different from </a:t>
            </a:r>
            <a:r>
              <a:rPr lang="en-US" sz="1800" dirty="0">
                <a:effectLst/>
                <a:ea typeface="SimSun" panose="02010600030101010101" pitchFamily="2" charset="-122"/>
              </a:rPr>
              <a:t>Jewish  (</a:t>
            </a:r>
            <a:r>
              <a:rPr lang="en-US" sz="1800" i="1" dirty="0">
                <a:effectLst/>
                <a:ea typeface="SimSun" panose="02010600030101010101" pitchFamily="2" charset="-122"/>
              </a:rPr>
              <a:t>M</a:t>
            </a:r>
            <a:r>
              <a:rPr lang="en-US" sz="1800" dirty="0">
                <a:effectLst/>
                <a:ea typeface="SimSun" panose="02010600030101010101" pitchFamily="2" charset="-122"/>
              </a:rPr>
              <a:t> = 2.67</a:t>
            </a:r>
            <a:r>
              <a:rPr lang="en-US" dirty="0">
                <a:ea typeface="SimSun" panose="02010600030101010101" pitchFamily="2" charset="-122"/>
              </a:rPr>
              <a:t>,</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1.13). However, Protestant (</a:t>
            </a:r>
            <a:r>
              <a:rPr lang="en-US" sz="1800" i="1" dirty="0">
                <a:effectLst/>
                <a:ea typeface="SimSun" panose="02010600030101010101" pitchFamily="2" charset="-122"/>
              </a:rPr>
              <a:t>M</a:t>
            </a:r>
            <a:r>
              <a:rPr lang="en-US" sz="1800" dirty="0">
                <a:effectLst/>
                <a:ea typeface="SimSun" panose="02010600030101010101" pitchFamily="2" charset="-122"/>
              </a:rPr>
              <a:t> = 2.15, </a:t>
            </a:r>
            <a:r>
              <a:rPr lang="en-US" sz="1800" i="1" dirty="0">
                <a:effectLst/>
                <a:ea typeface="SimSun" panose="02010600030101010101" pitchFamily="2" charset="-122"/>
              </a:rPr>
              <a:t>SD</a:t>
            </a:r>
            <a:r>
              <a:rPr lang="en-US" sz="1800" dirty="0">
                <a:effectLst/>
                <a:ea typeface="SimSun" panose="02010600030101010101" pitchFamily="2" charset="-122"/>
              </a:rPr>
              <a:t> = </a:t>
            </a:r>
            <a:r>
              <a:rPr lang="en-US" dirty="0">
                <a:ea typeface="SimSun" panose="02010600030101010101" pitchFamily="2" charset="-122"/>
              </a:rPr>
              <a:t>0.99</a:t>
            </a:r>
            <a:r>
              <a:rPr lang="en-US" sz="1800" dirty="0">
                <a:effectLst/>
                <a:ea typeface="SimSun" panose="02010600030101010101" pitchFamily="2" charset="-122"/>
              </a:rPr>
              <a:t>)  did not differ from other (</a:t>
            </a:r>
            <a:r>
              <a:rPr lang="en-US" sz="1800" i="1" dirty="0">
                <a:effectLst/>
                <a:ea typeface="SimSun" panose="02010600030101010101" pitchFamily="2" charset="-122"/>
              </a:rPr>
              <a:t>M</a:t>
            </a:r>
            <a:r>
              <a:rPr lang="en-US" sz="1800" dirty="0">
                <a:effectLst/>
                <a:ea typeface="SimSun" panose="02010600030101010101" pitchFamily="2" charset="-122"/>
              </a:rPr>
              <a:t> = 2.07, </a:t>
            </a:r>
            <a:r>
              <a:rPr lang="en-US" sz="1800" i="1" dirty="0">
                <a:effectLst/>
                <a:ea typeface="SimSun" panose="02010600030101010101" pitchFamily="2" charset="-122"/>
              </a:rPr>
              <a:t>SD</a:t>
            </a:r>
            <a:r>
              <a:rPr lang="en-US" sz="1800" dirty="0">
                <a:effectLst/>
                <a:ea typeface="SimSun" panose="02010600030101010101" pitchFamily="2" charset="-122"/>
              </a:rPr>
              <a:t> = 0.88 ). </a:t>
            </a:r>
            <a:r>
              <a:rPr lang="en-US" dirty="0">
                <a:ea typeface="SimSun" panose="02010600030101010101" pitchFamily="2" charset="-122"/>
              </a:rPr>
              <a:t>Roman Catholic </a:t>
            </a:r>
            <a:r>
              <a:rPr lang="en-US" sz="1800" dirty="0">
                <a:effectLst/>
                <a:ea typeface="SimSun" panose="02010600030101010101" pitchFamily="2" charset="-122"/>
              </a:rPr>
              <a:t>(</a:t>
            </a:r>
            <a:r>
              <a:rPr lang="en-US" sz="1800" i="1" dirty="0">
                <a:effectLst/>
                <a:ea typeface="SimSun" panose="02010600030101010101" pitchFamily="2" charset="-122"/>
              </a:rPr>
              <a:t>M</a:t>
            </a:r>
            <a:r>
              <a:rPr lang="en-US" sz="1800" dirty="0">
                <a:effectLst/>
                <a:ea typeface="SimSun" panose="02010600030101010101" pitchFamily="2" charset="-122"/>
              </a:rPr>
              <a:t> = 2.34, </a:t>
            </a:r>
            <a:r>
              <a:rPr lang="en-US" sz="1800" i="1" dirty="0">
                <a:effectLst/>
                <a:ea typeface="SimSun" panose="02010600030101010101" pitchFamily="2" charset="-122"/>
              </a:rPr>
              <a:t>SD</a:t>
            </a:r>
            <a:r>
              <a:rPr lang="en-US" sz="1800" dirty="0">
                <a:effectLst/>
                <a:ea typeface="SimSun" panose="02010600030101010101" pitchFamily="2" charset="-122"/>
              </a:rPr>
              <a:t> = 0</a:t>
            </a:r>
            <a:r>
              <a:rPr lang="en-US" dirty="0">
                <a:ea typeface="SimSun" panose="02010600030101010101" pitchFamily="2" charset="-122"/>
              </a:rPr>
              <a:t>.91</a:t>
            </a:r>
            <a:r>
              <a:rPr lang="en-US" sz="1800" dirty="0">
                <a:effectLst/>
                <a:ea typeface="SimSun" panose="02010600030101010101" pitchFamily="2" charset="-122"/>
              </a:rPr>
              <a:t>) </a:t>
            </a:r>
            <a:r>
              <a:rPr lang="en-US" dirty="0">
                <a:ea typeface="SimSun" panose="02010600030101010101" pitchFamily="2" charset="-122"/>
              </a:rPr>
              <a:t>did not differ from </a:t>
            </a:r>
            <a:r>
              <a:rPr lang="en-US" sz="1800" dirty="0">
                <a:effectLst/>
                <a:ea typeface="SimSun" panose="02010600030101010101" pitchFamily="2" charset="-122"/>
              </a:rPr>
              <a:t>other (</a:t>
            </a:r>
            <a:r>
              <a:rPr lang="en-US" sz="1800" i="1" dirty="0">
                <a:effectLst/>
                <a:ea typeface="SimSun" panose="02010600030101010101" pitchFamily="2" charset="-122"/>
              </a:rPr>
              <a:t>M</a:t>
            </a:r>
            <a:r>
              <a:rPr lang="en-US" sz="1800" dirty="0">
                <a:effectLst/>
                <a:ea typeface="SimSun" panose="02010600030101010101" pitchFamily="2" charset="-122"/>
              </a:rPr>
              <a:t> = 2.07, </a:t>
            </a:r>
            <a:r>
              <a:rPr lang="en-US" sz="1800" i="1" dirty="0">
                <a:effectLst/>
                <a:ea typeface="SimSun" panose="02010600030101010101" pitchFamily="2" charset="-122"/>
              </a:rPr>
              <a:t>SD</a:t>
            </a:r>
            <a:r>
              <a:rPr lang="en-US" sz="1800" dirty="0">
                <a:effectLst/>
                <a:ea typeface="SimSun" panose="02010600030101010101" pitchFamily="2" charset="-122"/>
              </a:rPr>
              <a:t> = 0.88), Jewish (</a:t>
            </a:r>
            <a:r>
              <a:rPr lang="en-US" sz="1800" i="1" dirty="0">
                <a:effectLst/>
                <a:ea typeface="SimSun" panose="02010600030101010101" pitchFamily="2" charset="-122"/>
              </a:rPr>
              <a:t>M</a:t>
            </a:r>
            <a:r>
              <a:rPr lang="en-US" sz="1800" dirty="0">
                <a:effectLst/>
                <a:ea typeface="SimSun" panose="02010600030101010101" pitchFamily="2" charset="-122"/>
              </a:rPr>
              <a:t> = 2.67</a:t>
            </a:r>
            <a:r>
              <a:rPr lang="en-US" dirty="0">
                <a:ea typeface="SimSun" panose="02010600030101010101" pitchFamily="2" charset="-122"/>
              </a:rPr>
              <a:t>,</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1.13), or Agnostic (</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2.38</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a:t>
            </a:r>
            <a:r>
              <a:rPr lang="en-US" dirty="0">
                <a:ea typeface="SimSun" panose="02010600030101010101" pitchFamily="2" charset="-122"/>
              </a:rPr>
              <a:t>1.02</a:t>
            </a:r>
            <a:r>
              <a:rPr lang="en-US" sz="1800" dirty="0">
                <a:effectLst/>
                <a:ea typeface="SimSun" panose="02010600030101010101" pitchFamily="2" charset="-122"/>
              </a:rPr>
              <a:t>).  Other (</a:t>
            </a:r>
            <a:r>
              <a:rPr lang="en-US" sz="1800" i="1" dirty="0">
                <a:effectLst/>
                <a:ea typeface="SimSun" panose="02010600030101010101" pitchFamily="2" charset="-122"/>
              </a:rPr>
              <a:t>M</a:t>
            </a:r>
            <a:r>
              <a:rPr lang="en-US" sz="1800" dirty="0">
                <a:effectLst/>
                <a:ea typeface="SimSun" panose="02010600030101010101" pitchFamily="2" charset="-122"/>
              </a:rPr>
              <a:t> = 2.07, </a:t>
            </a:r>
            <a:r>
              <a:rPr lang="en-US" sz="1800" i="1" dirty="0">
                <a:effectLst/>
                <a:ea typeface="SimSun" panose="02010600030101010101" pitchFamily="2" charset="-122"/>
              </a:rPr>
              <a:t>SD</a:t>
            </a:r>
            <a:r>
              <a:rPr lang="en-US" sz="1800" dirty="0">
                <a:effectLst/>
                <a:ea typeface="SimSun" panose="02010600030101010101" pitchFamily="2" charset="-122"/>
              </a:rPr>
              <a:t> = 0.88 ) did not differ from Agnostic (</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2.38</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a:t>
            </a:r>
            <a:r>
              <a:rPr lang="en-US" dirty="0">
                <a:ea typeface="SimSun" panose="02010600030101010101" pitchFamily="2" charset="-122"/>
              </a:rPr>
              <a:t>1.02</a:t>
            </a:r>
            <a:r>
              <a:rPr lang="en-US" sz="1800" dirty="0">
                <a:effectLst/>
                <a:ea typeface="SimSun" panose="02010600030101010101" pitchFamily="2" charset="-122"/>
              </a:rPr>
              <a:t>), and Jewish (</a:t>
            </a:r>
            <a:r>
              <a:rPr lang="en-US" sz="1800" i="1" dirty="0">
                <a:effectLst/>
                <a:ea typeface="SimSun" panose="02010600030101010101" pitchFamily="2" charset="-122"/>
              </a:rPr>
              <a:t>M</a:t>
            </a:r>
            <a:r>
              <a:rPr lang="en-US" sz="1800" dirty="0">
                <a:effectLst/>
                <a:ea typeface="SimSun" panose="02010600030101010101" pitchFamily="2" charset="-122"/>
              </a:rPr>
              <a:t> = 2.67</a:t>
            </a:r>
            <a:r>
              <a:rPr lang="en-US" dirty="0">
                <a:ea typeface="SimSun" panose="02010600030101010101" pitchFamily="2" charset="-122"/>
              </a:rPr>
              <a:t>,</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1.13) did not differ from Agnostic (</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2.38</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a:t>
            </a:r>
            <a:r>
              <a:rPr lang="en-US" dirty="0">
                <a:ea typeface="SimSun" panose="02010600030101010101" pitchFamily="2" charset="-122"/>
              </a:rPr>
              <a:t>1.02</a:t>
            </a:r>
            <a:r>
              <a:rPr lang="en-US" sz="1800" dirty="0">
                <a:effectLst/>
                <a:ea typeface="SimSun" panose="02010600030101010101" pitchFamily="2" charset="-122"/>
              </a:rPr>
              <a:t>).</a:t>
            </a:r>
            <a:endParaRPr lang="en-US" dirty="0"/>
          </a:p>
        </p:txBody>
      </p:sp>
    </p:spTree>
    <p:extLst>
      <p:ext uri="{BB962C8B-B14F-4D97-AF65-F5344CB8AC3E}">
        <p14:creationId xmlns:p14="http://schemas.microsoft.com/office/powerpoint/2010/main" val="34537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A1DF5E2-E79C-4D51-85F8-B30339FECAAA}"/>
              </a:ext>
            </a:extLst>
          </p:cNvPr>
          <p:cNvSpPr>
            <a:spLocks noGrp="1"/>
          </p:cNvSpPr>
          <p:nvPr>
            <p:ph type="title"/>
          </p:nvPr>
        </p:nvSpPr>
        <p:spPr>
          <a:xfrm>
            <a:off x="7865806" y="643463"/>
            <a:ext cx="3706762" cy="1608124"/>
          </a:xfrm>
        </p:spPr>
        <p:txBody>
          <a:bodyPr vert="horz" lIns="91440" tIns="45720" rIns="91440" bIns="45720" rtlCol="0" anchor="ctr">
            <a:normAutofit/>
          </a:bodyPr>
          <a:lstStyle/>
          <a:p>
            <a:pPr algn="ctr"/>
            <a:r>
              <a:rPr lang="en-US" dirty="0"/>
              <a:t>Discussion – Spirituality</a:t>
            </a:r>
          </a:p>
        </p:txBody>
      </p:sp>
      <p:pic>
        <p:nvPicPr>
          <p:cNvPr id="6" name="Picture 5">
            <a:extLst>
              <a:ext uri="{FF2B5EF4-FFF2-40B4-BE49-F238E27FC236}">
                <a16:creationId xmlns:a16="http://schemas.microsoft.com/office/drawing/2014/main" id="{425C0C7E-1F1A-4705-88C7-DA44AA55B8E0}"/>
              </a:ext>
            </a:extLst>
          </p:cNvPr>
          <p:cNvPicPr>
            <a:picLocks noChangeAspect="1"/>
          </p:cNvPicPr>
          <p:nvPr/>
        </p:nvPicPr>
        <p:blipFill>
          <a:blip r:embed="rId4"/>
          <a:srcRect l="51" r="51"/>
          <a:stretch/>
        </p:blipFill>
        <p:spPr>
          <a:xfrm>
            <a:off x="643464" y="1010761"/>
            <a:ext cx="6897878" cy="484575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C9A7BD6-0BF1-4E7A-B76B-2D2484AC4DDF}"/>
              </a:ext>
            </a:extLst>
          </p:cNvPr>
          <p:cNvSpPr>
            <a:spLocks noGrp="1"/>
          </p:cNvSpPr>
          <p:nvPr>
            <p:ph sz="half" idx="1"/>
          </p:nvPr>
        </p:nvSpPr>
        <p:spPr>
          <a:xfrm>
            <a:off x="7865806" y="1964175"/>
            <a:ext cx="3706762" cy="3972232"/>
          </a:xfrm>
        </p:spPr>
        <p:txBody>
          <a:bodyPr vert="horz" lIns="91440" tIns="45720" rIns="91440" bIns="45720" rtlCol="0" anchor="ctr">
            <a:normAutofit/>
          </a:bodyPr>
          <a:lstStyle/>
          <a:p>
            <a:pPr marL="0" indent="0">
              <a:buNone/>
            </a:pPr>
            <a:r>
              <a:rPr lang="en-US" dirty="0"/>
              <a:t>It should be noted that for this factor the lower the rating the higher one’s spirituality. Though the difference between then is considered significant, it is very low, and therefore is less practically significant. However, it is interesting that the highest sense of spirituality fell under the other category(3) (Mormon, Orthodox, Muslim, Buddhist, etc.), , and the lowest being the Jewish category(4).  This seems to comply with Jewish being more of a heritage than a religious conviction.</a:t>
            </a:r>
          </a:p>
        </p:txBody>
      </p:sp>
    </p:spTree>
    <p:extLst>
      <p:ext uri="{BB962C8B-B14F-4D97-AF65-F5344CB8AC3E}">
        <p14:creationId xmlns:p14="http://schemas.microsoft.com/office/powerpoint/2010/main" val="417578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8C34-020A-4268-85CD-00E55FFAD255}"/>
              </a:ext>
            </a:extLst>
          </p:cNvPr>
          <p:cNvSpPr>
            <a:spLocks noGrp="1"/>
          </p:cNvSpPr>
          <p:nvPr>
            <p:ph type="title"/>
          </p:nvPr>
        </p:nvSpPr>
        <p:spPr/>
        <p:txBody>
          <a:bodyPr/>
          <a:lstStyle/>
          <a:p>
            <a:pPr algn="ctr"/>
            <a:r>
              <a:rPr lang="en-US" dirty="0"/>
              <a:t>Overall conclusion</a:t>
            </a:r>
          </a:p>
        </p:txBody>
      </p:sp>
      <p:sp>
        <p:nvSpPr>
          <p:cNvPr id="3" name="Content Placeholder 2">
            <a:extLst>
              <a:ext uri="{FF2B5EF4-FFF2-40B4-BE49-F238E27FC236}">
                <a16:creationId xmlns:a16="http://schemas.microsoft.com/office/drawing/2014/main" id="{87429F71-2243-4D06-9B23-4BAE54A8F314}"/>
              </a:ext>
            </a:extLst>
          </p:cNvPr>
          <p:cNvSpPr>
            <a:spLocks noGrp="1"/>
          </p:cNvSpPr>
          <p:nvPr>
            <p:ph idx="1"/>
          </p:nvPr>
        </p:nvSpPr>
        <p:spPr>
          <a:xfrm>
            <a:off x="1030287" y="1810762"/>
            <a:ext cx="10131425" cy="3649133"/>
          </a:xfrm>
        </p:spPr>
        <p:txBody>
          <a:bodyPr/>
          <a:lstStyle/>
          <a:p>
            <a:pPr marL="0" indent="0">
              <a:buNone/>
            </a:pPr>
            <a:r>
              <a:rPr lang="en-US" dirty="0"/>
              <a:t>The remaining analyses were not considered due to extremely low effect size and bordering or insignificant p values. However, a clear conclusion can be drawn from the differing values by religious affiliation. It is clear then, that one’s religious beliefs can and do effect belief in science, belief in god and one's sense of spirituality (in the manner it was measured). </a:t>
            </a:r>
          </a:p>
        </p:txBody>
      </p:sp>
    </p:spTree>
    <p:extLst>
      <p:ext uri="{BB962C8B-B14F-4D97-AF65-F5344CB8AC3E}">
        <p14:creationId xmlns:p14="http://schemas.microsoft.com/office/powerpoint/2010/main" val="260591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8C34-020A-4268-85CD-00E55FFAD255}"/>
              </a:ext>
            </a:extLst>
          </p:cNvPr>
          <p:cNvSpPr>
            <a:spLocks noGrp="1"/>
          </p:cNvSpPr>
          <p:nvPr>
            <p:ph type="title"/>
          </p:nvPr>
        </p:nvSpPr>
        <p:spPr/>
        <p:txBody>
          <a:bodyPr/>
          <a:lstStyle/>
          <a:p>
            <a:pPr algn="ctr"/>
            <a:r>
              <a:rPr lang="en-US" dirty="0"/>
              <a:t>Sources</a:t>
            </a:r>
          </a:p>
        </p:txBody>
      </p:sp>
      <p:sp>
        <p:nvSpPr>
          <p:cNvPr id="3" name="Content Placeholder 2">
            <a:extLst>
              <a:ext uri="{FF2B5EF4-FFF2-40B4-BE49-F238E27FC236}">
                <a16:creationId xmlns:a16="http://schemas.microsoft.com/office/drawing/2014/main" id="{87429F71-2243-4D06-9B23-4BAE54A8F314}"/>
              </a:ext>
            </a:extLst>
          </p:cNvPr>
          <p:cNvSpPr>
            <a:spLocks noGrp="1"/>
          </p:cNvSpPr>
          <p:nvPr>
            <p:ph idx="1"/>
          </p:nvPr>
        </p:nvSpPr>
        <p:spPr/>
        <p:txBody>
          <a:bodyPr/>
          <a:lstStyle/>
          <a:p>
            <a:pPr marL="0" indent="0">
              <a:buNone/>
            </a:pPr>
            <a:r>
              <a:rPr lang="en-US" dirty="0"/>
              <a:t>Jones, Robert P., Daniel Cox, and </a:t>
            </a:r>
            <a:r>
              <a:rPr lang="en-US" dirty="0" err="1"/>
              <a:t>Juhem</a:t>
            </a:r>
            <a:r>
              <a:rPr lang="en-US" dirty="0"/>
              <a:t> Navarro-Rivera. </a:t>
            </a:r>
            <a:r>
              <a:rPr lang="en-US" i="1" dirty="0"/>
              <a:t>'Believers, Sympathizers, &amp; Skeptics: Why 	Americans Are Conflicted about Climate Change, Environmental Policy, and Science.' </a:t>
            </a:r>
            <a:r>
              <a:rPr lang="en-US" dirty="0"/>
              <a:t>PRRI. 2014. 	</a:t>
            </a:r>
            <a:r>
              <a:rPr lang="en-US" dirty="0">
                <a:hlinkClick r:id="rId2"/>
              </a:rPr>
              <a:t>http://www.prri.org/research/believers-sympathizers-skeptics-americans-conflicted-climate-change-</a:t>
            </a:r>
            <a:r>
              <a:rPr lang="en-US" dirty="0"/>
              <a:t>	</a:t>
            </a:r>
            <a:r>
              <a:rPr lang="en-US" u="sng" dirty="0">
                <a:solidFill>
                  <a:schemeClr val="accent1">
                    <a:lumMod val="60000"/>
                    <a:lumOff val="40000"/>
                  </a:schemeClr>
                </a:solidFill>
              </a:rPr>
              <a:t>environmental-policy-science/.</a:t>
            </a:r>
          </a:p>
        </p:txBody>
      </p:sp>
    </p:spTree>
    <p:extLst>
      <p:ext uri="{BB962C8B-B14F-4D97-AF65-F5344CB8AC3E}">
        <p14:creationId xmlns:p14="http://schemas.microsoft.com/office/powerpoint/2010/main" val="370975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C6AD-CC23-494E-B1E6-64DF229514B5}"/>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6A812F44-81C8-4A75-8B9E-0BC6A2456CC2}"/>
              </a:ext>
            </a:extLst>
          </p:cNvPr>
          <p:cNvSpPr>
            <a:spLocks noGrp="1"/>
          </p:cNvSpPr>
          <p:nvPr>
            <p:ph idx="1"/>
          </p:nvPr>
        </p:nvSpPr>
        <p:spPr>
          <a:xfrm>
            <a:off x="1030287" y="2256367"/>
            <a:ext cx="10131425" cy="3649133"/>
          </a:xfrm>
        </p:spPr>
        <p:txBody>
          <a:bodyPr/>
          <a:lstStyle/>
          <a:p>
            <a:r>
              <a:rPr lang="en-US" dirty="0"/>
              <a:t>The data set used for the following analyses was compiled by the Public Religion Research Institute, in partnership with the American Academy of Religion. It is the result of a survey conducted in 2014. The purpose of the survey was to assess the views on climate change and religion. However, many questions touching on many different facets of life and belief were asked. The data is considered to be whole, accurate and non-biased. </a:t>
            </a:r>
          </a:p>
          <a:p>
            <a:r>
              <a:rPr lang="en-US" dirty="0"/>
              <a:t>The data set has a sample size  of 3023, however due to the nature of many of the questions, many variables contained upwards of 1000 null values, these variables were not used. </a:t>
            </a:r>
          </a:p>
          <a:p>
            <a:r>
              <a:rPr lang="en-US" dirty="0"/>
              <a:t>Many things can be seen influencing people's politics, views on scientific fact, and  views on the world in general. The following analyses will  attempt to identify if  different religious beliefs have an impact on these views. </a:t>
            </a:r>
          </a:p>
        </p:txBody>
      </p:sp>
    </p:spTree>
    <p:extLst>
      <p:ext uri="{BB962C8B-B14F-4D97-AF65-F5344CB8AC3E}">
        <p14:creationId xmlns:p14="http://schemas.microsoft.com/office/powerpoint/2010/main" val="318516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EC4F-EBBA-49AC-89FE-D0E09F5C7154}"/>
              </a:ext>
            </a:extLst>
          </p:cNvPr>
          <p:cNvSpPr>
            <a:spLocks noGrp="1"/>
          </p:cNvSpPr>
          <p:nvPr>
            <p:ph type="title"/>
          </p:nvPr>
        </p:nvSpPr>
        <p:spPr/>
        <p:txBody>
          <a:bodyPr/>
          <a:lstStyle/>
          <a:p>
            <a:pPr algn="ctr"/>
            <a:r>
              <a:rPr lang="en-US" dirty="0"/>
              <a:t>Factor Analysis</a:t>
            </a:r>
          </a:p>
        </p:txBody>
      </p:sp>
      <p:sp>
        <p:nvSpPr>
          <p:cNvPr id="3" name="Content Placeholder 2">
            <a:extLst>
              <a:ext uri="{FF2B5EF4-FFF2-40B4-BE49-F238E27FC236}">
                <a16:creationId xmlns:a16="http://schemas.microsoft.com/office/drawing/2014/main" id="{7983A88D-D418-4F95-AB94-FBD46A629C8A}"/>
              </a:ext>
            </a:extLst>
          </p:cNvPr>
          <p:cNvSpPr>
            <a:spLocks noGrp="1"/>
          </p:cNvSpPr>
          <p:nvPr>
            <p:ph idx="1"/>
          </p:nvPr>
        </p:nvSpPr>
        <p:spPr>
          <a:xfrm>
            <a:off x="1030287" y="2065867"/>
            <a:ext cx="10131425" cy="3649133"/>
          </a:xfrm>
        </p:spPr>
        <p:txBody>
          <a:bodyPr/>
          <a:lstStyle/>
          <a:p>
            <a:pPr marL="0" indent="0">
              <a:buNone/>
            </a:pPr>
            <a:r>
              <a:rPr lang="en-US" dirty="0"/>
              <a:t>The variables for this data set are Likert Scale ratings. There was a linear relationship between the variables. There were no significant outliers, and the data appeared to be approaching normality. </a:t>
            </a:r>
          </a:p>
          <a:p>
            <a:pPr marL="0" indent="0">
              <a:buNone/>
            </a:pPr>
            <a:endParaRPr lang="en-US" dirty="0"/>
          </a:p>
          <a:p>
            <a:pPr marL="0" indent="0">
              <a:buNone/>
            </a:pPr>
            <a:r>
              <a:rPr lang="en-US" dirty="0"/>
              <a:t>Though the data appeared to attempt to categorized most of the questions, there were multiple questions that seemed to correlate with specific topics but were not categorized. Because of this an exploratory analysis was conducted. The data was interpreted using the scree plot, and a varimax rotation.  A total of 6 factors were found – environmental concern, belief in god, spirituality,  belief in science,  reconciliation between science and religion, and current events concern.  Only one of the latent variables loaded with multiple factors  (belief in God at 0.350, and reconciliation between science and religion at 0.437) , it was kept with factor 5 because of the higher loading value. </a:t>
            </a:r>
          </a:p>
        </p:txBody>
      </p:sp>
    </p:spTree>
    <p:extLst>
      <p:ext uri="{BB962C8B-B14F-4D97-AF65-F5344CB8AC3E}">
        <p14:creationId xmlns:p14="http://schemas.microsoft.com/office/powerpoint/2010/main" val="410296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90E5-E560-44CF-BDDF-133EEFC46320}"/>
              </a:ext>
            </a:extLst>
          </p:cNvPr>
          <p:cNvSpPr>
            <a:spLocks noGrp="1"/>
          </p:cNvSpPr>
          <p:nvPr>
            <p:ph type="title"/>
          </p:nvPr>
        </p:nvSpPr>
        <p:spPr>
          <a:xfrm>
            <a:off x="756182" y="94826"/>
            <a:ext cx="10131425" cy="1456267"/>
          </a:xfrm>
        </p:spPr>
        <p:txBody>
          <a:bodyPr/>
          <a:lstStyle/>
          <a:p>
            <a:pPr algn="ctr"/>
            <a:r>
              <a:rPr lang="en-US" dirty="0"/>
              <a:t>Factors</a:t>
            </a:r>
          </a:p>
        </p:txBody>
      </p:sp>
      <p:sp>
        <p:nvSpPr>
          <p:cNvPr id="3" name="Content Placeholder 2">
            <a:extLst>
              <a:ext uri="{FF2B5EF4-FFF2-40B4-BE49-F238E27FC236}">
                <a16:creationId xmlns:a16="http://schemas.microsoft.com/office/drawing/2014/main" id="{535F7A4A-09F9-4FFE-9955-6BED96242C9C}"/>
              </a:ext>
            </a:extLst>
          </p:cNvPr>
          <p:cNvSpPr>
            <a:spLocks noGrp="1"/>
          </p:cNvSpPr>
          <p:nvPr>
            <p:ph sz="half" idx="1"/>
          </p:nvPr>
        </p:nvSpPr>
        <p:spPr>
          <a:xfrm>
            <a:off x="685801" y="1604432"/>
            <a:ext cx="4995334" cy="5158742"/>
          </a:xfrm>
        </p:spPr>
        <p:txBody>
          <a:bodyPr>
            <a:normAutofit/>
          </a:bodyPr>
          <a:lstStyle/>
          <a:p>
            <a:pPr marL="342900" indent="-342900">
              <a:buFont typeface="+mj-lt"/>
              <a:buAutoNum type="arabicPeriod"/>
            </a:pPr>
            <a:r>
              <a:rPr lang="en-US" dirty="0"/>
              <a:t>Environmental concern – how much a person is concerned about taking care of the planet and the effects of climate change. </a:t>
            </a:r>
          </a:p>
          <a:p>
            <a:pPr marL="342900" indent="-342900">
              <a:buFont typeface="+mj-lt"/>
              <a:buAutoNum type="arabicPeriod"/>
            </a:pPr>
            <a:r>
              <a:rPr lang="en-US" dirty="0"/>
              <a:t>Belief in god – a person's conviction in the knowledge of the existence of a higher being .</a:t>
            </a:r>
          </a:p>
          <a:p>
            <a:pPr marL="342900" indent="-342900">
              <a:buFont typeface="+mj-lt"/>
              <a:buAutoNum type="arabicPeriod"/>
            </a:pPr>
            <a:r>
              <a:rPr lang="en-US" dirty="0"/>
              <a:t>Spirituality – universal connection,  a sense of being a part of a greater whole that is humanity, feeling a sense of peace from nature. </a:t>
            </a:r>
          </a:p>
          <a:p>
            <a:pPr marL="342900" indent="-342900">
              <a:buFont typeface="+mj-lt"/>
              <a:buAutoNum type="arabicPeriod"/>
            </a:pPr>
            <a:r>
              <a:rPr lang="en-US" dirty="0"/>
              <a:t>Belief in science – climate change is a fact,  vaccinations are vital, etc. </a:t>
            </a:r>
          </a:p>
          <a:p>
            <a:pPr marL="342900" indent="-342900">
              <a:buFont typeface="+mj-lt"/>
              <a:buAutoNum type="arabicPeriod"/>
            </a:pPr>
            <a:r>
              <a:rPr lang="en-US" dirty="0"/>
              <a:t>Reconciliation between science and religion -  religious beliefs compromised by scientific fact.</a:t>
            </a:r>
          </a:p>
          <a:p>
            <a:pPr marL="342900" indent="-342900">
              <a:buFont typeface="+mj-lt"/>
              <a:buAutoNum type="arabicPeriod"/>
            </a:pPr>
            <a:r>
              <a:rPr lang="en-US" dirty="0"/>
              <a:t>Current events concern – watching the news, reading the paper.</a:t>
            </a:r>
          </a:p>
        </p:txBody>
      </p:sp>
      <p:graphicFrame>
        <p:nvGraphicFramePr>
          <p:cNvPr id="7" name="Content Placeholder 6">
            <a:extLst>
              <a:ext uri="{FF2B5EF4-FFF2-40B4-BE49-F238E27FC236}">
                <a16:creationId xmlns:a16="http://schemas.microsoft.com/office/drawing/2014/main" id="{BD41C7BC-94CA-4447-9C21-3232C0CEE532}"/>
              </a:ext>
            </a:extLst>
          </p:cNvPr>
          <p:cNvGraphicFramePr>
            <a:graphicFrameLocks noGrp="1"/>
          </p:cNvGraphicFramePr>
          <p:nvPr>
            <p:ph sz="half" idx="2"/>
            <p:extLst>
              <p:ext uri="{D42A27DB-BD31-4B8C-83A1-F6EECF244321}">
                <p14:modId xmlns:p14="http://schemas.microsoft.com/office/powerpoint/2010/main" val="629092141"/>
              </p:ext>
            </p:extLst>
          </p:nvPr>
        </p:nvGraphicFramePr>
        <p:xfrm>
          <a:off x="6096000" y="1551093"/>
          <a:ext cx="5410200" cy="5158737"/>
        </p:xfrm>
        <a:graphic>
          <a:graphicData uri="http://schemas.openxmlformats.org/drawingml/2006/table">
            <a:tbl>
              <a:tblPr/>
              <a:tblGrid>
                <a:gridCol w="416169">
                  <a:extLst>
                    <a:ext uri="{9D8B030D-6E8A-4147-A177-3AD203B41FA5}">
                      <a16:colId xmlns:a16="http://schemas.microsoft.com/office/drawing/2014/main" val="3441710232"/>
                    </a:ext>
                  </a:extLst>
                </a:gridCol>
                <a:gridCol w="260106">
                  <a:extLst>
                    <a:ext uri="{9D8B030D-6E8A-4147-A177-3AD203B41FA5}">
                      <a16:colId xmlns:a16="http://schemas.microsoft.com/office/drawing/2014/main" val="532171662"/>
                    </a:ext>
                  </a:extLst>
                </a:gridCol>
                <a:gridCol w="416169">
                  <a:extLst>
                    <a:ext uri="{9D8B030D-6E8A-4147-A177-3AD203B41FA5}">
                      <a16:colId xmlns:a16="http://schemas.microsoft.com/office/drawing/2014/main" val="581878306"/>
                    </a:ext>
                  </a:extLst>
                </a:gridCol>
                <a:gridCol w="260106">
                  <a:extLst>
                    <a:ext uri="{9D8B030D-6E8A-4147-A177-3AD203B41FA5}">
                      <a16:colId xmlns:a16="http://schemas.microsoft.com/office/drawing/2014/main" val="3352968542"/>
                    </a:ext>
                  </a:extLst>
                </a:gridCol>
                <a:gridCol w="416169">
                  <a:extLst>
                    <a:ext uri="{9D8B030D-6E8A-4147-A177-3AD203B41FA5}">
                      <a16:colId xmlns:a16="http://schemas.microsoft.com/office/drawing/2014/main" val="3111060925"/>
                    </a:ext>
                  </a:extLst>
                </a:gridCol>
                <a:gridCol w="260106">
                  <a:extLst>
                    <a:ext uri="{9D8B030D-6E8A-4147-A177-3AD203B41FA5}">
                      <a16:colId xmlns:a16="http://schemas.microsoft.com/office/drawing/2014/main" val="674710097"/>
                    </a:ext>
                  </a:extLst>
                </a:gridCol>
                <a:gridCol w="416169">
                  <a:extLst>
                    <a:ext uri="{9D8B030D-6E8A-4147-A177-3AD203B41FA5}">
                      <a16:colId xmlns:a16="http://schemas.microsoft.com/office/drawing/2014/main" val="1327236042"/>
                    </a:ext>
                  </a:extLst>
                </a:gridCol>
                <a:gridCol w="260106">
                  <a:extLst>
                    <a:ext uri="{9D8B030D-6E8A-4147-A177-3AD203B41FA5}">
                      <a16:colId xmlns:a16="http://schemas.microsoft.com/office/drawing/2014/main" val="2855147869"/>
                    </a:ext>
                  </a:extLst>
                </a:gridCol>
                <a:gridCol w="416169">
                  <a:extLst>
                    <a:ext uri="{9D8B030D-6E8A-4147-A177-3AD203B41FA5}">
                      <a16:colId xmlns:a16="http://schemas.microsoft.com/office/drawing/2014/main" val="2047879711"/>
                    </a:ext>
                  </a:extLst>
                </a:gridCol>
                <a:gridCol w="260106">
                  <a:extLst>
                    <a:ext uri="{9D8B030D-6E8A-4147-A177-3AD203B41FA5}">
                      <a16:colId xmlns:a16="http://schemas.microsoft.com/office/drawing/2014/main" val="3120519399"/>
                    </a:ext>
                  </a:extLst>
                </a:gridCol>
                <a:gridCol w="416169">
                  <a:extLst>
                    <a:ext uri="{9D8B030D-6E8A-4147-A177-3AD203B41FA5}">
                      <a16:colId xmlns:a16="http://schemas.microsoft.com/office/drawing/2014/main" val="247036417"/>
                    </a:ext>
                  </a:extLst>
                </a:gridCol>
                <a:gridCol w="260106">
                  <a:extLst>
                    <a:ext uri="{9D8B030D-6E8A-4147-A177-3AD203B41FA5}">
                      <a16:colId xmlns:a16="http://schemas.microsoft.com/office/drawing/2014/main" val="2337920083"/>
                    </a:ext>
                  </a:extLst>
                </a:gridCol>
                <a:gridCol w="416169">
                  <a:extLst>
                    <a:ext uri="{9D8B030D-6E8A-4147-A177-3AD203B41FA5}">
                      <a16:colId xmlns:a16="http://schemas.microsoft.com/office/drawing/2014/main" val="1483927436"/>
                    </a:ext>
                  </a:extLst>
                </a:gridCol>
                <a:gridCol w="260106">
                  <a:extLst>
                    <a:ext uri="{9D8B030D-6E8A-4147-A177-3AD203B41FA5}">
                      <a16:colId xmlns:a16="http://schemas.microsoft.com/office/drawing/2014/main" val="729367849"/>
                    </a:ext>
                  </a:extLst>
                </a:gridCol>
                <a:gridCol w="416169">
                  <a:extLst>
                    <a:ext uri="{9D8B030D-6E8A-4147-A177-3AD203B41FA5}">
                      <a16:colId xmlns:a16="http://schemas.microsoft.com/office/drawing/2014/main" val="1398167657"/>
                    </a:ext>
                  </a:extLst>
                </a:gridCol>
                <a:gridCol w="260106">
                  <a:extLst>
                    <a:ext uri="{9D8B030D-6E8A-4147-A177-3AD203B41FA5}">
                      <a16:colId xmlns:a16="http://schemas.microsoft.com/office/drawing/2014/main" val="185133718"/>
                    </a:ext>
                  </a:extLst>
                </a:gridCol>
              </a:tblGrid>
              <a:tr h="193873">
                <a:tc gridSpan="16">
                  <a:txBody>
                    <a:bodyPr/>
                    <a:lstStyle/>
                    <a:p>
                      <a:pPr algn="l"/>
                      <a:r>
                        <a:rPr lang="en-US" sz="700" b="0">
                          <a:effectLst/>
                        </a:rPr>
                        <a:t>Factor Loadings</a:t>
                      </a:r>
                      <a:endParaRPr lang="en-US" sz="700">
                        <a:effectLst/>
                      </a:endParaRPr>
                    </a:p>
                  </a:txBody>
                  <a:tcPr marL="35781" marR="29817" marT="14909" marB="14909" anchor="ctr">
                    <a:lnL>
                      <a:noFill/>
                    </a:lnL>
                    <a:lnR>
                      <a:noFill/>
                    </a:lnR>
                    <a:lnT>
                      <a:noFill/>
                    </a:lnT>
                    <a:lnB w="9525" cap="flat" cmpd="sng" algn="ctr">
                      <a:solidFill>
                        <a:srgbClr val="333333"/>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0899863"/>
                  </a:ext>
                </a:extLst>
              </a:tr>
              <a:tr h="193873">
                <a:tc gridSpan="2">
                  <a:txBody>
                    <a:bodyPr/>
                    <a:lstStyle/>
                    <a:p>
                      <a:pPr algn="ctr"/>
                      <a:endParaRPr lang="en-US" sz="700">
                        <a:effectLst/>
                      </a:endParaRPr>
                    </a:p>
                  </a:txBody>
                  <a:tcPr marL="29817" marR="29817" marT="14909" marB="14909" anchor="ctr">
                    <a:lnL>
                      <a:noFill/>
                    </a:lnL>
                    <a:lnR>
                      <a:noFill/>
                    </a:lnR>
                    <a:lnT w="9525" cap="flat" cmpd="sng" algn="ctr">
                      <a:solidFill>
                        <a:srgbClr val="333333"/>
                      </a:solidFill>
                      <a:prstDash val="solid"/>
                      <a:round/>
                      <a:headEnd type="none" w="med" len="med"/>
                      <a:tailEnd type="none" w="med" len="med"/>
                    </a:lnT>
                    <a:lnB>
                      <a:noFill/>
                    </a:lnB>
                  </a:tcPr>
                </a:tc>
                <a:tc hMerge="1">
                  <a:txBody>
                    <a:bodyPr/>
                    <a:lstStyle/>
                    <a:p>
                      <a:endParaRPr lang="en-US"/>
                    </a:p>
                  </a:txBody>
                  <a:tcPr/>
                </a:tc>
                <a:tc gridSpan="12">
                  <a:txBody>
                    <a:bodyPr/>
                    <a:lstStyle/>
                    <a:p>
                      <a:pPr algn="ctr"/>
                      <a:r>
                        <a:rPr lang="en-US" sz="700">
                          <a:effectLst/>
                        </a:rPr>
                        <a:t>Factor</a:t>
                      </a:r>
                    </a:p>
                  </a:txBody>
                  <a:tcPr marL="29817" marR="29817" marT="14909" marB="14909" anchor="ctr">
                    <a:lnL>
                      <a:noFill/>
                    </a:lnL>
                    <a:lnR>
                      <a:noFill/>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endParaRPr lang="en-US" sz="700">
                        <a:effectLst/>
                      </a:endParaRPr>
                    </a:p>
                  </a:txBody>
                  <a:tcPr marL="29817" marR="29817" marT="14909" marB="14909" anchor="ctr">
                    <a:lnL>
                      <a:noFill/>
                    </a:lnL>
                    <a:lnR>
                      <a:noFill/>
                    </a:lnR>
                    <a:lnT w="9525" cap="flat" cmpd="sng" algn="ctr">
                      <a:solidFill>
                        <a:srgbClr val="333333"/>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39555427"/>
                  </a:ext>
                </a:extLst>
              </a:tr>
              <a:tr h="193873">
                <a:tc gridSpan="2">
                  <a:txBody>
                    <a:bodyPr/>
                    <a:lstStyle/>
                    <a:p>
                      <a:pPr algn="ctr"/>
                      <a:r>
                        <a:rPr lang="en-US" sz="700">
                          <a:effectLst/>
                        </a:rPr>
                        <a:t> </a:t>
                      </a:r>
                    </a:p>
                  </a:txBody>
                  <a:tcPr marL="29817" marR="29817" marT="14909" marB="14909" anchor="ctr">
                    <a:lnL>
                      <a:noFill/>
                    </a:lnL>
                    <a:lnR>
                      <a:noFill/>
                    </a:lnR>
                    <a:lnT>
                      <a:noFill/>
                    </a:lnT>
                    <a:lnB w="9525" cap="flat" cmpd="sng" algn="ctr">
                      <a:solidFill>
                        <a:srgbClr val="333333"/>
                      </a:solidFill>
                      <a:prstDash val="solid"/>
                      <a:round/>
                      <a:headEnd type="none" w="med" len="med"/>
                      <a:tailEnd type="none" w="med" len="med"/>
                    </a:lnB>
                  </a:tcPr>
                </a:tc>
                <a:tc hMerge="1">
                  <a:txBody>
                    <a:bodyPr/>
                    <a:lstStyle/>
                    <a:p>
                      <a:endParaRPr lang="en-US"/>
                    </a:p>
                  </a:txBody>
                  <a:tcPr/>
                </a:tc>
                <a:tc gridSpan="2">
                  <a:txBody>
                    <a:bodyPr/>
                    <a:lstStyle/>
                    <a:p>
                      <a:pPr algn="ctr"/>
                      <a:r>
                        <a:rPr lang="en-US" sz="700">
                          <a:effectLst/>
                        </a:rPr>
                        <a:t>1</a:t>
                      </a:r>
                    </a:p>
                  </a:txBody>
                  <a:tcPr marL="29817" marR="29817" marT="14909" marB="14909" anchor="ctr">
                    <a:lnL>
                      <a:noFill/>
                    </a:lnL>
                    <a:lnR>
                      <a:noFill/>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hMerge="1">
                  <a:txBody>
                    <a:bodyPr/>
                    <a:lstStyle/>
                    <a:p>
                      <a:endParaRPr lang="en-US"/>
                    </a:p>
                  </a:txBody>
                  <a:tcPr/>
                </a:tc>
                <a:tc gridSpan="2">
                  <a:txBody>
                    <a:bodyPr/>
                    <a:lstStyle/>
                    <a:p>
                      <a:pPr algn="ctr"/>
                      <a:r>
                        <a:rPr lang="en-US" sz="700">
                          <a:effectLst/>
                        </a:rPr>
                        <a:t>2</a:t>
                      </a:r>
                    </a:p>
                  </a:txBody>
                  <a:tcPr marL="29817" marR="29817" marT="14909" marB="14909" anchor="ctr">
                    <a:lnL>
                      <a:noFill/>
                    </a:lnL>
                    <a:lnR>
                      <a:noFill/>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hMerge="1">
                  <a:txBody>
                    <a:bodyPr/>
                    <a:lstStyle/>
                    <a:p>
                      <a:endParaRPr lang="en-US"/>
                    </a:p>
                  </a:txBody>
                  <a:tcPr/>
                </a:tc>
                <a:tc gridSpan="2">
                  <a:txBody>
                    <a:bodyPr/>
                    <a:lstStyle/>
                    <a:p>
                      <a:pPr algn="ctr"/>
                      <a:r>
                        <a:rPr lang="en-US" sz="700">
                          <a:effectLst/>
                        </a:rPr>
                        <a:t>3</a:t>
                      </a:r>
                    </a:p>
                  </a:txBody>
                  <a:tcPr marL="29817" marR="29817" marT="14909" marB="14909" anchor="ctr">
                    <a:lnL>
                      <a:noFill/>
                    </a:lnL>
                    <a:lnR>
                      <a:noFill/>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hMerge="1">
                  <a:txBody>
                    <a:bodyPr/>
                    <a:lstStyle/>
                    <a:p>
                      <a:endParaRPr lang="en-US"/>
                    </a:p>
                  </a:txBody>
                  <a:tcPr/>
                </a:tc>
                <a:tc gridSpan="2">
                  <a:txBody>
                    <a:bodyPr/>
                    <a:lstStyle/>
                    <a:p>
                      <a:pPr algn="ctr"/>
                      <a:r>
                        <a:rPr lang="en-US" sz="700">
                          <a:effectLst/>
                        </a:rPr>
                        <a:t>4</a:t>
                      </a:r>
                    </a:p>
                  </a:txBody>
                  <a:tcPr marL="29817" marR="29817" marT="14909" marB="14909" anchor="ctr">
                    <a:lnL>
                      <a:noFill/>
                    </a:lnL>
                    <a:lnR>
                      <a:noFill/>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hMerge="1">
                  <a:txBody>
                    <a:bodyPr/>
                    <a:lstStyle/>
                    <a:p>
                      <a:endParaRPr lang="en-US"/>
                    </a:p>
                  </a:txBody>
                  <a:tcPr/>
                </a:tc>
                <a:tc gridSpan="2">
                  <a:txBody>
                    <a:bodyPr/>
                    <a:lstStyle/>
                    <a:p>
                      <a:pPr algn="ctr"/>
                      <a:r>
                        <a:rPr lang="en-US" sz="700">
                          <a:effectLst/>
                        </a:rPr>
                        <a:t>5</a:t>
                      </a:r>
                    </a:p>
                  </a:txBody>
                  <a:tcPr marL="29817" marR="29817" marT="14909" marB="14909" anchor="ctr">
                    <a:lnL>
                      <a:noFill/>
                    </a:lnL>
                    <a:lnR>
                      <a:noFill/>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hMerge="1">
                  <a:txBody>
                    <a:bodyPr/>
                    <a:lstStyle/>
                    <a:p>
                      <a:endParaRPr lang="en-US"/>
                    </a:p>
                  </a:txBody>
                  <a:tcPr/>
                </a:tc>
                <a:tc gridSpan="2">
                  <a:txBody>
                    <a:bodyPr/>
                    <a:lstStyle/>
                    <a:p>
                      <a:pPr algn="ctr"/>
                      <a:r>
                        <a:rPr lang="en-US" sz="700">
                          <a:effectLst/>
                        </a:rPr>
                        <a:t>6</a:t>
                      </a:r>
                    </a:p>
                  </a:txBody>
                  <a:tcPr marL="29817" marR="29817" marT="14909" marB="14909" anchor="ctr">
                    <a:lnL>
                      <a:noFill/>
                    </a:lnL>
                    <a:lnR>
                      <a:noFill/>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tc hMerge="1">
                  <a:txBody>
                    <a:bodyPr/>
                    <a:lstStyle/>
                    <a:p>
                      <a:endParaRPr lang="en-US"/>
                    </a:p>
                  </a:txBody>
                  <a:tcPr/>
                </a:tc>
                <a:tc gridSpan="2">
                  <a:txBody>
                    <a:bodyPr/>
                    <a:lstStyle/>
                    <a:p>
                      <a:pPr algn="ctr"/>
                      <a:r>
                        <a:rPr lang="en-US" sz="700">
                          <a:effectLst/>
                        </a:rPr>
                        <a:t>Uniqueness</a:t>
                      </a:r>
                    </a:p>
                  </a:txBody>
                  <a:tcPr marL="29817" marR="29817" marT="14909" marB="14909" anchor="ctr">
                    <a:lnL>
                      <a:noFill/>
                    </a:lnL>
                    <a:lnR>
                      <a:noFill/>
                    </a:lnR>
                    <a:lnT>
                      <a:noFill/>
                    </a:lnT>
                    <a:lnB w="9525" cap="flat" cmpd="sng" algn="ctr">
                      <a:solidFill>
                        <a:srgbClr val="333333"/>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30371711"/>
                  </a:ext>
                </a:extLst>
              </a:tr>
              <a:tr h="204411">
                <a:tc>
                  <a:txBody>
                    <a:bodyPr/>
                    <a:lstStyle/>
                    <a:p>
                      <a:pPr algn="l"/>
                      <a:r>
                        <a:rPr lang="en-US" sz="700">
                          <a:effectLst/>
                        </a:rPr>
                        <a:t>Q1</a:t>
                      </a:r>
                    </a:p>
                  </a:txBody>
                  <a:tcPr marL="29817" marR="35781"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l"/>
                      <a:endParaRPr lang="en-US" sz="700">
                        <a:effectLst/>
                      </a:endParaRPr>
                    </a:p>
                  </a:txBody>
                  <a:tcPr marL="7454" marR="29817"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r"/>
                      <a:r>
                        <a:rPr lang="en-US" sz="700">
                          <a:effectLst/>
                        </a:rPr>
                        <a:t> </a:t>
                      </a:r>
                    </a:p>
                  </a:txBody>
                  <a:tcPr marL="29817" marR="35781"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l"/>
                      <a:endParaRPr lang="en-US" sz="700">
                        <a:effectLst/>
                      </a:endParaRPr>
                    </a:p>
                  </a:txBody>
                  <a:tcPr marL="7454" marR="29817"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r"/>
                      <a:r>
                        <a:rPr lang="en-US" sz="700">
                          <a:effectLst/>
                        </a:rPr>
                        <a:t> </a:t>
                      </a:r>
                    </a:p>
                  </a:txBody>
                  <a:tcPr marL="29817" marR="35781"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l"/>
                      <a:endParaRPr lang="en-US" sz="700">
                        <a:effectLst/>
                      </a:endParaRPr>
                    </a:p>
                  </a:txBody>
                  <a:tcPr marL="7454" marR="29817"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r"/>
                      <a:r>
                        <a:rPr lang="en-US" sz="700">
                          <a:effectLst/>
                        </a:rPr>
                        <a:t> </a:t>
                      </a:r>
                    </a:p>
                  </a:txBody>
                  <a:tcPr marL="29817" marR="35781"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l"/>
                      <a:endParaRPr lang="en-US" sz="700">
                        <a:effectLst/>
                      </a:endParaRPr>
                    </a:p>
                  </a:txBody>
                  <a:tcPr marL="7454" marR="29817"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r"/>
                      <a:r>
                        <a:rPr lang="en-US" sz="700">
                          <a:effectLst/>
                        </a:rPr>
                        <a:t> </a:t>
                      </a:r>
                    </a:p>
                  </a:txBody>
                  <a:tcPr marL="29817" marR="35781"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l"/>
                      <a:endParaRPr lang="en-US" sz="700">
                        <a:effectLst/>
                      </a:endParaRPr>
                    </a:p>
                  </a:txBody>
                  <a:tcPr marL="7454" marR="29817"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r"/>
                      <a:r>
                        <a:rPr lang="en-US" sz="700">
                          <a:effectLst/>
                        </a:rPr>
                        <a:t> </a:t>
                      </a:r>
                    </a:p>
                  </a:txBody>
                  <a:tcPr marL="29817" marR="35781"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l"/>
                      <a:endParaRPr lang="en-US" sz="700">
                        <a:effectLst/>
                      </a:endParaRPr>
                    </a:p>
                  </a:txBody>
                  <a:tcPr marL="7454" marR="29817"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r"/>
                      <a:r>
                        <a:rPr lang="en-US" sz="700">
                          <a:effectLst/>
                        </a:rPr>
                        <a:t>0.523</a:t>
                      </a:r>
                    </a:p>
                  </a:txBody>
                  <a:tcPr marL="29817" marR="35781"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l"/>
                      <a:endParaRPr lang="en-US" sz="700">
                        <a:effectLst/>
                      </a:endParaRPr>
                    </a:p>
                  </a:txBody>
                  <a:tcPr marL="7454" marR="29817"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r"/>
                      <a:r>
                        <a:rPr lang="en-US" sz="700">
                          <a:effectLst/>
                        </a:rPr>
                        <a:t>0.717</a:t>
                      </a:r>
                    </a:p>
                  </a:txBody>
                  <a:tcPr marL="29817" marR="35781" marT="29817" marB="7454" anchor="ctr">
                    <a:lnL>
                      <a:noFill/>
                    </a:lnL>
                    <a:lnR>
                      <a:noFill/>
                    </a:lnR>
                    <a:lnT w="9525" cap="flat" cmpd="sng" algn="ctr">
                      <a:solidFill>
                        <a:srgbClr val="333333"/>
                      </a:solidFill>
                      <a:prstDash val="solid"/>
                      <a:round/>
                      <a:headEnd type="none" w="med" len="med"/>
                      <a:tailEnd type="none" w="med" len="med"/>
                    </a:lnT>
                    <a:lnB>
                      <a:noFill/>
                    </a:lnB>
                  </a:tcPr>
                </a:tc>
                <a:tc>
                  <a:txBody>
                    <a:bodyPr/>
                    <a:lstStyle/>
                    <a:p>
                      <a:pPr algn="l"/>
                      <a:endParaRPr lang="en-US" sz="700">
                        <a:effectLst/>
                      </a:endParaRPr>
                    </a:p>
                  </a:txBody>
                  <a:tcPr marL="7454" marR="29817" marT="29817" marB="7454" anchor="ctr">
                    <a:lnL>
                      <a:noFill/>
                    </a:lnL>
                    <a:lnR>
                      <a:noFill/>
                    </a:lnR>
                    <a:lnT w="9525" cap="flat" cmpd="sng" algn="ctr">
                      <a:solidFill>
                        <a:srgbClr val="333333"/>
                      </a:solidFill>
                      <a:prstDash val="solid"/>
                      <a:round/>
                      <a:headEnd type="none" w="med" len="med"/>
                      <a:tailEnd type="none" w="med" len="med"/>
                    </a:lnT>
                    <a:lnB>
                      <a:noFill/>
                    </a:lnB>
                  </a:tcPr>
                </a:tc>
                <a:extLst>
                  <a:ext uri="{0D108BD9-81ED-4DB2-BD59-A6C34878D82A}">
                    <a16:rowId xmlns:a16="http://schemas.microsoft.com/office/drawing/2014/main" val="3963966854"/>
                  </a:ext>
                </a:extLst>
              </a:tr>
              <a:tr h="172801">
                <a:tc>
                  <a:txBody>
                    <a:bodyPr/>
                    <a:lstStyle/>
                    <a:p>
                      <a:pPr algn="l"/>
                      <a:r>
                        <a:rPr lang="en-US" sz="700">
                          <a:effectLst/>
                        </a:rPr>
                        <a:t>Q2</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0.971</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3932933418"/>
                  </a:ext>
                </a:extLst>
              </a:tr>
              <a:tr h="172801">
                <a:tc>
                  <a:txBody>
                    <a:bodyPr/>
                    <a:lstStyle/>
                    <a:p>
                      <a:pPr algn="l"/>
                      <a:r>
                        <a:rPr lang="en-US" sz="700">
                          <a:effectLst/>
                        </a:rPr>
                        <a:t>Q3</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0.559</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0.618</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2603667622"/>
                  </a:ext>
                </a:extLst>
              </a:tr>
              <a:tr h="172801">
                <a:tc>
                  <a:txBody>
                    <a:bodyPr/>
                    <a:lstStyle/>
                    <a:p>
                      <a:pPr algn="l"/>
                      <a:r>
                        <a:rPr lang="en-US" sz="700">
                          <a:effectLst/>
                        </a:rPr>
                        <a:t>Q4</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0.892</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3765831624"/>
                  </a:ext>
                </a:extLst>
              </a:tr>
              <a:tr h="172801">
                <a:tc>
                  <a:txBody>
                    <a:bodyPr/>
                    <a:lstStyle/>
                    <a:p>
                      <a:pPr algn="l"/>
                      <a:r>
                        <a:rPr lang="en-US" sz="700">
                          <a:effectLst/>
                        </a:rPr>
                        <a:t>Q7</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0.393</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0.817</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381570375"/>
                  </a:ext>
                </a:extLst>
              </a:tr>
              <a:tr h="172801">
                <a:tc>
                  <a:txBody>
                    <a:bodyPr/>
                    <a:lstStyle/>
                    <a:p>
                      <a:pPr algn="l"/>
                      <a:r>
                        <a:rPr lang="en-US" sz="700">
                          <a:effectLst/>
                        </a:rPr>
                        <a:t>Q10</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0.383</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0.750</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3571527866"/>
                  </a:ext>
                </a:extLst>
              </a:tr>
              <a:tr h="172801">
                <a:tc>
                  <a:txBody>
                    <a:bodyPr/>
                    <a:lstStyle/>
                    <a:p>
                      <a:pPr algn="l"/>
                      <a:r>
                        <a:rPr lang="en-US" sz="700">
                          <a:effectLst/>
                        </a:rPr>
                        <a:t>Q17</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0.583</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0.585</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2502989725"/>
                  </a:ext>
                </a:extLst>
              </a:tr>
              <a:tr h="172801">
                <a:tc>
                  <a:txBody>
                    <a:bodyPr/>
                    <a:lstStyle/>
                    <a:p>
                      <a:pPr algn="l"/>
                      <a:r>
                        <a:rPr lang="en-US" sz="700">
                          <a:effectLst/>
                        </a:rPr>
                        <a:t>Q18</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0.550</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0.667</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3433934163"/>
                  </a:ext>
                </a:extLst>
              </a:tr>
              <a:tr h="172801">
                <a:tc>
                  <a:txBody>
                    <a:bodyPr/>
                    <a:lstStyle/>
                    <a:p>
                      <a:pPr algn="l"/>
                      <a:r>
                        <a:rPr lang="en-US" sz="700">
                          <a:effectLst/>
                        </a:rPr>
                        <a:t>Q20</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0.648</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0.538</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1109130218"/>
                  </a:ext>
                </a:extLst>
              </a:tr>
              <a:tr h="172801">
                <a:tc>
                  <a:txBody>
                    <a:bodyPr/>
                    <a:lstStyle/>
                    <a:p>
                      <a:pPr algn="l"/>
                      <a:r>
                        <a:rPr lang="en-US" sz="700">
                          <a:effectLst/>
                        </a:rPr>
                        <a:t>Q21A</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0.559</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0.649</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1155363159"/>
                  </a:ext>
                </a:extLst>
              </a:tr>
              <a:tr h="172801">
                <a:tc>
                  <a:txBody>
                    <a:bodyPr/>
                    <a:lstStyle/>
                    <a:p>
                      <a:pPr algn="l"/>
                      <a:r>
                        <a:rPr lang="en-US" sz="700">
                          <a:effectLst/>
                        </a:rPr>
                        <a:t>Q21B</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0.546</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0.656</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3716446189"/>
                  </a:ext>
                </a:extLst>
              </a:tr>
              <a:tr h="172801">
                <a:tc>
                  <a:txBody>
                    <a:bodyPr/>
                    <a:lstStyle/>
                    <a:p>
                      <a:pPr algn="l"/>
                      <a:r>
                        <a:rPr lang="en-US" sz="700">
                          <a:effectLst/>
                        </a:rPr>
                        <a:t>Q21C</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0.537</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0.663</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757359607"/>
                  </a:ext>
                </a:extLst>
              </a:tr>
              <a:tr h="172801">
                <a:tc>
                  <a:txBody>
                    <a:bodyPr/>
                    <a:lstStyle/>
                    <a:p>
                      <a:pPr algn="l"/>
                      <a:r>
                        <a:rPr lang="en-US" sz="700">
                          <a:effectLst/>
                        </a:rPr>
                        <a:t>Q21D</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0.685</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0.501</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1180300203"/>
                  </a:ext>
                </a:extLst>
              </a:tr>
              <a:tr h="172801">
                <a:tc>
                  <a:txBody>
                    <a:bodyPr/>
                    <a:lstStyle/>
                    <a:p>
                      <a:pPr algn="l"/>
                      <a:r>
                        <a:rPr lang="en-US" sz="700">
                          <a:effectLst/>
                        </a:rPr>
                        <a:t>Q24A</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0.358</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0.801</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1612064664"/>
                  </a:ext>
                </a:extLst>
              </a:tr>
              <a:tr h="172801">
                <a:tc>
                  <a:txBody>
                    <a:bodyPr/>
                    <a:lstStyle/>
                    <a:p>
                      <a:pPr algn="l"/>
                      <a:r>
                        <a:rPr lang="en-US" sz="700">
                          <a:effectLst/>
                        </a:rPr>
                        <a:t>Q24B</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0.368</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0.770</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796145388"/>
                  </a:ext>
                </a:extLst>
              </a:tr>
              <a:tr h="172801">
                <a:tc>
                  <a:txBody>
                    <a:bodyPr/>
                    <a:lstStyle/>
                    <a:p>
                      <a:pPr algn="l"/>
                      <a:r>
                        <a:rPr lang="en-US" sz="700">
                          <a:effectLst/>
                        </a:rPr>
                        <a:t>Q24C</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0.518</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0.660</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2569493395"/>
                  </a:ext>
                </a:extLst>
              </a:tr>
              <a:tr h="172801">
                <a:tc>
                  <a:txBody>
                    <a:bodyPr/>
                    <a:lstStyle/>
                    <a:p>
                      <a:pPr algn="l"/>
                      <a:r>
                        <a:rPr lang="en-US" sz="700">
                          <a:effectLst/>
                        </a:rPr>
                        <a:t>Q27</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0.341</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0.819</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1388423021"/>
                  </a:ext>
                </a:extLst>
              </a:tr>
              <a:tr h="172801">
                <a:tc>
                  <a:txBody>
                    <a:bodyPr/>
                    <a:lstStyle/>
                    <a:p>
                      <a:pPr algn="l"/>
                      <a:r>
                        <a:rPr lang="en-US" sz="700">
                          <a:effectLst/>
                        </a:rPr>
                        <a:t>Q28</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0.381</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0.762</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1344075072"/>
                  </a:ext>
                </a:extLst>
              </a:tr>
              <a:tr h="172801">
                <a:tc>
                  <a:txBody>
                    <a:bodyPr/>
                    <a:lstStyle/>
                    <a:p>
                      <a:pPr algn="l"/>
                      <a:r>
                        <a:rPr lang="en-US" sz="700">
                          <a:effectLst/>
                        </a:rPr>
                        <a:t>Q29A</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0.350</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0.437</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0.674</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1791270448"/>
                  </a:ext>
                </a:extLst>
              </a:tr>
              <a:tr h="172801">
                <a:tc>
                  <a:txBody>
                    <a:bodyPr/>
                    <a:lstStyle/>
                    <a:p>
                      <a:pPr algn="l"/>
                      <a:r>
                        <a:rPr lang="en-US" sz="700">
                          <a:effectLst/>
                        </a:rPr>
                        <a:t>Q29B</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0.354</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0.838</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2542968058"/>
                  </a:ext>
                </a:extLst>
              </a:tr>
              <a:tr h="172801">
                <a:tc>
                  <a:txBody>
                    <a:bodyPr/>
                    <a:lstStyle/>
                    <a:p>
                      <a:pPr algn="l"/>
                      <a:r>
                        <a:rPr lang="en-US" sz="700">
                          <a:effectLst/>
                        </a:rPr>
                        <a:t>Q31A</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0.611</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0.587</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2675476951"/>
                  </a:ext>
                </a:extLst>
              </a:tr>
              <a:tr h="172801">
                <a:tc>
                  <a:txBody>
                    <a:bodyPr/>
                    <a:lstStyle/>
                    <a:p>
                      <a:pPr algn="l"/>
                      <a:r>
                        <a:rPr lang="en-US" sz="700">
                          <a:effectLst/>
                        </a:rPr>
                        <a:t>Q31B</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0.613</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0.518</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4075082782"/>
                  </a:ext>
                </a:extLst>
              </a:tr>
              <a:tr h="172801">
                <a:tc>
                  <a:txBody>
                    <a:bodyPr/>
                    <a:lstStyle/>
                    <a:p>
                      <a:pPr algn="l"/>
                      <a:r>
                        <a:rPr lang="en-US" sz="700">
                          <a:effectLst/>
                        </a:rPr>
                        <a:t>Q31C</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0.737</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 </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tc>
                  <a:txBody>
                    <a:bodyPr/>
                    <a:lstStyle/>
                    <a:p>
                      <a:pPr algn="r"/>
                      <a:r>
                        <a:rPr lang="en-US" sz="700">
                          <a:effectLst/>
                        </a:rPr>
                        <a:t>0.405</a:t>
                      </a:r>
                    </a:p>
                  </a:txBody>
                  <a:tcPr marL="29817" marR="35781" marT="7454" marB="7454" anchor="ctr">
                    <a:lnL>
                      <a:noFill/>
                    </a:lnL>
                    <a:lnR>
                      <a:noFill/>
                    </a:lnR>
                    <a:lnT>
                      <a:noFill/>
                    </a:lnT>
                    <a:lnB>
                      <a:noFill/>
                    </a:lnB>
                  </a:tcPr>
                </a:tc>
                <a:tc>
                  <a:txBody>
                    <a:bodyPr/>
                    <a:lstStyle/>
                    <a:p>
                      <a:pPr algn="l"/>
                      <a:endParaRPr lang="en-US" sz="700">
                        <a:effectLst/>
                      </a:endParaRPr>
                    </a:p>
                  </a:txBody>
                  <a:tcPr marL="7454" marR="29817" marT="7454" marB="7454" anchor="ctr">
                    <a:lnL>
                      <a:noFill/>
                    </a:lnL>
                    <a:lnR>
                      <a:noFill/>
                    </a:lnR>
                    <a:lnT>
                      <a:noFill/>
                    </a:lnT>
                    <a:lnB>
                      <a:noFill/>
                    </a:lnB>
                  </a:tcPr>
                </a:tc>
                <a:extLst>
                  <a:ext uri="{0D108BD9-81ED-4DB2-BD59-A6C34878D82A}">
                    <a16:rowId xmlns:a16="http://schemas.microsoft.com/office/drawing/2014/main" val="307455800"/>
                  </a:ext>
                </a:extLst>
              </a:tr>
              <a:tr h="204411">
                <a:tc>
                  <a:txBody>
                    <a:bodyPr/>
                    <a:lstStyle/>
                    <a:p>
                      <a:pPr algn="l"/>
                      <a:r>
                        <a:rPr lang="en-US" sz="700">
                          <a:effectLst/>
                        </a:rPr>
                        <a:t>Q31D</a:t>
                      </a:r>
                    </a:p>
                  </a:txBody>
                  <a:tcPr marL="29817" marR="35781"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l"/>
                      <a:endParaRPr lang="en-US" sz="700">
                        <a:effectLst/>
                      </a:endParaRPr>
                    </a:p>
                  </a:txBody>
                  <a:tcPr marL="7454" marR="29817"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r"/>
                      <a:r>
                        <a:rPr lang="en-US" sz="700">
                          <a:effectLst/>
                        </a:rPr>
                        <a:t>0.747</a:t>
                      </a:r>
                    </a:p>
                  </a:txBody>
                  <a:tcPr marL="29817" marR="35781"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l"/>
                      <a:endParaRPr lang="en-US" sz="700">
                        <a:effectLst/>
                      </a:endParaRPr>
                    </a:p>
                  </a:txBody>
                  <a:tcPr marL="7454" marR="29817"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r"/>
                      <a:r>
                        <a:rPr lang="en-US" sz="700">
                          <a:effectLst/>
                        </a:rPr>
                        <a:t> </a:t>
                      </a:r>
                    </a:p>
                  </a:txBody>
                  <a:tcPr marL="29817" marR="35781"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l"/>
                      <a:endParaRPr lang="en-US" sz="700">
                        <a:effectLst/>
                      </a:endParaRPr>
                    </a:p>
                  </a:txBody>
                  <a:tcPr marL="7454" marR="29817"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r"/>
                      <a:r>
                        <a:rPr lang="en-US" sz="700">
                          <a:effectLst/>
                        </a:rPr>
                        <a:t> </a:t>
                      </a:r>
                    </a:p>
                  </a:txBody>
                  <a:tcPr marL="29817" marR="35781"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l"/>
                      <a:endParaRPr lang="en-US" sz="700">
                        <a:effectLst/>
                      </a:endParaRPr>
                    </a:p>
                  </a:txBody>
                  <a:tcPr marL="7454" marR="29817"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r"/>
                      <a:r>
                        <a:rPr lang="en-US" sz="700">
                          <a:effectLst/>
                        </a:rPr>
                        <a:t> </a:t>
                      </a:r>
                    </a:p>
                  </a:txBody>
                  <a:tcPr marL="29817" marR="35781"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l"/>
                      <a:endParaRPr lang="en-US" sz="700">
                        <a:effectLst/>
                      </a:endParaRPr>
                    </a:p>
                  </a:txBody>
                  <a:tcPr marL="7454" marR="29817"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r"/>
                      <a:r>
                        <a:rPr lang="en-US" sz="700">
                          <a:effectLst/>
                        </a:rPr>
                        <a:t> </a:t>
                      </a:r>
                    </a:p>
                  </a:txBody>
                  <a:tcPr marL="29817" marR="35781"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l"/>
                      <a:endParaRPr lang="en-US" sz="700">
                        <a:effectLst/>
                      </a:endParaRPr>
                    </a:p>
                  </a:txBody>
                  <a:tcPr marL="7454" marR="29817"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r"/>
                      <a:r>
                        <a:rPr lang="en-US" sz="700">
                          <a:effectLst/>
                        </a:rPr>
                        <a:t> </a:t>
                      </a:r>
                    </a:p>
                  </a:txBody>
                  <a:tcPr marL="29817" marR="35781"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l"/>
                      <a:endParaRPr lang="en-US" sz="700">
                        <a:effectLst/>
                      </a:endParaRPr>
                    </a:p>
                  </a:txBody>
                  <a:tcPr marL="7454" marR="29817"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r"/>
                      <a:r>
                        <a:rPr lang="en-US" sz="700">
                          <a:effectLst/>
                        </a:rPr>
                        <a:t>0.397</a:t>
                      </a:r>
                    </a:p>
                  </a:txBody>
                  <a:tcPr marL="29817" marR="35781" marT="7454" marB="29817" anchor="ctr">
                    <a:lnL>
                      <a:noFill/>
                    </a:lnL>
                    <a:lnR>
                      <a:noFill/>
                    </a:lnR>
                    <a:lnT>
                      <a:noFill/>
                    </a:lnT>
                    <a:lnB w="19050" cap="flat" cmpd="sng" algn="ctr">
                      <a:solidFill>
                        <a:srgbClr val="333333"/>
                      </a:solidFill>
                      <a:prstDash val="solid"/>
                      <a:round/>
                      <a:headEnd type="none" w="med" len="med"/>
                      <a:tailEnd type="none" w="med" len="med"/>
                    </a:lnB>
                  </a:tcPr>
                </a:tc>
                <a:tc>
                  <a:txBody>
                    <a:bodyPr/>
                    <a:lstStyle/>
                    <a:p>
                      <a:pPr algn="l"/>
                      <a:endParaRPr lang="en-US" sz="700">
                        <a:effectLst/>
                      </a:endParaRPr>
                    </a:p>
                  </a:txBody>
                  <a:tcPr marL="7454" marR="29817" marT="7454" marB="29817" anchor="ctr">
                    <a:lnL>
                      <a:noFill/>
                    </a:lnL>
                    <a:lnR>
                      <a:noFill/>
                    </a:lnR>
                    <a:lnT>
                      <a:noFill/>
                    </a:lnT>
                    <a:lnB w="1905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3356498584"/>
                  </a:ext>
                </a:extLst>
              </a:tr>
              <a:tr h="193873">
                <a:tc gridSpan="16">
                  <a:txBody>
                    <a:bodyPr/>
                    <a:lstStyle/>
                    <a:p>
                      <a:pPr algn="l"/>
                      <a:r>
                        <a:rPr lang="en-US" sz="700" b="0" i="1">
                          <a:effectLst/>
                        </a:rPr>
                        <a:t>Note.</a:t>
                      </a:r>
                      <a:r>
                        <a:rPr lang="en-US" sz="700">
                          <a:effectLst/>
                        </a:rPr>
                        <a:t> 'Minimum residual' extraction method was used in combination with a 'varimax' rotation</a:t>
                      </a:r>
                    </a:p>
                  </a:txBody>
                  <a:tcPr marL="29817" marR="29817" marT="22363" marB="7454" anchor="ctr">
                    <a:lnL>
                      <a:noFill/>
                    </a:lnL>
                    <a:lnR>
                      <a:noFill/>
                    </a:lnR>
                    <a:lnT w="19050" cap="flat" cmpd="sng" algn="ctr">
                      <a:solidFill>
                        <a:srgbClr val="333333"/>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3700084"/>
                  </a:ext>
                </a:extLst>
              </a:tr>
              <a:tr h="172801">
                <a:tc gridSpan="16">
                  <a:txBody>
                    <a:bodyPr/>
                    <a:lstStyle/>
                    <a:p>
                      <a:pPr algn="l"/>
                      <a:endParaRPr lang="en-US" sz="700" dirty="0">
                        <a:effectLst/>
                      </a:endParaRPr>
                    </a:p>
                  </a:txBody>
                  <a:tcPr marL="29817" marR="29817" marT="7454" marB="7454"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5806401"/>
                  </a:ext>
                </a:extLst>
              </a:tr>
            </a:tbl>
          </a:graphicData>
        </a:graphic>
      </p:graphicFrame>
      <p:sp>
        <p:nvSpPr>
          <p:cNvPr id="8" name="Rectangle 1">
            <a:extLst>
              <a:ext uri="{FF2B5EF4-FFF2-40B4-BE49-F238E27FC236}">
                <a16:creationId xmlns:a16="http://schemas.microsoft.com/office/drawing/2014/main" id="{61B8E50A-AABB-4758-A923-0367774D52EB}"/>
              </a:ext>
            </a:extLst>
          </p:cNvPr>
          <p:cNvSpPr>
            <a:spLocks noChangeArrowheads="1"/>
          </p:cNvSpPr>
          <p:nvPr/>
        </p:nvSpPr>
        <p:spPr bwMode="auto">
          <a:xfrm flipV="1">
            <a:off x="-241053" y="307952"/>
            <a:ext cx="16638036" cy="95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Results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386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36AF-8047-431E-833D-3C32B926C64D}"/>
              </a:ext>
            </a:extLst>
          </p:cNvPr>
          <p:cNvSpPr>
            <a:spLocks noGrp="1"/>
          </p:cNvSpPr>
          <p:nvPr>
            <p:ph type="title"/>
          </p:nvPr>
        </p:nvSpPr>
        <p:spPr/>
        <p:txBody>
          <a:bodyPr/>
          <a:lstStyle/>
          <a:p>
            <a:r>
              <a:rPr lang="en-US" dirty="0"/>
              <a:t>Research question and hypothesis</a:t>
            </a:r>
          </a:p>
        </p:txBody>
      </p:sp>
      <p:sp>
        <p:nvSpPr>
          <p:cNvPr id="3" name="Content Placeholder 2">
            <a:extLst>
              <a:ext uri="{FF2B5EF4-FFF2-40B4-BE49-F238E27FC236}">
                <a16:creationId xmlns:a16="http://schemas.microsoft.com/office/drawing/2014/main" id="{AB9077E1-72D5-4DBF-8249-E1D382C229D2}"/>
              </a:ext>
            </a:extLst>
          </p:cNvPr>
          <p:cNvSpPr>
            <a:spLocks noGrp="1"/>
          </p:cNvSpPr>
          <p:nvPr>
            <p:ph idx="1"/>
          </p:nvPr>
        </p:nvSpPr>
        <p:spPr/>
        <p:txBody>
          <a:bodyPr/>
          <a:lstStyle/>
          <a:p>
            <a:r>
              <a:rPr lang="en-US" dirty="0"/>
              <a:t>Is there a difference in the 5 factors (environmental concern, belief in god, spirituality,  belief in science,  reconciliation between science and religion, current events concern) within different religious beliefs (1 -Protestant, 2 - Roman Catholic, 3 - other (Mormon, Orthodox, Muslim, Buddhist, etc.), 4 - Jewish,  5 - Agnostic/Atheist)?</a:t>
            </a:r>
          </a:p>
          <a:p>
            <a:r>
              <a:rPr lang="en-US" b="1" dirty="0"/>
              <a:t>Null Hypothesis: </a:t>
            </a:r>
            <a:r>
              <a:rPr lang="en-US" dirty="0"/>
              <a:t>There is no difference.</a:t>
            </a:r>
          </a:p>
          <a:p>
            <a:r>
              <a:rPr lang="en-US" b="1" dirty="0"/>
              <a:t>Research Hypothesis: </a:t>
            </a:r>
            <a:r>
              <a:rPr lang="en-US" dirty="0"/>
              <a:t>There is a difference. </a:t>
            </a:r>
          </a:p>
        </p:txBody>
      </p:sp>
    </p:spTree>
    <p:extLst>
      <p:ext uri="{BB962C8B-B14F-4D97-AF65-F5344CB8AC3E}">
        <p14:creationId xmlns:p14="http://schemas.microsoft.com/office/powerpoint/2010/main" val="303163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2BE6-7F4E-4378-B937-23B94ECE6A60}"/>
              </a:ext>
            </a:extLst>
          </p:cNvPr>
          <p:cNvSpPr>
            <a:spLocks noGrp="1"/>
          </p:cNvSpPr>
          <p:nvPr>
            <p:ph type="title"/>
          </p:nvPr>
        </p:nvSpPr>
        <p:spPr>
          <a:xfrm>
            <a:off x="1030287" y="609600"/>
            <a:ext cx="10131425" cy="1456267"/>
          </a:xfrm>
        </p:spPr>
        <p:txBody>
          <a:bodyPr/>
          <a:lstStyle/>
          <a:p>
            <a:pPr algn="ctr"/>
            <a:r>
              <a:rPr lang="en-US" dirty="0"/>
              <a:t>Method</a:t>
            </a:r>
          </a:p>
        </p:txBody>
      </p:sp>
      <p:sp>
        <p:nvSpPr>
          <p:cNvPr id="3" name="Content Placeholder 2">
            <a:extLst>
              <a:ext uri="{FF2B5EF4-FFF2-40B4-BE49-F238E27FC236}">
                <a16:creationId xmlns:a16="http://schemas.microsoft.com/office/drawing/2014/main" id="{9BA367C7-5E66-4161-8970-ECAF126CFF74}"/>
              </a:ext>
            </a:extLst>
          </p:cNvPr>
          <p:cNvSpPr>
            <a:spLocks noGrp="1"/>
          </p:cNvSpPr>
          <p:nvPr>
            <p:ph idx="1"/>
          </p:nvPr>
        </p:nvSpPr>
        <p:spPr>
          <a:xfrm>
            <a:off x="1030286" y="1880337"/>
            <a:ext cx="10131425" cy="3649133"/>
          </a:xfrm>
        </p:spPr>
        <p:txBody>
          <a:bodyPr/>
          <a:lstStyle/>
          <a:p>
            <a:pPr marL="0" indent="0">
              <a:buNone/>
            </a:pPr>
            <a:r>
              <a:rPr lang="en-US" dirty="0"/>
              <a:t>A MANOVA was conducted to compare the effect of religious affiliation on environmental concern, belief in god, spirituality,  belief in science,  reconciliation between science and religion, and current events concern domains. There was a significant effect of religion on the environmental concern, belief in god, spirituality,  belief in science,  reconciliation between science and religion, and current events concern domains, F(24, 11756) = 2.51, p &lt; 0.001, Pillai’s Trace = 0.201. </a:t>
            </a:r>
          </a:p>
        </p:txBody>
      </p:sp>
    </p:spTree>
    <p:extLst>
      <p:ext uri="{BB962C8B-B14F-4D97-AF65-F5344CB8AC3E}">
        <p14:creationId xmlns:p14="http://schemas.microsoft.com/office/powerpoint/2010/main" val="360651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B3EC-51D0-4DF0-9EAC-5BF666F5F0C3}"/>
              </a:ext>
            </a:extLst>
          </p:cNvPr>
          <p:cNvSpPr>
            <a:spLocks noGrp="1"/>
          </p:cNvSpPr>
          <p:nvPr>
            <p:ph type="title"/>
          </p:nvPr>
        </p:nvSpPr>
        <p:spPr>
          <a:xfrm>
            <a:off x="685802" y="0"/>
            <a:ext cx="10131425" cy="1456267"/>
          </a:xfrm>
        </p:spPr>
        <p:txBody>
          <a:bodyPr/>
          <a:lstStyle/>
          <a:p>
            <a:pPr algn="ctr"/>
            <a:r>
              <a:rPr lang="en-US"/>
              <a:t>Further Analysis – Belief in God</a:t>
            </a:r>
            <a:endParaRPr lang="en-US" dirty="0"/>
          </a:p>
        </p:txBody>
      </p:sp>
      <p:sp>
        <p:nvSpPr>
          <p:cNvPr id="3" name="Content Placeholder 2">
            <a:extLst>
              <a:ext uri="{FF2B5EF4-FFF2-40B4-BE49-F238E27FC236}">
                <a16:creationId xmlns:a16="http://schemas.microsoft.com/office/drawing/2014/main" id="{3795C908-70DD-4119-AFC6-E49C9783B06E}"/>
              </a:ext>
            </a:extLst>
          </p:cNvPr>
          <p:cNvSpPr>
            <a:spLocks noGrp="1"/>
          </p:cNvSpPr>
          <p:nvPr>
            <p:ph sz="half" idx="1"/>
          </p:nvPr>
        </p:nvSpPr>
        <p:spPr>
          <a:xfrm>
            <a:off x="685802" y="1189567"/>
            <a:ext cx="10820396" cy="5154083"/>
          </a:xfrm>
        </p:spPr>
        <p:txBody>
          <a:bodyPr/>
          <a:lstStyle/>
          <a:p>
            <a:pPr marL="0" indent="0">
              <a:buNone/>
            </a:pPr>
            <a:r>
              <a:rPr lang="en-US" dirty="0"/>
              <a:t>An ANOVA was conducted to compare the effect of religion type on belief in god in Protestant, Roman Catholic, Other, Jewish, and Agnostic belief systems. There was a significant effect of religion on belief in god at the </a:t>
            </a:r>
            <a:r>
              <a:rPr lang="en-US" i="1" dirty="0"/>
              <a:t>p</a:t>
            </a:r>
            <a:r>
              <a:rPr lang="en-US" dirty="0"/>
              <a:t> &lt; .05 level for the five religious affiliations, </a:t>
            </a:r>
            <a:r>
              <a:rPr lang="en-US" i="1" dirty="0"/>
              <a:t>F</a:t>
            </a:r>
            <a:r>
              <a:rPr lang="en-US" dirty="0"/>
              <a:t>(4,2941) = 111, </a:t>
            </a:r>
            <a:r>
              <a:rPr lang="en-US" i="1" dirty="0"/>
              <a:t>p</a:t>
            </a:r>
            <a:r>
              <a:rPr lang="en-US" dirty="0"/>
              <a:t> &lt; .001, </a:t>
            </a:r>
            <a:r>
              <a:rPr lang="en-US" sz="1800" dirty="0">
                <a:effectLst/>
                <a:ea typeface="SimSun" panose="02010600030101010101" pitchFamily="2" charset="-122"/>
              </a:rPr>
              <a:t>η</a:t>
            </a:r>
            <a:r>
              <a:rPr lang="en-US" sz="1800" baseline="-25000" dirty="0">
                <a:effectLst/>
                <a:ea typeface="SimSun" panose="02010600030101010101" pitchFamily="2" charset="-122"/>
              </a:rPr>
              <a:t>p</a:t>
            </a:r>
            <a:r>
              <a:rPr lang="en-US" sz="1800" dirty="0">
                <a:effectLst/>
                <a:ea typeface="SimSun" panose="02010600030101010101" pitchFamily="2" charset="-122"/>
              </a:rPr>
              <a:t>² = .131. Post hoc comparisons using the Bonferroni test indicated that the mean score for Protestant (</a:t>
            </a:r>
            <a:r>
              <a:rPr lang="en-US" sz="1800" i="1" dirty="0">
                <a:effectLst/>
                <a:ea typeface="SimSun" panose="02010600030101010101" pitchFamily="2" charset="-122"/>
              </a:rPr>
              <a:t>M</a:t>
            </a:r>
            <a:r>
              <a:rPr lang="en-US" sz="1800" dirty="0">
                <a:effectLst/>
                <a:ea typeface="SimSun" panose="02010600030101010101" pitchFamily="2" charset="-122"/>
              </a:rPr>
              <a:t> = 2.00, </a:t>
            </a:r>
            <a:r>
              <a:rPr lang="en-US" sz="1800" i="1" dirty="0">
                <a:effectLst/>
                <a:ea typeface="SimSun" panose="02010600030101010101" pitchFamily="2" charset="-122"/>
              </a:rPr>
              <a:t>SD</a:t>
            </a:r>
            <a:r>
              <a:rPr lang="en-US" sz="1800" dirty="0">
                <a:effectLst/>
                <a:ea typeface="SimSun" panose="02010600030101010101" pitchFamily="2" charset="-122"/>
              </a:rPr>
              <a:t> = 1.02) was significantly different from other (</a:t>
            </a:r>
            <a:r>
              <a:rPr lang="en-US" sz="1800" i="1" dirty="0">
                <a:effectLst/>
                <a:ea typeface="SimSun" panose="02010600030101010101" pitchFamily="2" charset="-122"/>
              </a:rPr>
              <a:t>M</a:t>
            </a:r>
            <a:r>
              <a:rPr lang="en-US" sz="1800" dirty="0">
                <a:effectLst/>
                <a:ea typeface="SimSun" panose="02010600030101010101" pitchFamily="2" charset="-122"/>
              </a:rPr>
              <a:t> = 2.33, </a:t>
            </a:r>
            <a:r>
              <a:rPr lang="en-US" sz="1800" i="1" dirty="0">
                <a:effectLst/>
                <a:ea typeface="SimSun" panose="02010600030101010101" pitchFamily="2" charset="-122"/>
              </a:rPr>
              <a:t>SD</a:t>
            </a:r>
            <a:r>
              <a:rPr lang="en-US" sz="1800" dirty="0">
                <a:effectLst/>
                <a:ea typeface="SimSun" panose="02010600030101010101" pitchFamily="2" charset="-122"/>
              </a:rPr>
              <a:t> = 1.21),  Jewish (</a:t>
            </a:r>
            <a:r>
              <a:rPr lang="en-US" sz="1800" i="1" dirty="0">
                <a:effectLst/>
                <a:ea typeface="SimSun" panose="02010600030101010101" pitchFamily="2" charset="-122"/>
              </a:rPr>
              <a:t>M</a:t>
            </a:r>
            <a:r>
              <a:rPr lang="en-US" sz="1800" dirty="0">
                <a:effectLst/>
                <a:ea typeface="SimSun" panose="02010600030101010101" pitchFamily="2" charset="-122"/>
              </a:rPr>
              <a:t> = 2.87 </a:t>
            </a:r>
            <a:r>
              <a:rPr lang="en-US" sz="1800" i="1" dirty="0">
                <a:effectLst/>
                <a:ea typeface="SimSun" panose="02010600030101010101" pitchFamily="2" charset="-122"/>
              </a:rPr>
              <a:t>SD</a:t>
            </a:r>
            <a:r>
              <a:rPr lang="en-US" sz="1800" dirty="0">
                <a:effectLst/>
                <a:ea typeface="SimSun" panose="02010600030101010101" pitchFamily="2" charset="-122"/>
              </a:rPr>
              <a:t> = 1.14), and Agnostic (</a:t>
            </a:r>
            <a:r>
              <a:rPr lang="en-US" sz="1800" i="1" dirty="0">
                <a:effectLst/>
                <a:ea typeface="SimSun" panose="02010600030101010101" pitchFamily="2" charset="-122"/>
              </a:rPr>
              <a:t>M</a:t>
            </a:r>
            <a:r>
              <a:rPr lang="en-US" sz="1800" dirty="0">
                <a:effectLst/>
                <a:ea typeface="SimSun" panose="02010600030101010101" pitchFamily="2" charset="-122"/>
              </a:rPr>
              <a:t> = 2.97, </a:t>
            </a:r>
            <a:r>
              <a:rPr lang="en-US" sz="1800" i="1" dirty="0">
                <a:effectLst/>
                <a:ea typeface="SimSun" panose="02010600030101010101" pitchFamily="2" charset="-122"/>
              </a:rPr>
              <a:t>SD</a:t>
            </a:r>
            <a:r>
              <a:rPr lang="en-US" sz="1800" dirty="0">
                <a:effectLst/>
                <a:ea typeface="SimSun" panose="02010600030101010101" pitchFamily="2" charset="-122"/>
              </a:rPr>
              <a:t> = 1.06).  Post hoc comparisons using the Bonferroni test indicated that the mean score for Roman Catholic  (</a:t>
            </a:r>
            <a:r>
              <a:rPr lang="en-US" sz="1800" i="1" dirty="0">
                <a:effectLst/>
                <a:ea typeface="SimSun" panose="02010600030101010101" pitchFamily="2" charset="-122"/>
              </a:rPr>
              <a:t>M</a:t>
            </a:r>
            <a:r>
              <a:rPr lang="en-US" sz="1800" dirty="0">
                <a:effectLst/>
                <a:ea typeface="SimSun" panose="02010600030101010101" pitchFamily="2" charset="-122"/>
              </a:rPr>
              <a:t> = 2.08, </a:t>
            </a:r>
            <a:r>
              <a:rPr lang="en-US" sz="1800" i="1" dirty="0">
                <a:effectLst/>
                <a:ea typeface="SimSun" panose="02010600030101010101" pitchFamily="2" charset="-122"/>
              </a:rPr>
              <a:t>SE</a:t>
            </a:r>
            <a:r>
              <a:rPr lang="en-US" sz="1800" dirty="0">
                <a:effectLst/>
                <a:ea typeface="SimSun" panose="02010600030101010101" pitchFamily="2" charset="-122"/>
              </a:rPr>
              <a:t> = .91)  was significant</a:t>
            </a:r>
            <a:r>
              <a:rPr lang="en-US" dirty="0">
                <a:ea typeface="SimSun" panose="02010600030101010101" pitchFamily="2" charset="-122"/>
              </a:rPr>
              <a:t>ly different from Jewish </a:t>
            </a:r>
            <a:r>
              <a:rPr lang="en-US" sz="1800" dirty="0">
                <a:effectLst/>
                <a:ea typeface="SimSun" panose="02010600030101010101" pitchFamily="2" charset="-122"/>
              </a:rPr>
              <a:t>(</a:t>
            </a:r>
            <a:r>
              <a:rPr lang="en-US" sz="1800" i="1" dirty="0">
                <a:effectLst/>
                <a:ea typeface="SimSun" panose="02010600030101010101" pitchFamily="2" charset="-122"/>
              </a:rPr>
              <a:t>M</a:t>
            </a:r>
            <a:r>
              <a:rPr lang="en-US" sz="1800" dirty="0">
                <a:effectLst/>
                <a:ea typeface="SimSun" panose="02010600030101010101" pitchFamily="2" charset="-122"/>
              </a:rPr>
              <a:t> = 2.87, </a:t>
            </a:r>
            <a:r>
              <a:rPr lang="en-US" sz="1800" i="1" dirty="0">
                <a:effectLst/>
                <a:ea typeface="SimSun" panose="02010600030101010101" pitchFamily="2" charset="-122"/>
              </a:rPr>
              <a:t>SE</a:t>
            </a:r>
            <a:r>
              <a:rPr lang="en-US" sz="1800" dirty="0">
                <a:effectLst/>
                <a:ea typeface="SimSun" panose="02010600030101010101" pitchFamily="2" charset="-122"/>
              </a:rPr>
              <a:t> = 1.14) , and Agnostic (</a:t>
            </a:r>
            <a:r>
              <a:rPr lang="en-US" sz="1800" i="1" dirty="0">
                <a:effectLst/>
                <a:ea typeface="SimSun" panose="02010600030101010101" pitchFamily="2" charset="-122"/>
              </a:rPr>
              <a:t>M</a:t>
            </a:r>
            <a:r>
              <a:rPr lang="en-US" sz="1800" dirty="0">
                <a:effectLst/>
                <a:ea typeface="SimSun" panose="02010600030101010101" pitchFamily="2" charset="-122"/>
              </a:rPr>
              <a:t> = 2.97, </a:t>
            </a:r>
            <a:r>
              <a:rPr lang="en-US" sz="1800" i="1" dirty="0">
                <a:effectLst/>
                <a:ea typeface="SimSun" panose="02010600030101010101" pitchFamily="2" charset="-122"/>
              </a:rPr>
              <a:t>SD</a:t>
            </a:r>
            <a:r>
              <a:rPr lang="en-US" sz="1800" dirty="0">
                <a:effectLst/>
                <a:ea typeface="SimSun" panose="02010600030101010101" pitchFamily="2" charset="-122"/>
              </a:rPr>
              <a:t> = 1.06). Post hoc comparisons using the Bonferroni test indicated that the mean score for other (</a:t>
            </a:r>
            <a:r>
              <a:rPr lang="en-US" sz="1800" i="1" dirty="0">
                <a:effectLst/>
                <a:ea typeface="SimSun" panose="02010600030101010101" pitchFamily="2" charset="-122"/>
              </a:rPr>
              <a:t>M</a:t>
            </a:r>
            <a:r>
              <a:rPr lang="en-US" sz="1800" dirty="0">
                <a:effectLst/>
                <a:ea typeface="SimSun" panose="02010600030101010101" pitchFamily="2" charset="-122"/>
              </a:rPr>
              <a:t> = 2.33, </a:t>
            </a:r>
            <a:r>
              <a:rPr lang="en-US" sz="1800" i="1" dirty="0">
                <a:effectLst/>
                <a:ea typeface="SimSun" panose="02010600030101010101" pitchFamily="2" charset="-122"/>
              </a:rPr>
              <a:t>SD</a:t>
            </a:r>
            <a:r>
              <a:rPr lang="en-US" sz="1800" dirty="0">
                <a:effectLst/>
                <a:ea typeface="SimSun" panose="02010600030101010101" pitchFamily="2" charset="-122"/>
              </a:rPr>
              <a:t> = 1.21) was significantly different from Jewish (</a:t>
            </a:r>
            <a:r>
              <a:rPr lang="en-US" sz="1800" i="1" dirty="0">
                <a:effectLst/>
                <a:ea typeface="SimSun" panose="02010600030101010101" pitchFamily="2" charset="-122"/>
              </a:rPr>
              <a:t>M</a:t>
            </a:r>
            <a:r>
              <a:rPr lang="en-US" sz="1800" dirty="0">
                <a:effectLst/>
                <a:ea typeface="SimSun" panose="02010600030101010101" pitchFamily="2" charset="-122"/>
              </a:rPr>
              <a:t> = 2.87 </a:t>
            </a:r>
            <a:r>
              <a:rPr lang="en-US" sz="1800" i="1" dirty="0">
                <a:effectLst/>
                <a:ea typeface="SimSun" panose="02010600030101010101" pitchFamily="2" charset="-122"/>
              </a:rPr>
              <a:t>SD</a:t>
            </a:r>
            <a:r>
              <a:rPr lang="en-US" sz="1800" dirty="0">
                <a:effectLst/>
                <a:ea typeface="SimSun" panose="02010600030101010101" pitchFamily="2" charset="-122"/>
              </a:rPr>
              <a:t> = 1.14), and Agnostic (</a:t>
            </a:r>
            <a:r>
              <a:rPr lang="en-US" sz="1800" i="1" dirty="0">
                <a:effectLst/>
                <a:ea typeface="SimSun" panose="02010600030101010101" pitchFamily="2" charset="-122"/>
              </a:rPr>
              <a:t>M</a:t>
            </a:r>
            <a:r>
              <a:rPr lang="en-US" sz="1800" dirty="0">
                <a:effectLst/>
                <a:ea typeface="SimSun" panose="02010600030101010101" pitchFamily="2" charset="-122"/>
              </a:rPr>
              <a:t> = 2.97, </a:t>
            </a:r>
            <a:r>
              <a:rPr lang="en-US" sz="1800" i="1" dirty="0">
                <a:effectLst/>
                <a:ea typeface="SimSun" panose="02010600030101010101" pitchFamily="2" charset="-122"/>
              </a:rPr>
              <a:t>SD</a:t>
            </a:r>
            <a:r>
              <a:rPr lang="en-US" sz="1800" dirty="0">
                <a:effectLst/>
                <a:ea typeface="SimSun" panose="02010600030101010101" pitchFamily="2" charset="-122"/>
              </a:rPr>
              <a:t> = 1.06).  However, Protestant (</a:t>
            </a:r>
            <a:r>
              <a:rPr lang="en-US" sz="1800" i="1" dirty="0">
                <a:effectLst/>
                <a:ea typeface="SimSun" panose="02010600030101010101" pitchFamily="2" charset="-122"/>
              </a:rPr>
              <a:t>M</a:t>
            </a:r>
            <a:r>
              <a:rPr lang="en-US" sz="1800" dirty="0">
                <a:effectLst/>
                <a:ea typeface="SimSun" panose="02010600030101010101" pitchFamily="2" charset="-122"/>
              </a:rPr>
              <a:t> = 2.00, </a:t>
            </a:r>
            <a:r>
              <a:rPr lang="en-US" sz="1800" i="1" dirty="0">
                <a:effectLst/>
                <a:ea typeface="SimSun" panose="02010600030101010101" pitchFamily="2" charset="-122"/>
              </a:rPr>
              <a:t>SD</a:t>
            </a:r>
            <a:r>
              <a:rPr lang="en-US" sz="1800" dirty="0">
                <a:effectLst/>
                <a:ea typeface="SimSun" panose="02010600030101010101" pitchFamily="2" charset="-122"/>
              </a:rPr>
              <a:t> = 1.02) did not differ from Roman Catholic (</a:t>
            </a:r>
            <a:r>
              <a:rPr lang="en-US" sz="1800" i="1" dirty="0">
                <a:effectLst/>
                <a:ea typeface="SimSun" panose="02010600030101010101" pitchFamily="2" charset="-122"/>
              </a:rPr>
              <a:t>M</a:t>
            </a:r>
            <a:r>
              <a:rPr lang="en-US" sz="1800" dirty="0">
                <a:effectLst/>
                <a:ea typeface="SimSun" panose="02010600030101010101" pitchFamily="2" charset="-122"/>
              </a:rPr>
              <a:t> = 2.08, </a:t>
            </a:r>
            <a:r>
              <a:rPr lang="en-US" sz="1800" i="1" dirty="0">
                <a:effectLst/>
                <a:ea typeface="SimSun" panose="02010600030101010101" pitchFamily="2" charset="-122"/>
              </a:rPr>
              <a:t>SE</a:t>
            </a:r>
            <a:r>
              <a:rPr lang="en-US" sz="1800" dirty="0">
                <a:effectLst/>
                <a:ea typeface="SimSun" panose="02010600030101010101" pitchFamily="2" charset="-122"/>
              </a:rPr>
              <a:t> = .91). Roman Catholic (</a:t>
            </a:r>
            <a:r>
              <a:rPr lang="en-US" sz="1800" i="1" dirty="0">
                <a:effectLst/>
                <a:ea typeface="SimSun" panose="02010600030101010101" pitchFamily="2" charset="-122"/>
              </a:rPr>
              <a:t>M</a:t>
            </a:r>
            <a:r>
              <a:rPr lang="en-US" sz="1800" dirty="0">
                <a:effectLst/>
                <a:ea typeface="SimSun" panose="02010600030101010101" pitchFamily="2" charset="-122"/>
              </a:rPr>
              <a:t> = 2.08, </a:t>
            </a:r>
            <a:r>
              <a:rPr lang="en-US" sz="1800" i="1" dirty="0">
                <a:effectLst/>
                <a:ea typeface="SimSun" panose="02010600030101010101" pitchFamily="2" charset="-122"/>
              </a:rPr>
              <a:t>SE</a:t>
            </a:r>
            <a:r>
              <a:rPr lang="en-US" sz="1800" dirty="0">
                <a:effectLst/>
                <a:ea typeface="SimSun" panose="02010600030101010101" pitchFamily="2" charset="-122"/>
              </a:rPr>
              <a:t> = .91) did not differ from other (</a:t>
            </a:r>
            <a:r>
              <a:rPr lang="en-US" sz="1800" i="1" dirty="0">
                <a:effectLst/>
                <a:ea typeface="SimSun" panose="02010600030101010101" pitchFamily="2" charset="-122"/>
              </a:rPr>
              <a:t>M</a:t>
            </a:r>
            <a:r>
              <a:rPr lang="en-US" sz="1800" dirty="0">
                <a:effectLst/>
                <a:ea typeface="SimSun" panose="02010600030101010101" pitchFamily="2" charset="-122"/>
              </a:rPr>
              <a:t> = 2.33, </a:t>
            </a:r>
            <a:r>
              <a:rPr lang="en-US" sz="1800" i="1" dirty="0">
                <a:effectLst/>
                <a:ea typeface="SimSun" panose="02010600030101010101" pitchFamily="2" charset="-122"/>
              </a:rPr>
              <a:t>SD</a:t>
            </a:r>
            <a:r>
              <a:rPr lang="en-US" sz="1800" dirty="0">
                <a:effectLst/>
                <a:ea typeface="SimSun" panose="02010600030101010101" pitchFamily="2" charset="-122"/>
              </a:rPr>
              <a:t> = 1.21), and Jewish (</a:t>
            </a:r>
            <a:r>
              <a:rPr lang="en-US" sz="1800" i="1" dirty="0">
                <a:effectLst/>
                <a:ea typeface="SimSun" panose="02010600030101010101" pitchFamily="2" charset="-122"/>
              </a:rPr>
              <a:t>M</a:t>
            </a:r>
            <a:r>
              <a:rPr lang="en-US" sz="1800" dirty="0">
                <a:effectLst/>
                <a:ea typeface="SimSun" panose="02010600030101010101" pitchFamily="2" charset="-122"/>
              </a:rPr>
              <a:t> = 2.87, </a:t>
            </a:r>
            <a:r>
              <a:rPr lang="en-US" sz="1800" i="1" dirty="0">
                <a:effectLst/>
                <a:ea typeface="SimSun" panose="02010600030101010101" pitchFamily="2" charset="-122"/>
              </a:rPr>
              <a:t>SE</a:t>
            </a:r>
            <a:r>
              <a:rPr lang="en-US" sz="1800" dirty="0">
                <a:effectLst/>
                <a:ea typeface="SimSun" panose="02010600030101010101" pitchFamily="2" charset="-122"/>
              </a:rPr>
              <a:t> = 1.14)  did not differ from Agnostic (</a:t>
            </a:r>
            <a:r>
              <a:rPr lang="en-US" sz="1800" i="1" dirty="0">
                <a:effectLst/>
                <a:ea typeface="SimSun" panose="02010600030101010101" pitchFamily="2" charset="-122"/>
              </a:rPr>
              <a:t>M</a:t>
            </a:r>
            <a:r>
              <a:rPr lang="en-US" sz="1800" dirty="0">
                <a:effectLst/>
                <a:ea typeface="SimSun" panose="02010600030101010101" pitchFamily="2" charset="-122"/>
              </a:rPr>
              <a:t> = 2.97, </a:t>
            </a:r>
            <a:r>
              <a:rPr lang="en-US" sz="1800" i="1" dirty="0">
                <a:effectLst/>
                <a:ea typeface="SimSun" panose="02010600030101010101" pitchFamily="2" charset="-122"/>
              </a:rPr>
              <a:t>SD</a:t>
            </a:r>
            <a:r>
              <a:rPr lang="en-US" sz="1800" dirty="0">
                <a:effectLst/>
                <a:ea typeface="SimSun" panose="02010600030101010101" pitchFamily="2" charset="-122"/>
              </a:rPr>
              <a:t> = 1.06). </a:t>
            </a:r>
            <a:endParaRPr lang="en-US" dirty="0"/>
          </a:p>
        </p:txBody>
      </p:sp>
    </p:spTree>
    <p:extLst>
      <p:ext uri="{BB962C8B-B14F-4D97-AF65-F5344CB8AC3E}">
        <p14:creationId xmlns:p14="http://schemas.microsoft.com/office/powerpoint/2010/main" val="214196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A1DF5E2-E79C-4D51-85F8-B30339FECAAA}"/>
              </a:ext>
            </a:extLst>
          </p:cNvPr>
          <p:cNvSpPr>
            <a:spLocks noGrp="1"/>
          </p:cNvSpPr>
          <p:nvPr>
            <p:ph type="title"/>
          </p:nvPr>
        </p:nvSpPr>
        <p:spPr>
          <a:xfrm>
            <a:off x="7865806" y="643463"/>
            <a:ext cx="3706762" cy="1608124"/>
          </a:xfrm>
        </p:spPr>
        <p:txBody>
          <a:bodyPr vert="horz" lIns="91440" tIns="45720" rIns="91440" bIns="45720" rtlCol="0" anchor="ctr">
            <a:normAutofit/>
          </a:bodyPr>
          <a:lstStyle/>
          <a:p>
            <a:pPr algn="ctr"/>
            <a:r>
              <a:rPr lang="en-US" dirty="0"/>
              <a:t>Discussion – Belief in God</a:t>
            </a:r>
          </a:p>
        </p:txBody>
      </p:sp>
      <p:pic>
        <p:nvPicPr>
          <p:cNvPr id="6" name="Picture 5">
            <a:extLst>
              <a:ext uri="{FF2B5EF4-FFF2-40B4-BE49-F238E27FC236}">
                <a16:creationId xmlns:a16="http://schemas.microsoft.com/office/drawing/2014/main" id="{425C0C7E-1F1A-4705-88C7-DA44AA55B8E0}"/>
              </a:ext>
            </a:extLst>
          </p:cNvPr>
          <p:cNvPicPr>
            <a:picLocks noChangeAspect="1"/>
          </p:cNvPicPr>
          <p:nvPr/>
        </p:nvPicPr>
        <p:blipFill>
          <a:blip r:embed="rId4"/>
          <a:stretch>
            <a:fillRect/>
          </a:stretch>
        </p:blipFill>
        <p:spPr>
          <a:xfrm>
            <a:off x="643464" y="1010761"/>
            <a:ext cx="6897878" cy="484575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C9A7BD6-0BF1-4E7A-B76B-2D2484AC4DDF}"/>
              </a:ext>
            </a:extLst>
          </p:cNvPr>
          <p:cNvSpPr>
            <a:spLocks noGrp="1"/>
          </p:cNvSpPr>
          <p:nvPr>
            <p:ph sz="half" idx="1"/>
          </p:nvPr>
        </p:nvSpPr>
        <p:spPr>
          <a:xfrm>
            <a:off x="7865806" y="1964175"/>
            <a:ext cx="3706762" cy="3972232"/>
          </a:xfrm>
        </p:spPr>
        <p:txBody>
          <a:bodyPr vert="horz" lIns="91440" tIns="45720" rIns="91440" bIns="45720" rtlCol="0" anchor="ctr">
            <a:normAutofit fontScale="85000" lnSpcReduction="10000"/>
          </a:bodyPr>
          <a:lstStyle/>
          <a:p>
            <a:pPr marL="0" indent="0">
              <a:buNone/>
            </a:pPr>
            <a:r>
              <a:rPr lang="en-US" dirty="0"/>
              <a:t>It should be noted that for this factor the higher the rating the less one’s belief in god, the lower, the greater one’s belief in god. This seems to indicate that belief in god still varies by religious convictions.  Though for the most part, belief in god is similar for Protestants(1) and Catholics(2), there is a clear difference for other(3) (which included non-denominational, Mormon, Muslim, Buddhist, etc.), and Jewish(4).  This also aligns with the fact that Agnostic/Atheists(5) rank highest in lack of belief in god. It is also interesting that belief in god for those identifying as Jewish is rather close to that of Agnostic Atheists, this could be because being Jewish is considered by many to be their heritage rather than a religious belief system.</a:t>
            </a:r>
          </a:p>
        </p:txBody>
      </p:sp>
    </p:spTree>
    <p:extLst>
      <p:ext uri="{BB962C8B-B14F-4D97-AF65-F5344CB8AC3E}">
        <p14:creationId xmlns:p14="http://schemas.microsoft.com/office/powerpoint/2010/main" val="35151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B3EC-51D0-4DF0-9EAC-5BF666F5F0C3}"/>
              </a:ext>
            </a:extLst>
          </p:cNvPr>
          <p:cNvSpPr>
            <a:spLocks noGrp="1"/>
          </p:cNvSpPr>
          <p:nvPr>
            <p:ph type="title"/>
          </p:nvPr>
        </p:nvSpPr>
        <p:spPr>
          <a:xfrm>
            <a:off x="685802" y="0"/>
            <a:ext cx="10131425" cy="1456267"/>
          </a:xfrm>
        </p:spPr>
        <p:txBody>
          <a:bodyPr/>
          <a:lstStyle/>
          <a:p>
            <a:pPr algn="ctr"/>
            <a:r>
              <a:rPr lang="en-US" dirty="0"/>
              <a:t>Further Analysis – belief in science</a:t>
            </a:r>
          </a:p>
        </p:txBody>
      </p:sp>
      <p:sp>
        <p:nvSpPr>
          <p:cNvPr id="3" name="Content Placeholder 2">
            <a:extLst>
              <a:ext uri="{FF2B5EF4-FFF2-40B4-BE49-F238E27FC236}">
                <a16:creationId xmlns:a16="http://schemas.microsoft.com/office/drawing/2014/main" id="{3795C908-70DD-4119-AFC6-E49C9783B06E}"/>
              </a:ext>
            </a:extLst>
          </p:cNvPr>
          <p:cNvSpPr>
            <a:spLocks noGrp="1"/>
          </p:cNvSpPr>
          <p:nvPr>
            <p:ph sz="half" idx="1"/>
          </p:nvPr>
        </p:nvSpPr>
        <p:spPr>
          <a:xfrm>
            <a:off x="685802" y="1189567"/>
            <a:ext cx="10820396" cy="5154083"/>
          </a:xfrm>
        </p:spPr>
        <p:txBody>
          <a:bodyPr/>
          <a:lstStyle/>
          <a:p>
            <a:pPr marL="0" indent="0">
              <a:buNone/>
            </a:pPr>
            <a:r>
              <a:rPr lang="en-US" dirty="0"/>
              <a:t>An ANOVA was conducted to compare the effect of religion type on belief in science in Protestant, Roman Catholic, Other, Jewish, and Agnostic belief systems. There was a significant effect of religion on belief in science at the </a:t>
            </a:r>
            <a:r>
              <a:rPr lang="en-US" i="1" dirty="0"/>
              <a:t>p</a:t>
            </a:r>
            <a:r>
              <a:rPr lang="en-US" dirty="0"/>
              <a:t> &lt; .05 level for the five religious beliefs, </a:t>
            </a:r>
            <a:r>
              <a:rPr lang="en-US" i="1" dirty="0"/>
              <a:t>F</a:t>
            </a:r>
            <a:r>
              <a:rPr lang="en-US" dirty="0"/>
              <a:t>(4,2941) = 28.5, </a:t>
            </a:r>
            <a:r>
              <a:rPr lang="en-US" i="1" dirty="0"/>
              <a:t>p</a:t>
            </a:r>
            <a:r>
              <a:rPr lang="en-US" dirty="0"/>
              <a:t> &lt; .001, </a:t>
            </a:r>
            <a:r>
              <a:rPr lang="en-US" sz="1800" dirty="0">
                <a:effectLst/>
                <a:ea typeface="SimSun" panose="02010600030101010101" pitchFamily="2" charset="-122"/>
              </a:rPr>
              <a:t>η</a:t>
            </a:r>
            <a:r>
              <a:rPr lang="en-US" sz="1800" baseline="-25000" dirty="0">
                <a:effectLst/>
                <a:ea typeface="SimSun" panose="02010600030101010101" pitchFamily="2" charset="-122"/>
              </a:rPr>
              <a:t>p</a:t>
            </a:r>
            <a:r>
              <a:rPr lang="en-US" sz="1800" dirty="0">
                <a:effectLst/>
                <a:ea typeface="SimSun" panose="02010600030101010101" pitchFamily="2" charset="-122"/>
              </a:rPr>
              <a:t>² = .</a:t>
            </a:r>
            <a:r>
              <a:rPr lang="en-US" dirty="0">
                <a:ea typeface="SimSun" panose="02010600030101010101" pitchFamily="2" charset="-122"/>
              </a:rPr>
              <a:t>037</a:t>
            </a:r>
            <a:r>
              <a:rPr lang="en-US" sz="1800" dirty="0">
                <a:effectLst/>
                <a:ea typeface="SimSun" panose="02010600030101010101" pitchFamily="2" charset="-122"/>
              </a:rPr>
              <a:t>. Post hoc comparisons using the Bonferroni test indicated that the mean score for Protestant (</a:t>
            </a:r>
            <a:r>
              <a:rPr lang="en-US" sz="1800" i="1" dirty="0">
                <a:effectLst/>
                <a:ea typeface="SimSun" panose="02010600030101010101" pitchFamily="2" charset="-122"/>
              </a:rPr>
              <a:t>M</a:t>
            </a:r>
            <a:r>
              <a:rPr lang="en-US" sz="1800" dirty="0">
                <a:effectLst/>
                <a:ea typeface="SimSun" panose="02010600030101010101" pitchFamily="2" charset="-122"/>
              </a:rPr>
              <a:t> = 2.47, </a:t>
            </a:r>
            <a:r>
              <a:rPr lang="en-US" sz="1800" i="1" dirty="0">
                <a:effectLst/>
                <a:ea typeface="SimSun" panose="02010600030101010101" pitchFamily="2" charset="-122"/>
              </a:rPr>
              <a:t>SD</a:t>
            </a:r>
            <a:r>
              <a:rPr lang="en-US" sz="1800" dirty="0">
                <a:effectLst/>
                <a:ea typeface="SimSun" panose="02010600030101010101" pitchFamily="2" charset="-122"/>
              </a:rPr>
              <a:t> = 1.13) was significantly different from </a:t>
            </a:r>
            <a:r>
              <a:rPr lang="en-US" dirty="0">
                <a:ea typeface="SimSun" panose="02010600030101010101" pitchFamily="2" charset="-122"/>
              </a:rPr>
              <a:t>Roman Catholic</a:t>
            </a:r>
            <a:r>
              <a:rPr lang="en-US" sz="1800" dirty="0">
                <a:effectLst/>
                <a:ea typeface="SimSun" panose="02010600030101010101" pitchFamily="2" charset="-122"/>
              </a:rPr>
              <a:t> (</a:t>
            </a:r>
            <a:r>
              <a:rPr lang="en-US" sz="1800" i="1" dirty="0">
                <a:effectLst/>
                <a:ea typeface="SimSun" panose="02010600030101010101" pitchFamily="2" charset="-122"/>
              </a:rPr>
              <a:t>M</a:t>
            </a:r>
            <a:r>
              <a:rPr lang="en-US" sz="1800" dirty="0">
                <a:effectLst/>
                <a:ea typeface="SimSun" panose="02010600030101010101" pitchFamily="2" charset="-122"/>
              </a:rPr>
              <a:t> = 2.17, </a:t>
            </a:r>
            <a:r>
              <a:rPr lang="en-US" sz="1800" i="1" dirty="0">
                <a:effectLst/>
                <a:ea typeface="SimSun" panose="02010600030101010101" pitchFamily="2" charset="-122"/>
              </a:rPr>
              <a:t>SD</a:t>
            </a:r>
            <a:r>
              <a:rPr lang="en-US" sz="1800" dirty="0">
                <a:effectLst/>
                <a:ea typeface="SimSun" panose="02010600030101010101" pitchFamily="2" charset="-122"/>
              </a:rPr>
              <a:t> = 1.03),  Jewish (</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1.90,</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a:t>
            </a:r>
            <a:r>
              <a:rPr lang="en-US" dirty="0">
                <a:ea typeface="SimSun" panose="02010600030101010101" pitchFamily="2" charset="-122"/>
              </a:rPr>
              <a:t>1.09</a:t>
            </a:r>
            <a:r>
              <a:rPr lang="en-US" sz="1800" dirty="0">
                <a:effectLst/>
                <a:ea typeface="SimSun" panose="02010600030101010101" pitchFamily="2" charset="-122"/>
              </a:rPr>
              <a:t>), and Agnostic (</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1.95</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1.11).  Post hoc comparisons using the Bonferroni test indicated that the mean score for other (</a:t>
            </a:r>
            <a:r>
              <a:rPr lang="en-US" sz="1800" i="1" dirty="0">
                <a:effectLst/>
                <a:ea typeface="SimSun" panose="02010600030101010101" pitchFamily="2" charset="-122"/>
              </a:rPr>
              <a:t>M</a:t>
            </a:r>
            <a:r>
              <a:rPr lang="en-US" sz="1800" dirty="0">
                <a:effectLst/>
                <a:ea typeface="SimSun" panose="02010600030101010101" pitchFamily="2" charset="-122"/>
              </a:rPr>
              <a:t> = 2.32, </a:t>
            </a:r>
            <a:r>
              <a:rPr lang="en-US" sz="1800" i="1" dirty="0">
                <a:effectLst/>
                <a:ea typeface="SimSun" panose="02010600030101010101" pitchFamily="2" charset="-122"/>
              </a:rPr>
              <a:t>SD</a:t>
            </a:r>
            <a:r>
              <a:rPr lang="en-US" sz="1800" dirty="0">
                <a:effectLst/>
                <a:ea typeface="SimSun" panose="02010600030101010101" pitchFamily="2" charset="-122"/>
              </a:rPr>
              <a:t> = 1.20) wa</a:t>
            </a:r>
            <a:r>
              <a:rPr lang="en-US" dirty="0">
                <a:ea typeface="SimSun" panose="02010600030101010101" pitchFamily="2" charset="-122"/>
              </a:rPr>
              <a:t>s significantly different from Agnostic </a:t>
            </a:r>
            <a:r>
              <a:rPr lang="en-US" sz="1800" dirty="0">
                <a:effectLst/>
                <a:ea typeface="SimSun" panose="02010600030101010101" pitchFamily="2" charset="-122"/>
              </a:rPr>
              <a:t>(</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1.95</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1.11). However, Protestant (</a:t>
            </a:r>
            <a:r>
              <a:rPr lang="en-US" sz="1800" i="1" dirty="0">
                <a:effectLst/>
                <a:ea typeface="SimSun" panose="02010600030101010101" pitchFamily="2" charset="-122"/>
              </a:rPr>
              <a:t>M</a:t>
            </a:r>
            <a:r>
              <a:rPr lang="en-US" sz="1800" dirty="0">
                <a:effectLst/>
                <a:ea typeface="SimSun" panose="02010600030101010101" pitchFamily="2" charset="-122"/>
              </a:rPr>
              <a:t> = 2.47, </a:t>
            </a:r>
            <a:r>
              <a:rPr lang="en-US" sz="1800" i="1" dirty="0">
                <a:effectLst/>
                <a:ea typeface="SimSun" panose="02010600030101010101" pitchFamily="2" charset="-122"/>
              </a:rPr>
              <a:t>SD</a:t>
            </a:r>
            <a:r>
              <a:rPr lang="en-US" sz="1800" dirty="0">
                <a:effectLst/>
                <a:ea typeface="SimSun" panose="02010600030101010101" pitchFamily="2" charset="-122"/>
              </a:rPr>
              <a:t> = 1.13) did not differ from other (</a:t>
            </a:r>
            <a:r>
              <a:rPr lang="en-US" sz="1800" i="1" dirty="0">
                <a:effectLst/>
                <a:ea typeface="SimSun" panose="02010600030101010101" pitchFamily="2" charset="-122"/>
              </a:rPr>
              <a:t>M</a:t>
            </a:r>
            <a:r>
              <a:rPr lang="en-US" sz="1800" dirty="0">
                <a:effectLst/>
                <a:ea typeface="SimSun" panose="02010600030101010101" pitchFamily="2" charset="-122"/>
              </a:rPr>
              <a:t> =  2.32, </a:t>
            </a:r>
            <a:r>
              <a:rPr lang="en-US" sz="1800" i="1" dirty="0">
                <a:effectLst/>
                <a:ea typeface="SimSun" panose="02010600030101010101" pitchFamily="2" charset="-122"/>
              </a:rPr>
              <a:t>SD</a:t>
            </a:r>
            <a:r>
              <a:rPr lang="en-US" sz="1800" dirty="0">
                <a:effectLst/>
                <a:ea typeface="SimSun" panose="02010600030101010101" pitchFamily="2" charset="-122"/>
              </a:rPr>
              <a:t> =  1.20). </a:t>
            </a:r>
            <a:r>
              <a:rPr lang="en-US" dirty="0">
                <a:ea typeface="SimSun" panose="02010600030101010101" pitchFamily="2" charset="-122"/>
              </a:rPr>
              <a:t>Roman Catholic </a:t>
            </a:r>
            <a:r>
              <a:rPr lang="en-US" sz="1800" dirty="0">
                <a:effectLst/>
                <a:ea typeface="SimSun" panose="02010600030101010101" pitchFamily="2" charset="-122"/>
              </a:rPr>
              <a:t>(</a:t>
            </a:r>
            <a:r>
              <a:rPr lang="en-US" sz="1800" i="1" dirty="0">
                <a:effectLst/>
                <a:ea typeface="SimSun" panose="02010600030101010101" pitchFamily="2" charset="-122"/>
              </a:rPr>
              <a:t>M</a:t>
            </a:r>
            <a:r>
              <a:rPr lang="en-US" sz="1800" dirty="0">
                <a:effectLst/>
                <a:ea typeface="SimSun" panose="02010600030101010101" pitchFamily="2" charset="-122"/>
              </a:rPr>
              <a:t> = 2.17, </a:t>
            </a:r>
            <a:r>
              <a:rPr lang="en-US" sz="1800" i="1" dirty="0">
                <a:effectLst/>
                <a:ea typeface="SimSun" panose="02010600030101010101" pitchFamily="2" charset="-122"/>
              </a:rPr>
              <a:t>SD</a:t>
            </a:r>
            <a:r>
              <a:rPr lang="en-US" sz="1800" dirty="0">
                <a:effectLst/>
                <a:ea typeface="SimSun" panose="02010600030101010101" pitchFamily="2" charset="-122"/>
              </a:rPr>
              <a:t> = 1.03)</a:t>
            </a:r>
            <a:r>
              <a:rPr lang="en-US" dirty="0">
                <a:ea typeface="SimSun" panose="02010600030101010101" pitchFamily="2" charset="-122"/>
              </a:rPr>
              <a:t> did not differ from </a:t>
            </a:r>
            <a:r>
              <a:rPr lang="en-US" sz="1800" dirty="0">
                <a:effectLst/>
                <a:ea typeface="SimSun" panose="02010600030101010101" pitchFamily="2" charset="-122"/>
              </a:rPr>
              <a:t>other (</a:t>
            </a:r>
            <a:r>
              <a:rPr lang="en-US" sz="1800" i="1" dirty="0">
                <a:effectLst/>
                <a:ea typeface="SimSun" panose="02010600030101010101" pitchFamily="2" charset="-122"/>
              </a:rPr>
              <a:t>M</a:t>
            </a:r>
            <a:r>
              <a:rPr lang="en-US" sz="1800" dirty="0">
                <a:effectLst/>
                <a:ea typeface="SimSun" panose="02010600030101010101" pitchFamily="2" charset="-122"/>
              </a:rPr>
              <a:t> =  2.32, </a:t>
            </a:r>
            <a:r>
              <a:rPr lang="en-US" sz="1800" i="1" dirty="0">
                <a:effectLst/>
                <a:ea typeface="SimSun" panose="02010600030101010101" pitchFamily="2" charset="-122"/>
              </a:rPr>
              <a:t>SD</a:t>
            </a:r>
            <a:r>
              <a:rPr lang="en-US" sz="1800" dirty="0">
                <a:effectLst/>
                <a:ea typeface="SimSun" panose="02010600030101010101" pitchFamily="2" charset="-122"/>
              </a:rPr>
              <a:t> =  1.20 ), Jewish (</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1.90,</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a:t>
            </a:r>
            <a:r>
              <a:rPr lang="en-US" dirty="0">
                <a:ea typeface="SimSun" panose="02010600030101010101" pitchFamily="2" charset="-122"/>
              </a:rPr>
              <a:t>1.09</a:t>
            </a:r>
            <a:r>
              <a:rPr lang="en-US" sz="1800" dirty="0">
                <a:effectLst/>
                <a:ea typeface="SimSun" panose="02010600030101010101" pitchFamily="2" charset="-122"/>
              </a:rPr>
              <a:t>), or Agnostic (</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1.95</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1.11).  Other (</a:t>
            </a:r>
            <a:r>
              <a:rPr lang="en-US" sz="1800" i="1" dirty="0">
                <a:effectLst/>
                <a:ea typeface="SimSun" panose="02010600030101010101" pitchFamily="2" charset="-122"/>
              </a:rPr>
              <a:t>M</a:t>
            </a:r>
            <a:r>
              <a:rPr lang="en-US" sz="1800" dirty="0">
                <a:effectLst/>
                <a:ea typeface="SimSun" panose="02010600030101010101" pitchFamily="2" charset="-122"/>
              </a:rPr>
              <a:t> =  2.32, </a:t>
            </a:r>
            <a:r>
              <a:rPr lang="en-US" sz="1800" i="1" dirty="0">
                <a:effectLst/>
                <a:ea typeface="SimSun" panose="02010600030101010101" pitchFamily="2" charset="-122"/>
              </a:rPr>
              <a:t>SD</a:t>
            </a:r>
            <a:r>
              <a:rPr lang="en-US" sz="1800" dirty="0">
                <a:effectLst/>
                <a:ea typeface="SimSun" panose="02010600030101010101" pitchFamily="2" charset="-122"/>
              </a:rPr>
              <a:t> =  1.20) did not differ from Jewish (</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1.90,</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a:t>
            </a:r>
            <a:r>
              <a:rPr lang="en-US" dirty="0">
                <a:ea typeface="SimSun" panose="02010600030101010101" pitchFamily="2" charset="-122"/>
              </a:rPr>
              <a:t>1.09</a:t>
            </a:r>
            <a:r>
              <a:rPr lang="en-US" sz="1800" dirty="0">
                <a:effectLst/>
                <a:ea typeface="SimSun" panose="02010600030101010101" pitchFamily="2" charset="-122"/>
              </a:rPr>
              <a:t>), and Jewish (</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1.90,</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a:t>
            </a:r>
            <a:r>
              <a:rPr lang="en-US" dirty="0">
                <a:ea typeface="SimSun" panose="02010600030101010101" pitchFamily="2" charset="-122"/>
              </a:rPr>
              <a:t>1.09</a:t>
            </a:r>
            <a:r>
              <a:rPr lang="en-US" sz="1800" dirty="0">
                <a:effectLst/>
                <a:ea typeface="SimSun" panose="02010600030101010101" pitchFamily="2" charset="-122"/>
              </a:rPr>
              <a:t>) did not differ from Agnostic (</a:t>
            </a:r>
            <a:r>
              <a:rPr lang="en-US" sz="1800" i="1" dirty="0">
                <a:effectLst/>
                <a:ea typeface="SimSun" panose="02010600030101010101" pitchFamily="2" charset="-122"/>
              </a:rPr>
              <a:t>M</a:t>
            </a:r>
            <a:r>
              <a:rPr lang="en-US" sz="1800" dirty="0">
                <a:effectLst/>
                <a:ea typeface="SimSun" panose="02010600030101010101" pitchFamily="2" charset="-122"/>
              </a:rPr>
              <a:t> = </a:t>
            </a:r>
            <a:r>
              <a:rPr lang="en-US" dirty="0">
                <a:ea typeface="SimSun" panose="02010600030101010101" pitchFamily="2" charset="-122"/>
              </a:rPr>
              <a:t>1.95</a:t>
            </a:r>
            <a:r>
              <a:rPr lang="en-US" sz="1800" dirty="0">
                <a:effectLst/>
                <a:ea typeface="SimSun" panose="02010600030101010101" pitchFamily="2" charset="-122"/>
              </a:rPr>
              <a:t>, </a:t>
            </a:r>
            <a:r>
              <a:rPr lang="en-US" sz="1800" i="1" dirty="0">
                <a:effectLst/>
                <a:ea typeface="SimSun" panose="02010600030101010101" pitchFamily="2" charset="-122"/>
              </a:rPr>
              <a:t>SD</a:t>
            </a:r>
            <a:r>
              <a:rPr lang="en-US" sz="1800" dirty="0">
                <a:effectLst/>
                <a:ea typeface="SimSun" panose="02010600030101010101" pitchFamily="2" charset="-122"/>
              </a:rPr>
              <a:t> = 1.11).</a:t>
            </a:r>
            <a:endParaRPr lang="en-US" dirty="0"/>
          </a:p>
        </p:txBody>
      </p:sp>
    </p:spTree>
    <p:extLst>
      <p:ext uri="{BB962C8B-B14F-4D97-AF65-F5344CB8AC3E}">
        <p14:creationId xmlns:p14="http://schemas.microsoft.com/office/powerpoint/2010/main" val="3335332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{9F27D250-02F0-4D22-B6CA-72C991A13252}tf03457452</Template>
  <TotalTime>283</TotalTime>
  <Words>2220</Words>
  <Application>Microsoft Office PowerPoint</Application>
  <PresentationFormat>Widescreen</PresentationFormat>
  <Paragraphs>245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Does religion make a difference?</vt:lpstr>
      <vt:lpstr>Background</vt:lpstr>
      <vt:lpstr>Factor Analysis</vt:lpstr>
      <vt:lpstr>Factors</vt:lpstr>
      <vt:lpstr>Research question and hypothesis</vt:lpstr>
      <vt:lpstr>Method</vt:lpstr>
      <vt:lpstr>Further Analysis – Belief in God</vt:lpstr>
      <vt:lpstr>Discussion – Belief in God</vt:lpstr>
      <vt:lpstr>Further Analysis – belief in science</vt:lpstr>
      <vt:lpstr>Discussion – Belief in science</vt:lpstr>
      <vt:lpstr>Further Analysis – Spirituality</vt:lpstr>
      <vt:lpstr>Discussion – Spirituality</vt:lpstr>
      <vt:lpstr>Overall 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religion make a difference?</dc:title>
  <dc:creator>Bernadette Joy</dc:creator>
  <cp:lastModifiedBy>Bernadette Joy</cp:lastModifiedBy>
  <cp:revision>33</cp:revision>
  <dcterms:created xsi:type="dcterms:W3CDTF">2021-04-14T19:20:52Z</dcterms:created>
  <dcterms:modified xsi:type="dcterms:W3CDTF">2021-04-15T13:51:07Z</dcterms:modified>
</cp:coreProperties>
</file>