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4"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Women’s Freedoms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727228"/>
          </a:xfrm>
        </p:spPr>
        <p:txBody>
          <a:bodyPr>
            <a:normAutofit/>
          </a:bodyPr>
          <a:lstStyle/>
          <a:p>
            <a:r>
              <a:rPr lang="en-US" dirty="0">
                <a:solidFill>
                  <a:schemeClr val="tx1"/>
                </a:solidFill>
              </a:rPr>
              <a:t>Bernadette Slack</a:t>
            </a:r>
          </a:p>
          <a:p>
            <a:r>
              <a:rPr lang="en-US" dirty="0">
                <a:solidFill>
                  <a:schemeClr val="tx1"/>
                </a:solidFill>
              </a:rPr>
              <a:t>Example majors – Sociology, Psychology </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2" y="356359"/>
            <a:ext cx="6718433" cy="1194145"/>
          </a:xfrm>
        </p:spPr>
        <p:txBody>
          <a:bodyPr>
            <a:normAutofit/>
          </a:bodyPr>
          <a:lstStyle/>
          <a:p>
            <a:pPr algn="ctr"/>
            <a:r>
              <a:rPr lang="en-US" dirty="0">
                <a:solidFill>
                  <a:schemeClr val="accent2"/>
                </a:solidFill>
              </a:rPr>
              <a:t>Background</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4145388780"/>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A84055C4-219B-4286-93EC-093D9576EAE7}"/>
              </a:ext>
            </a:extLst>
          </p:cNvPr>
          <p:cNvSpPr txBox="1"/>
          <p:nvPr/>
        </p:nvSpPr>
        <p:spPr>
          <a:xfrm>
            <a:off x="4727964" y="1285438"/>
            <a:ext cx="6718433" cy="4801314"/>
          </a:xfrm>
          <a:prstGeom prst="rect">
            <a:avLst/>
          </a:prstGeom>
          <a:noFill/>
          <a:ln>
            <a:solidFill>
              <a:schemeClr val="accent2"/>
            </a:solidFill>
          </a:ln>
        </p:spPr>
        <p:txBody>
          <a:bodyPr wrap="square" rtlCol="0">
            <a:spAutoFit/>
          </a:bodyPr>
          <a:lstStyle/>
          <a:p>
            <a:r>
              <a:rPr lang="en-US" dirty="0"/>
              <a:t>The Human Freedom Index is a study conducted every year to measure the freedoms of civilians by region. The study is compiled and published by the Cato Institute (Washington, D.C) and the Fraser Institute (Vancouver, B.C).  </a:t>
            </a:r>
          </a:p>
          <a:p>
            <a:endParaRPr lang="en-US" dirty="0"/>
          </a:p>
          <a:p>
            <a:r>
              <a:rPr lang="en-US" dirty="0"/>
              <a:t>While preparing this analysis it was discovered that the study itself is compiled by a libertarian think tank, as such it is believed that the data may have an objective outcome and therefore presents certain biases that should not be ignored. The publishers of the report and datasets, state that the data is compiled by a 3</a:t>
            </a:r>
            <a:r>
              <a:rPr lang="en-US" baseline="30000" dirty="0"/>
              <a:t>rd</a:t>
            </a:r>
            <a:r>
              <a:rPr lang="en-US" dirty="0"/>
              <a:t> party to avoid any bias. However, many of the 3</a:t>
            </a:r>
            <a:r>
              <a:rPr lang="en-US" baseline="30000" dirty="0"/>
              <a:t>rd</a:t>
            </a:r>
            <a:r>
              <a:rPr lang="en-US" dirty="0"/>
              <a:t> parties presented their own biases, while others were collected from the UN, UNICEF and other reliable, non-partisan sources. Conveniently, every data point used for the purpose of this analysis was collected by UNICEF, OECD, and v-dem Institute. Therefore, for the purpose of this analysis there is no apparent bias found.</a:t>
            </a: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38" name="Rectangle 37">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40" name="Rectangle 39">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6" name="Title 5">
            <a:extLst>
              <a:ext uri="{FF2B5EF4-FFF2-40B4-BE49-F238E27FC236}">
                <a16:creationId xmlns:a16="http://schemas.microsoft.com/office/drawing/2014/main" id="{9FF48304-1FF8-4A23-BA24-752EFDAD51DD}"/>
              </a:ext>
            </a:extLst>
          </p:cNvPr>
          <p:cNvSpPr>
            <a:spLocks noGrp="1"/>
          </p:cNvSpPr>
          <p:nvPr>
            <p:ph type="title"/>
          </p:nvPr>
        </p:nvSpPr>
        <p:spPr>
          <a:xfrm>
            <a:off x="1066800" y="642594"/>
            <a:ext cx="10058400" cy="1371600"/>
          </a:xfrm>
        </p:spPr>
        <p:txBody>
          <a:bodyPr>
            <a:normAutofit/>
          </a:bodyPr>
          <a:lstStyle/>
          <a:p>
            <a:pPr algn="ctr"/>
            <a:r>
              <a:rPr lang="en-US" dirty="0">
                <a:solidFill>
                  <a:schemeClr val="accent1"/>
                </a:solidFill>
              </a:rPr>
              <a:t>Research Question and Hypothesis</a:t>
            </a:r>
          </a:p>
        </p:txBody>
      </p:sp>
      <p:sp>
        <p:nvSpPr>
          <p:cNvPr id="7" name="TextBox 6">
            <a:extLst>
              <a:ext uri="{FF2B5EF4-FFF2-40B4-BE49-F238E27FC236}">
                <a16:creationId xmlns:a16="http://schemas.microsoft.com/office/drawing/2014/main" id="{28101029-5722-4E1F-9221-0246F85D279D}"/>
              </a:ext>
            </a:extLst>
          </p:cNvPr>
          <p:cNvSpPr txBox="1"/>
          <p:nvPr/>
        </p:nvSpPr>
        <p:spPr>
          <a:xfrm>
            <a:off x="1689652" y="1908312"/>
            <a:ext cx="8812696" cy="3693319"/>
          </a:xfrm>
          <a:prstGeom prst="rect">
            <a:avLst/>
          </a:prstGeom>
          <a:noFill/>
          <a:ln>
            <a:solidFill>
              <a:schemeClr val="accent1"/>
            </a:solidFill>
          </a:ln>
        </p:spPr>
        <p:txBody>
          <a:bodyPr wrap="square" rtlCol="0">
            <a:spAutoFit/>
          </a:bodyPr>
          <a:lstStyle/>
          <a:p>
            <a:pPr algn="ctr"/>
            <a:r>
              <a:rPr lang="en-US" dirty="0"/>
              <a:t>Upon delving into history and religion, most modern historians will agree that the biggest historical impact on women’s rights are closely tied to religion and the ability to prove paternal lineage.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seems logical then, that religious freedoms and women’s freedoms would be intertwined in our modern era, but how would this be evident?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Null Hypothesis: There is no correlation between religious repression and women’s freedoms.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 Hypothesis: There is a correlation between religious repression and women’s freedoms. </a:t>
            </a:r>
          </a:p>
          <a:p>
            <a:pPr algn="ctr"/>
            <a:endParaRPr lang="en-US" dirty="0"/>
          </a:p>
        </p:txBody>
      </p:sp>
    </p:spTree>
    <p:extLst>
      <p:ext uri="{BB962C8B-B14F-4D97-AF65-F5344CB8AC3E}">
        <p14:creationId xmlns:p14="http://schemas.microsoft.com/office/powerpoint/2010/main" val="23987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38" name="Rectangle 37">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40" name="Rectangle 39">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6" name="Title 5">
            <a:extLst>
              <a:ext uri="{FF2B5EF4-FFF2-40B4-BE49-F238E27FC236}">
                <a16:creationId xmlns:a16="http://schemas.microsoft.com/office/drawing/2014/main" id="{9FF48304-1FF8-4A23-BA24-752EFDAD51DD}"/>
              </a:ext>
            </a:extLst>
          </p:cNvPr>
          <p:cNvSpPr>
            <a:spLocks noGrp="1"/>
          </p:cNvSpPr>
          <p:nvPr>
            <p:ph type="title"/>
          </p:nvPr>
        </p:nvSpPr>
        <p:spPr>
          <a:xfrm>
            <a:off x="1066800" y="642594"/>
            <a:ext cx="10058400" cy="1371600"/>
          </a:xfrm>
        </p:spPr>
        <p:txBody>
          <a:bodyPr>
            <a:normAutofit/>
          </a:bodyPr>
          <a:lstStyle/>
          <a:p>
            <a:pPr algn="ctr"/>
            <a:r>
              <a:rPr lang="en-US" dirty="0">
                <a:solidFill>
                  <a:schemeClr val="accent1"/>
                </a:solidFill>
              </a:rPr>
              <a:t>Method</a:t>
            </a:r>
          </a:p>
        </p:txBody>
      </p:sp>
      <p:sp>
        <p:nvSpPr>
          <p:cNvPr id="7" name="TextBox 6">
            <a:extLst>
              <a:ext uri="{FF2B5EF4-FFF2-40B4-BE49-F238E27FC236}">
                <a16:creationId xmlns:a16="http://schemas.microsoft.com/office/drawing/2014/main" id="{28101029-5722-4E1F-9221-0246F85D279D}"/>
              </a:ext>
            </a:extLst>
          </p:cNvPr>
          <p:cNvSpPr txBox="1"/>
          <p:nvPr/>
        </p:nvSpPr>
        <p:spPr>
          <a:xfrm>
            <a:off x="1689652" y="1908312"/>
            <a:ext cx="8812696" cy="2585323"/>
          </a:xfrm>
          <a:prstGeom prst="rect">
            <a:avLst/>
          </a:prstGeom>
          <a:noFill/>
          <a:ln>
            <a:solidFill>
              <a:schemeClr val="accent1"/>
            </a:solidFill>
          </a:ln>
        </p:spPr>
        <p:txBody>
          <a:bodyPr wrap="square" rtlCol="0">
            <a:spAutoFit/>
          </a:bodyPr>
          <a:lstStyle/>
          <a:p>
            <a:pPr algn="ctr"/>
            <a:r>
              <a:rPr lang="en-US" dirty="0"/>
              <a:t>The data being used contains a variable measuring religious repression. Therefore, causing a region to have a low score when enforcing religious repression and a high score (more freedom) if there was little to no repression. This was chosen as the dependent variable.</a:t>
            </a:r>
          </a:p>
          <a:p>
            <a:pPr algn="ctr"/>
            <a:endParaRPr lang="en-US" dirty="0"/>
          </a:p>
          <a:p>
            <a:pPr algn="ctr"/>
            <a:r>
              <a:rPr lang="en-US" dirty="0"/>
              <a:t>Multiple variables pertaining to women’s rights were chosen to surmise if they impacted the repression of religion by region. These variables include the freedoms of: Women’s Movement (physical travel), Women’s Safety, (freedom from) Female Genital Mutilation, and Inheritance Rights (for widows and daughters).</a:t>
            </a:r>
          </a:p>
        </p:txBody>
      </p:sp>
    </p:spTree>
    <p:extLst>
      <p:ext uri="{BB962C8B-B14F-4D97-AF65-F5344CB8AC3E}">
        <p14:creationId xmlns:p14="http://schemas.microsoft.com/office/powerpoint/2010/main" val="345805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38" name="Rectangle 37">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40" name="Rectangle 39">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6" name="Title 5">
            <a:extLst>
              <a:ext uri="{FF2B5EF4-FFF2-40B4-BE49-F238E27FC236}">
                <a16:creationId xmlns:a16="http://schemas.microsoft.com/office/drawing/2014/main" id="{9FF48304-1FF8-4A23-BA24-752EFDAD51DD}"/>
              </a:ext>
            </a:extLst>
          </p:cNvPr>
          <p:cNvSpPr>
            <a:spLocks noGrp="1"/>
          </p:cNvSpPr>
          <p:nvPr>
            <p:ph type="title"/>
          </p:nvPr>
        </p:nvSpPr>
        <p:spPr>
          <a:xfrm>
            <a:off x="1066800" y="642594"/>
            <a:ext cx="10058400" cy="1371600"/>
          </a:xfrm>
        </p:spPr>
        <p:txBody>
          <a:bodyPr>
            <a:normAutofit/>
          </a:bodyPr>
          <a:lstStyle/>
          <a:p>
            <a:pPr algn="ctr"/>
            <a:r>
              <a:rPr lang="en-US" dirty="0">
                <a:solidFill>
                  <a:schemeClr val="accent6"/>
                </a:solidFill>
              </a:rPr>
              <a:t>Assumptions</a:t>
            </a:r>
          </a:p>
        </p:txBody>
      </p:sp>
      <p:sp>
        <p:nvSpPr>
          <p:cNvPr id="2" name="TextBox 1">
            <a:extLst>
              <a:ext uri="{FF2B5EF4-FFF2-40B4-BE49-F238E27FC236}">
                <a16:creationId xmlns:a16="http://schemas.microsoft.com/office/drawing/2014/main" id="{942B702F-5854-44F3-AF03-EEADC608B6B2}"/>
              </a:ext>
            </a:extLst>
          </p:cNvPr>
          <p:cNvSpPr txBox="1"/>
          <p:nvPr/>
        </p:nvSpPr>
        <p:spPr>
          <a:xfrm>
            <a:off x="5641144" y="2693963"/>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2FAA6294-105B-4884-8D8B-5E6ED5F9C56A}"/>
              </a:ext>
            </a:extLst>
          </p:cNvPr>
          <p:cNvSpPr txBox="1"/>
          <p:nvPr/>
        </p:nvSpPr>
        <p:spPr>
          <a:xfrm>
            <a:off x="842772" y="2308485"/>
            <a:ext cx="10506455" cy="2862322"/>
          </a:xfrm>
          <a:prstGeom prst="rect">
            <a:avLst/>
          </a:prstGeom>
          <a:noFill/>
          <a:ln>
            <a:solidFill>
              <a:schemeClr val="accent6"/>
            </a:solidFill>
          </a:ln>
        </p:spPr>
        <p:txBody>
          <a:bodyPr wrap="square" rtlCol="0">
            <a:spAutoFit/>
          </a:bodyPr>
          <a:lstStyle/>
          <a:p>
            <a:pPr marL="0" lvl="1"/>
            <a:r>
              <a:rPr lang="en-US" dirty="0"/>
              <a:t>	The data set was cleaned to remove multiple rows of null values. There were several countries with null data for the dichotomous dependent variable, which were also removed for the sake of the analysis. A median split was performed on the dichotomous variable to represent a high rate of religious repression (1), and a low rate of religious repression (0). All independent variables are ranked data. </a:t>
            </a:r>
          </a:p>
          <a:p>
            <a:pPr marL="0" lvl="1"/>
            <a:r>
              <a:rPr lang="en-US" dirty="0"/>
              <a:t>	The variable for the freedom from Female Genitalia Mutilation was highly correlated with the variable measuring the overall Women’s Safety, going well above the tolerance levels for the VIF score. Once the former variable was removed, all remaining independent variables are well within the tolerance level. </a:t>
            </a:r>
          </a:p>
          <a:p>
            <a:pPr marL="0" lvl="1"/>
            <a:r>
              <a:rPr lang="en-US" dirty="0"/>
              <a:t>	The data set has a sample size of 1749.</a:t>
            </a:r>
          </a:p>
        </p:txBody>
      </p:sp>
    </p:spTree>
    <p:extLst>
      <p:ext uri="{BB962C8B-B14F-4D97-AF65-F5344CB8AC3E}">
        <p14:creationId xmlns:p14="http://schemas.microsoft.com/office/powerpoint/2010/main" val="363802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38" name="Rectangle 37">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40" name="Rectangle 39">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6" name="Title 5">
            <a:extLst>
              <a:ext uri="{FF2B5EF4-FFF2-40B4-BE49-F238E27FC236}">
                <a16:creationId xmlns:a16="http://schemas.microsoft.com/office/drawing/2014/main" id="{9FF48304-1FF8-4A23-BA24-752EFDAD51DD}"/>
              </a:ext>
            </a:extLst>
          </p:cNvPr>
          <p:cNvSpPr>
            <a:spLocks noGrp="1"/>
          </p:cNvSpPr>
          <p:nvPr>
            <p:ph type="title"/>
          </p:nvPr>
        </p:nvSpPr>
        <p:spPr>
          <a:xfrm>
            <a:off x="1066800" y="642594"/>
            <a:ext cx="10058400" cy="1371600"/>
          </a:xfrm>
        </p:spPr>
        <p:txBody>
          <a:bodyPr>
            <a:normAutofit/>
          </a:bodyPr>
          <a:lstStyle/>
          <a:p>
            <a:pPr algn="ctr"/>
            <a:r>
              <a:rPr lang="en-US" dirty="0">
                <a:solidFill>
                  <a:schemeClr val="accent4"/>
                </a:solidFill>
              </a:rPr>
              <a:t>Analysis</a:t>
            </a:r>
          </a:p>
        </p:txBody>
      </p:sp>
      <p:sp>
        <p:nvSpPr>
          <p:cNvPr id="2" name="TextBox 1">
            <a:extLst>
              <a:ext uri="{FF2B5EF4-FFF2-40B4-BE49-F238E27FC236}">
                <a16:creationId xmlns:a16="http://schemas.microsoft.com/office/drawing/2014/main" id="{942B702F-5854-44F3-AF03-EEADC608B6B2}"/>
              </a:ext>
            </a:extLst>
          </p:cNvPr>
          <p:cNvSpPr txBox="1"/>
          <p:nvPr/>
        </p:nvSpPr>
        <p:spPr>
          <a:xfrm>
            <a:off x="5641144" y="2693963"/>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2FAA6294-105B-4884-8D8B-5E6ED5F9C56A}"/>
              </a:ext>
            </a:extLst>
          </p:cNvPr>
          <p:cNvSpPr txBox="1"/>
          <p:nvPr/>
        </p:nvSpPr>
        <p:spPr>
          <a:xfrm>
            <a:off x="842772" y="2308485"/>
            <a:ext cx="10506455" cy="2585323"/>
          </a:xfrm>
          <a:prstGeom prst="rect">
            <a:avLst/>
          </a:prstGeom>
          <a:noFill/>
          <a:ln>
            <a:solidFill>
              <a:schemeClr val="accent4"/>
            </a:solidFill>
          </a:ln>
        </p:spPr>
        <p:txBody>
          <a:bodyPr wrap="square" rtlCol="0">
            <a:spAutoFit/>
          </a:bodyPr>
          <a:lstStyle/>
          <a:p>
            <a:pPr marL="0" lvl="1"/>
            <a:r>
              <a:rPr lang="en-US" dirty="0"/>
              <a:t>	A binomial logistic regression was calculated to predict the religious repression being high or low based women’s inheritance rights, the safety and security of women, and women’s freedom of movement. Before conducting the regression analysis, a hierarchical model was analyzed. In which, the  safety and security of women had a </a:t>
            </a:r>
            <a:r>
              <a:rPr lang="en-US" i="1" dirty="0"/>
              <a:t>p</a:t>
            </a:r>
            <a:r>
              <a:rPr lang="en-US" dirty="0"/>
              <a:t> value of .632. This variable was therefore removed from the model.  The Overall Model Test showed χ2(2) = 288, </a:t>
            </a:r>
            <a:r>
              <a:rPr lang="en-US" i="1" dirty="0"/>
              <a:t>p</a:t>
            </a:r>
            <a:r>
              <a:rPr lang="en-US" dirty="0"/>
              <a:t> &lt; .001, which indicates a good fit. The Cox &amp; Snell and </a:t>
            </a:r>
            <a:r>
              <a:rPr lang="en-US" dirty="0" err="1"/>
              <a:t>Nagelkerk</a:t>
            </a:r>
            <a:r>
              <a:rPr lang="en-US" dirty="0"/>
              <a:t> R2 results show that the predictors accounted for between 16.3% and 21.8% of the variance in the model, respectively. Decreases in women’s inheritance was a significant predictor of high religious repression, </a:t>
            </a:r>
            <a:r>
              <a:rPr lang="en-US" i="1" dirty="0"/>
              <a:t>p</a:t>
            </a:r>
            <a:r>
              <a:rPr lang="en-US" dirty="0"/>
              <a:t> &lt; .001. Decreases in women’s freedom of movement was a significant predictor of high religious repression, </a:t>
            </a:r>
            <a:r>
              <a:rPr lang="en-US" i="1" dirty="0"/>
              <a:t>p</a:t>
            </a:r>
            <a:r>
              <a:rPr lang="en-US" dirty="0"/>
              <a:t> &lt;.001.</a:t>
            </a:r>
          </a:p>
        </p:txBody>
      </p:sp>
    </p:spTree>
    <p:extLst>
      <p:ext uri="{BB962C8B-B14F-4D97-AF65-F5344CB8AC3E}">
        <p14:creationId xmlns:p14="http://schemas.microsoft.com/office/powerpoint/2010/main" val="916971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38" name="Rectangle 37">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40" name="Rectangle 39">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6" name="Title 5">
            <a:extLst>
              <a:ext uri="{FF2B5EF4-FFF2-40B4-BE49-F238E27FC236}">
                <a16:creationId xmlns:a16="http://schemas.microsoft.com/office/drawing/2014/main" id="{9FF48304-1FF8-4A23-BA24-752EFDAD51DD}"/>
              </a:ext>
            </a:extLst>
          </p:cNvPr>
          <p:cNvSpPr>
            <a:spLocks noGrp="1"/>
          </p:cNvSpPr>
          <p:nvPr>
            <p:ph type="title"/>
          </p:nvPr>
        </p:nvSpPr>
        <p:spPr>
          <a:xfrm>
            <a:off x="1066800" y="642594"/>
            <a:ext cx="10058400" cy="1371600"/>
          </a:xfrm>
        </p:spPr>
        <p:txBody>
          <a:bodyPr>
            <a:normAutofit/>
          </a:bodyPr>
          <a:lstStyle/>
          <a:p>
            <a:pPr algn="ctr"/>
            <a:r>
              <a:rPr lang="en-US" dirty="0">
                <a:solidFill>
                  <a:schemeClr val="accent5"/>
                </a:solidFill>
              </a:rPr>
              <a:t>Discussion of Results</a:t>
            </a:r>
          </a:p>
        </p:txBody>
      </p:sp>
      <p:sp>
        <p:nvSpPr>
          <p:cNvPr id="2" name="TextBox 1">
            <a:extLst>
              <a:ext uri="{FF2B5EF4-FFF2-40B4-BE49-F238E27FC236}">
                <a16:creationId xmlns:a16="http://schemas.microsoft.com/office/drawing/2014/main" id="{942B702F-5854-44F3-AF03-EEADC608B6B2}"/>
              </a:ext>
            </a:extLst>
          </p:cNvPr>
          <p:cNvSpPr txBox="1"/>
          <p:nvPr/>
        </p:nvSpPr>
        <p:spPr>
          <a:xfrm>
            <a:off x="5641144" y="2693963"/>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2FAA6294-105B-4884-8D8B-5E6ED5F9C56A}"/>
              </a:ext>
            </a:extLst>
          </p:cNvPr>
          <p:cNvSpPr txBox="1"/>
          <p:nvPr/>
        </p:nvSpPr>
        <p:spPr>
          <a:xfrm>
            <a:off x="842772" y="2693963"/>
            <a:ext cx="10506455" cy="2308324"/>
          </a:xfrm>
          <a:prstGeom prst="rect">
            <a:avLst/>
          </a:prstGeom>
          <a:noFill/>
          <a:ln>
            <a:solidFill>
              <a:schemeClr val="accent5"/>
            </a:solidFill>
          </a:ln>
        </p:spPr>
        <p:txBody>
          <a:bodyPr wrap="square" rtlCol="0">
            <a:spAutoFit/>
          </a:bodyPr>
          <a:lstStyle/>
          <a:p>
            <a:pPr marL="0" lvl="1"/>
            <a:r>
              <a:rPr lang="en-US" dirty="0"/>
              <a:t>	 It stands to reason therefore, that countries that have a high rate of religious repression also have less women’s rights. This may indicate that many countries that repress opposing religions are also countries with very low or non-existent rights with regards to women’s inheritance and right to travel freely. Upon further investigation of the countries with the lowest </a:t>
            </a:r>
            <a:r>
              <a:rPr lang="en-US"/>
              <a:t>freedom from </a:t>
            </a:r>
            <a:r>
              <a:rPr lang="en-US" dirty="0"/>
              <a:t>repression </a:t>
            </a:r>
            <a:r>
              <a:rPr lang="en-US"/>
              <a:t>of religion, </a:t>
            </a:r>
            <a:r>
              <a:rPr lang="en-US" dirty="0"/>
              <a:t>it was found that most of them are under very strict political leadership with enforced religious values. Most religions being enforced on a country wide scale are seen to be high-control and highly patriarchal. This could very well account for the lack in women’s freedoms in these countries. </a:t>
            </a:r>
          </a:p>
        </p:txBody>
      </p:sp>
    </p:spTree>
    <p:extLst>
      <p:ext uri="{BB962C8B-B14F-4D97-AF65-F5344CB8AC3E}">
        <p14:creationId xmlns:p14="http://schemas.microsoft.com/office/powerpoint/2010/main" val="236041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38" name="Rectangle 37">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40" name="Rectangle 39">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6" name="Title 5">
            <a:extLst>
              <a:ext uri="{FF2B5EF4-FFF2-40B4-BE49-F238E27FC236}">
                <a16:creationId xmlns:a16="http://schemas.microsoft.com/office/drawing/2014/main" id="{9FF48304-1FF8-4A23-BA24-752EFDAD51DD}"/>
              </a:ext>
            </a:extLst>
          </p:cNvPr>
          <p:cNvSpPr>
            <a:spLocks noGrp="1"/>
          </p:cNvSpPr>
          <p:nvPr>
            <p:ph type="title"/>
          </p:nvPr>
        </p:nvSpPr>
        <p:spPr>
          <a:xfrm>
            <a:off x="1066800" y="642594"/>
            <a:ext cx="10058400" cy="1371600"/>
          </a:xfrm>
        </p:spPr>
        <p:txBody>
          <a:bodyPr>
            <a:normAutofit/>
          </a:bodyPr>
          <a:lstStyle/>
          <a:p>
            <a:pPr algn="ctr"/>
            <a:r>
              <a:rPr lang="en-US" dirty="0">
                <a:solidFill>
                  <a:schemeClr val="tx2"/>
                </a:solidFill>
              </a:rPr>
              <a:t>References</a:t>
            </a:r>
          </a:p>
        </p:txBody>
      </p:sp>
      <p:sp>
        <p:nvSpPr>
          <p:cNvPr id="2" name="TextBox 1">
            <a:extLst>
              <a:ext uri="{FF2B5EF4-FFF2-40B4-BE49-F238E27FC236}">
                <a16:creationId xmlns:a16="http://schemas.microsoft.com/office/drawing/2014/main" id="{942B702F-5854-44F3-AF03-EEADC608B6B2}"/>
              </a:ext>
            </a:extLst>
          </p:cNvPr>
          <p:cNvSpPr txBox="1"/>
          <p:nvPr/>
        </p:nvSpPr>
        <p:spPr>
          <a:xfrm>
            <a:off x="5641144" y="2693963"/>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2FAA6294-105B-4884-8D8B-5E6ED5F9C56A}"/>
              </a:ext>
            </a:extLst>
          </p:cNvPr>
          <p:cNvSpPr txBox="1"/>
          <p:nvPr/>
        </p:nvSpPr>
        <p:spPr>
          <a:xfrm>
            <a:off x="842772" y="2693963"/>
            <a:ext cx="10506455" cy="646331"/>
          </a:xfrm>
          <a:prstGeom prst="rect">
            <a:avLst/>
          </a:prstGeom>
          <a:noFill/>
          <a:ln>
            <a:solidFill>
              <a:schemeClr val="tx2"/>
            </a:solidFill>
          </a:ln>
        </p:spPr>
        <p:txBody>
          <a:bodyPr wrap="square" rtlCol="0">
            <a:spAutoFit/>
          </a:bodyPr>
          <a:lstStyle/>
          <a:p>
            <a:pPr marL="0" lvl="1"/>
            <a:r>
              <a:rPr lang="en-US" dirty="0"/>
              <a:t>Human Freedom Index: 2020 | Cato Institute. Retrieved March 3, 2021, from 	https://www.cato.org/human-freedom-index/2020</a:t>
            </a:r>
          </a:p>
        </p:txBody>
      </p:sp>
    </p:spTree>
    <p:extLst>
      <p:ext uri="{BB962C8B-B14F-4D97-AF65-F5344CB8AC3E}">
        <p14:creationId xmlns:p14="http://schemas.microsoft.com/office/powerpoint/2010/main" val="278687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528</TotalTime>
  <Words>835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Garamond</vt:lpstr>
      <vt:lpstr>SavonVTI</vt:lpstr>
      <vt:lpstr>Women’s Freedoms Analysis</vt:lpstr>
      <vt:lpstr>Background</vt:lpstr>
      <vt:lpstr>Research Question and Hypothesis</vt:lpstr>
      <vt:lpstr>Method</vt:lpstr>
      <vt:lpstr>Assumptions</vt:lpstr>
      <vt:lpstr>Analysis</vt:lpstr>
      <vt:lpstr>Discussion of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Freedoms Analysis</dc:title>
  <dc:creator>Bernadette Joy</dc:creator>
  <cp:lastModifiedBy>Bernadette Joy</cp:lastModifiedBy>
  <cp:revision>25</cp:revision>
  <dcterms:created xsi:type="dcterms:W3CDTF">2021-03-03T21:47:09Z</dcterms:created>
  <dcterms:modified xsi:type="dcterms:W3CDTF">2021-03-04T21:00:22Z</dcterms:modified>
</cp:coreProperties>
</file>