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layfair Display"/>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layfairDisplay-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c8f1370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c8f1370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c8f1370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c8f1370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c7d7739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c7d7739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c7d7739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c7d7739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b8e6caef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b8e6caef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b8e6caef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b8e6caef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b8e6caef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b8e6caef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kaggle.com/datasets/ylchang/coffee-shop-sample-data-1113" TargetMode="External"/><Relationship Id="rId4" Type="http://schemas.openxmlformats.org/officeDocument/2006/relationships/hyperlink" Target="https://github.com/Bspears711/SQLPortfolio-/blob/main/CoffeeSalesData" TargetMode="External"/><Relationship Id="rId5" Type="http://schemas.openxmlformats.org/officeDocument/2006/relationships/hyperlink" Target="https://docs.google.com/spreadsheets/d/1ki5Vh6Hxerjj0F_MV7hv8mpfJEbZyF4EJvIng6TSWaE/edit?usp=sharing" TargetMode="External"/><Relationship Id="rId6" Type="http://schemas.openxmlformats.org/officeDocument/2006/relationships/hyperlink" Target="https://public.tableau.com/views/CupOfJoeSalesDashboard/Dashboard1?:language=en-US&amp;:display_count=n&amp;:origin=viz_shar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www.coursera.org/" TargetMode="External"/><Relationship Id="rId4" Type="http://schemas.openxmlformats.org/officeDocument/2006/relationships/hyperlink" Target="https://www.kagg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coursera.org/share/92443b9aae50bd970867ba3bfcf2706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2023 Google Capstone Project</a:t>
            </a:r>
            <a:endParaRPr/>
          </a:p>
        </p:txBody>
      </p:sp>
      <p:sp>
        <p:nvSpPr>
          <p:cNvPr id="86" name="Google Shape;86;p13"/>
          <p:cNvSpPr txBox="1"/>
          <p:nvPr>
            <p:ph idx="1" type="subTitle"/>
          </p:nvPr>
        </p:nvSpPr>
        <p:spPr>
          <a:xfrm>
            <a:off x="648725" y="2706675"/>
            <a:ext cx="7781100" cy="5733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i="1" lang="en" sz="6400">
                <a:latin typeface="Playfair Display"/>
                <a:ea typeface="Playfair Display"/>
                <a:cs typeface="Playfair Display"/>
                <a:sym typeface="Playfair Display"/>
              </a:rPr>
              <a:t>CREEKSIDE</a:t>
            </a:r>
            <a:r>
              <a:rPr lang="en" sz="6400"/>
              <a:t> BUSINESS INTELLIGENCE FIRM</a:t>
            </a:r>
            <a:endParaRPr sz="6400"/>
          </a:p>
          <a:p>
            <a:pPr indent="0" lvl="0" marL="0" rtl="0" algn="l">
              <a:lnSpc>
                <a:spcPct val="115000"/>
              </a:lnSpc>
              <a:spcBef>
                <a:spcPts val="1200"/>
              </a:spcBef>
              <a:spcAft>
                <a:spcPts val="0"/>
              </a:spcAft>
              <a:buNone/>
            </a:pPr>
            <a:r>
              <a:rPr lang="en" sz="6400"/>
              <a:t>The impact on “Cup of Joe’s” coffee sales during time of day and day’s of the week, and how can we improve next month’s sales numbers? </a:t>
            </a:r>
            <a:endParaRPr sz="6400"/>
          </a:p>
          <a:p>
            <a:pPr indent="0" lvl="0" marL="0" rtl="0" algn="l">
              <a:spcBef>
                <a:spcPts val="1200"/>
              </a:spcBef>
              <a:spcAft>
                <a:spcPts val="0"/>
              </a:spcAft>
              <a:buNone/>
            </a:pPr>
            <a:r>
              <a:t/>
            </a:r>
            <a:endParaRPr sz="3423"/>
          </a:p>
          <a:p>
            <a:pPr indent="0" lvl="0" marL="0" rtl="0" algn="l">
              <a:spcBef>
                <a:spcPts val="0"/>
              </a:spcBef>
              <a:spcAft>
                <a:spcPts val="0"/>
              </a:spcAft>
              <a:buNone/>
            </a:pPr>
            <a:r>
              <a:rPr lang="en" sz="3423"/>
              <a:t>BY: BRITTANY E. SPEARS</a:t>
            </a:r>
            <a:endParaRPr sz="3423"/>
          </a:p>
          <a:p>
            <a:pPr indent="0" lvl="0" marL="0" rtl="0" algn="l">
              <a:spcBef>
                <a:spcPts val="0"/>
              </a:spcBef>
              <a:spcAft>
                <a:spcPts val="0"/>
              </a:spcAft>
              <a:buNone/>
            </a:pPr>
            <a:r>
              <a:rPr lang="en" sz="3423"/>
              <a:t>Last Updated: 10/13/2023</a:t>
            </a:r>
            <a:endParaRPr sz="3423"/>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39025" y="185350"/>
            <a:ext cx="8693400" cy="4865400"/>
          </a:xfrm>
          <a:prstGeom prst="rect">
            <a:avLst/>
          </a:prstGeom>
          <a:solidFill>
            <a:srgbClr val="3366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00">
                <a:solidFill>
                  <a:schemeClr val="lt1"/>
                </a:solidFill>
              </a:rPr>
              <a:t>    </a:t>
            </a:r>
            <a:r>
              <a:rPr lang="en" sz="2100" u="sng">
                <a:solidFill>
                  <a:schemeClr val="lt1"/>
                </a:solidFill>
              </a:rPr>
              <a:t>Additional is data needed, and current data poses new questions…</a:t>
            </a:r>
            <a:endParaRPr sz="2100" u="sng">
              <a:solidFill>
                <a:schemeClr val="lt1"/>
              </a:solidFill>
            </a:endParaRPr>
          </a:p>
          <a:p>
            <a:pPr indent="0" lvl="0" marL="45720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2400">
              <a:solidFill>
                <a:schemeClr val="lt1"/>
              </a:solidFill>
            </a:endParaRPr>
          </a:p>
          <a:p>
            <a:pPr indent="0" lvl="0" marL="457200" rtl="0" algn="l">
              <a:spcBef>
                <a:spcPts val="0"/>
              </a:spcBef>
              <a:spcAft>
                <a:spcPts val="0"/>
              </a:spcAft>
              <a:buNone/>
            </a:pPr>
            <a:r>
              <a:rPr lang="en" sz="1100">
                <a:solidFill>
                  <a:schemeClr val="lt1"/>
                </a:solidFill>
              </a:rPr>
              <a:t>After carefully analyzing the data from April, it’s my professional conclusion that 10AM is the best selling time of day and Mondays are the highest earning day of the week at “Cup of Joe’s” coffee house. Joe’s marketing team should be sure to </a:t>
            </a:r>
            <a:r>
              <a:rPr lang="en" sz="1100">
                <a:solidFill>
                  <a:schemeClr val="lt1"/>
                </a:solidFill>
              </a:rPr>
              <a:t>feature</a:t>
            </a:r>
            <a:r>
              <a:rPr lang="en" sz="1100">
                <a:solidFill>
                  <a:schemeClr val="lt1"/>
                </a:solidFill>
              </a:rPr>
              <a:t> the top-rated coffee products #61, #59, and #39 in the new marketing campaign as these are Cup of Joe’s best sellers. However, </a:t>
            </a:r>
            <a:r>
              <a:rPr lang="en" sz="1100">
                <a:solidFill>
                  <a:schemeClr val="lt1"/>
                </a:solidFill>
              </a:rPr>
              <a:t>I believe having sales numbers from 3 months prior could give us more concrete answers on distinct customer buying patterns.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rPr lang="en" sz="1100">
                <a:solidFill>
                  <a:schemeClr val="lt1"/>
                </a:solidFill>
              </a:rPr>
              <a:t>To </a:t>
            </a:r>
            <a:r>
              <a:rPr lang="en" sz="1100">
                <a:solidFill>
                  <a:schemeClr val="lt1"/>
                </a:solidFill>
              </a:rPr>
              <a:t>improve Mays sales numbers, </a:t>
            </a:r>
            <a:r>
              <a:rPr lang="en" sz="1100">
                <a:solidFill>
                  <a:schemeClr val="lt1"/>
                </a:solidFill>
              </a:rPr>
              <a:t>I strongly encourage that the prime-time selling hours between 6AM-11AM are properly utilized. Also, employee’s are taking action by providing excellent customer service and pushing sales, especially during the slower times of day between 3am-6am and 6pm-8pm. Be sure to stay aware of the </a:t>
            </a:r>
            <a:r>
              <a:rPr lang="en" sz="1100">
                <a:solidFill>
                  <a:schemeClr val="lt1"/>
                </a:solidFill>
              </a:rPr>
              <a:t>decline</a:t>
            </a:r>
            <a:r>
              <a:rPr lang="en" sz="1100">
                <a:solidFill>
                  <a:schemeClr val="lt1"/>
                </a:solidFill>
              </a:rPr>
              <a:t> of sales between Tuesdays-Saturdays and what might be contributing to it. Lastly,  pushing any promotional offers with every sale during the beginning and end of the month could positively impact sales.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rPr lang="en" sz="1100">
                <a:solidFill>
                  <a:schemeClr val="lt1"/>
                </a:solidFill>
              </a:rPr>
              <a:t>Having these type of customer </a:t>
            </a:r>
            <a:r>
              <a:rPr lang="en" sz="1100">
                <a:solidFill>
                  <a:schemeClr val="lt1"/>
                </a:solidFill>
              </a:rPr>
              <a:t>incentives</a:t>
            </a:r>
            <a:r>
              <a:rPr lang="en" sz="1100">
                <a:solidFill>
                  <a:schemeClr val="lt1"/>
                </a:solidFill>
              </a:rPr>
              <a:t> such as, promotional offers, discounts, point system toward next purchase on </a:t>
            </a:r>
            <a:r>
              <a:rPr lang="en" sz="1100">
                <a:solidFill>
                  <a:schemeClr val="lt1"/>
                </a:solidFill>
              </a:rPr>
              <a:t>future</a:t>
            </a:r>
            <a:r>
              <a:rPr lang="en" sz="1100">
                <a:solidFill>
                  <a:schemeClr val="lt1"/>
                </a:solidFill>
              </a:rPr>
              <a:t> transactions could create customer </a:t>
            </a:r>
            <a:r>
              <a:rPr lang="en" sz="1100">
                <a:solidFill>
                  <a:schemeClr val="lt1"/>
                </a:solidFill>
              </a:rPr>
              <a:t>urgency</a:t>
            </a:r>
            <a:r>
              <a:rPr lang="en" sz="1100">
                <a:solidFill>
                  <a:schemeClr val="lt1"/>
                </a:solidFill>
              </a:rPr>
              <a:t> to buy again and boost future sales. Although, additional data is needed to determine </a:t>
            </a:r>
            <a:r>
              <a:rPr lang="en" sz="1100">
                <a:solidFill>
                  <a:schemeClr val="lt1"/>
                </a:solidFill>
              </a:rPr>
              <a:t>its</a:t>
            </a:r>
            <a:r>
              <a:rPr lang="en" sz="1100">
                <a:solidFill>
                  <a:schemeClr val="lt1"/>
                </a:solidFill>
              </a:rPr>
              <a:t> validity. I </a:t>
            </a:r>
            <a:r>
              <a:rPr lang="en" sz="1100">
                <a:solidFill>
                  <a:schemeClr val="lt1"/>
                </a:solidFill>
              </a:rPr>
              <a:t>recommend</a:t>
            </a:r>
            <a:r>
              <a:rPr lang="en" sz="1100">
                <a:solidFill>
                  <a:schemeClr val="lt1"/>
                </a:solidFill>
              </a:rPr>
              <a:t> that a customer survey is created to fill in the gaps of this missing data. Once the ad is </a:t>
            </a:r>
            <a:r>
              <a:rPr lang="en" sz="1100">
                <a:solidFill>
                  <a:schemeClr val="lt1"/>
                </a:solidFill>
              </a:rPr>
              <a:t>publicized, I predict it will attract new customers based on April’s sales numbers &amp; popularity rates on those specified best-selling products previously mentioned.</a:t>
            </a:r>
            <a:r>
              <a:rPr lang="en" sz="1100">
                <a:solidFill>
                  <a:schemeClr val="lt1"/>
                </a:solidFill>
              </a:rPr>
              <a:t> But again, we need to collect additional data to </a:t>
            </a:r>
            <a:r>
              <a:rPr lang="en" sz="1100">
                <a:solidFill>
                  <a:schemeClr val="lt1"/>
                </a:solidFill>
              </a:rPr>
              <a:t>further</a:t>
            </a:r>
            <a:r>
              <a:rPr lang="en" sz="1100">
                <a:solidFill>
                  <a:schemeClr val="lt1"/>
                </a:solidFill>
              </a:rPr>
              <a:t> analyze:</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9144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rPr lang="en" sz="1100">
                <a:solidFill>
                  <a:schemeClr val="lt1"/>
                </a:solidFill>
              </a:rPr>
              <a:t> 1.  What might be preventing </a:t>
            </a:r>
            <a:r>
              <a:rPr lang="en" sz="1100">
                <a:solidFill>
                  <a:schemeClr val="lt1"/>
                </a:solidFill>
              </a:rPr>
              <a:t>customers</a:t>
            </a:r>
            <a:r>
              <a:rPr lang="en" sz="1100">
                <a:solidFill>
                  <a:schemeClr val="lt1"/>
                </a:solidFill>
              </a:rPr>
              <a:t> from purchasing coffee on a specific day or time?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rPr lang="en" sz="1100">
                <a:solidFill>
                  <a:schemeClr val="lt1"/>
                </a:solidFill>
              </a:rPr>
              <a:t>2. Would creating a promotional offer or deals for popular coffee </a:t>
            </a:r>
            <a:r>
              <a:rPr lang="en" sz="1100">
                <a:solidFill>
                  <a:schemeClr val="lt1"/>
                </a:solidFill>
              </a:rPr>
              <a:t>products increase sales?</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rPr lang="en" sz="1100">
                <a:solidFill>
                  <a:schemeClr val="lt1"/>
                </a:solidFill>
              </a:rPr>
              <a:t>3. Would creating a customer feedback survey answer these questions. As well as, help Cup of Joe’s improve on anything we might be missing? For example, Is customer service needs being met? Is wait time longer than expected? Are prices too high? Coffee flavors we could work on (etc.)</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rPr lang="en" sz="1100">
                <a:solidFill>
                  <a:schemeClr val="lt1"/>
                </a:solidFill>
              </a:rPr>
              <a:t>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9144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9144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457200" rtl="0" algn="l">
              <a:spcBef>
                <a:spcPts val="0"/>
              </a:spcBef>
              <a:spcAft>
                <a:spcPts val="0"/>
              </a:spcAft>
              <a:buNone/>
            </a:pPr>
            <a:r>
              <a:t/>
            </a:r>
            <a:endParaRPr sz="900">
              <a:solidFill>
                <a:schemeClr val="lt1"/>
              </a:solidFill>
            </a:endParaRPr>
          </a:p>
          <a:p>
            <a:pPr indent="0" lvl="0" marL="45720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t/>
            </a:r>
            <a:endParaRPr sz="11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Projects</a:t>
            </a:r>
            <a:endParaRPr u="sng"/>
          </a:p>
          <a:p>
            <a:pPr indent="0" lvl="0" marL="0" rtl="0" algn="l">
              <a:spcBef>
                <a:spcPts val="0"/>
              </a:spcBef>
              <a:spcAft>
                <a:spcPts val="0"/>
              </a:spcAft>
              <a:buNone/>
            </a:pPr>
            <a:r>
              <a:t/>
            </a:r>
            <a:endParaRPr sz="2888" u="sng"/>
          </a:p>
          <a:p>
            <a:pPr indent="0" lvl="0" marL="0" rtl="0" algn="l">
              <a:spcBef>
                <a:spcPts val="0"/>
              </a:spcBef>
              <a:spcAft>
                <a:spcPts val="0"/>
              </a:spcAft>
              <a:buNone/>
            </a:pPr>
            <a:r>
              <a:rPr lang="en" sz="1600"/>
              <a:t>Dataset used(Kaggle):</a:t>
            </a:r>
            <a:endParaRPr sz="1600"/>
          </a:p>
          <a:p>
            <a:pPr indent="0" lvl="0" marL="0" rtl="0" algn="l">
              <a:spcBef>
                <a:spcPts val="0"/>
              </a:spcBef>
              <a:spcAft>
                <a:spcPts val="0"/>
              </a:spcAft>
              <a:buNone/>
            </a:pPr>
            <a:r>
              <a:rPr lang="en" sz="1150" u="sng">
                <a:solidFill>
                  <a:schemeClr val="accent5"/>
                </a:solidFill>
                <a:hlinkClick r:id="rId3">
                  <a:extLst>
                    <a:ext uri="{A12FA001-AC4F-418D-AE19-62706E023703}">
                      <ahyp:hlinkClr val="tx"/>
                    </a:ext>
                  </a:extLst>
                </a:hlinkClick>
              </a:rPr>
              <a:t>https://www.kaggle.com/datasets/ylchang/coffee-shop-sample-data-1113</a:t>
            </a:r>
            <a:endParaRPr sz="1150" u="sng"/>
          </a:p>
          <a:p>
            <a:pPr indent="0" lvl="0" marL="0" rtl="0" algn="l">
              <a:spcBef>
                <a:spcPts val="0"/>
              </a:spcBef>
              <a:spcAft>
                <a:spcPts val="0"/>
              </a:spcAft>
              <a:buNone/>
            </a:pPr>
            <a:r>
              <a:t/>
            </a:r>
            <a:endParaRPr sz="1516"/>
          </a:p>
          <a:p>
            <a:pPr indent="0" lvl="0" marL="0" rtl="0" algn="l">
              <a:spcBef>
                <a:spcPts val="0"/>
              </a:spcBef>
              <a:spcAft>
                <a:spcPts val="0"/>
              </a:spcAft>
              <a:buNone/>
            </a:pPr>
            <a:r>
              <a:rPr lang="en" sz="1627"/>
              <a:t>SQLProject (Microsoft SQL Server Management Studio 2019):</a:t>
            </a:r>
            <a:endParaRPr sz="1627"/>
          </a:p>
          <a:p>
            <a:pPr indent="0" lvl="0" marL="0" rtl="0" algn="l">
              <a:spcBef>
                <a:spcPts val="0"/>
              </a:spcBef>
              <a:spcAft>
                <a:spcPts val="0"/>
              </a:spcAft>
              <a:buNone/>
            </a:pPr>
            <a:r>
              <a:rPr lang="en" sz="1150" u="sng">
                <a:solidFill>
                  <a:schemeClr val="accent5"/>
                </a:solidFill>
                <a:hlinkClick r:id="rId4">
                  <a:extLst>
                    <a:ext uri="{A12FA001-AC4F-418D-AE19-62706E023703}">
                      <ahyp:hlinkClr val="tx"/>
                    </a:ext>
                  </a:extLst>
                </a:hlinkClick>
              </a:rPr>
              <a:t>https://github.com/Bspears711/SQLPortfolio-/blob/main/CoffeeSalesData</a:t>
            </a:r>
            <a:endParaRPr sz="1150"/>
          </a:p>
          <a:p>
            <a:pPr indent="0" lvl="0" marL="0" rtl="0" algn="l">
              <a:spcBef>
                <a:spcPts val="0"/>
              </a:spcBef>
              <a:spcAft>
                <a:spcPts val="0"/>
              </a:spcAft>
              <a:buNone/>
            </a:pPr>
            <a:r>
              <a:rPr lang="en" sz="1072"/>
              <a:t>*** SQL Code listed only displays it’s first 10 rows of data and did not assist in analyzing or drawing conclusions on this project, SQL Code is for viewing purposes only and showcases ability to perform select, where, insert into, joins, and union queries*</a:t>
            </a:r>
            <a:endParaRPr sz="1666"/>
          </a:p>
          <a:p>
            <a:pPr indent="0" lvl="0" marL="0" rtl="0" algn="l">
              <a:spcBef>
                <a:spcPts val="0"/>
              </a:spcBef>
              <a:spcAft>
                <a:spcPts val="0"/>
              </a:spcAft>
              <a:buNone/>
            </a:pPr>
            <a:r>
              <a:t/>
            </a:r>
            <a:endParaRPr sz="888" u="sng"/>
          </a:p>
          <a:p>
            <a:pPr indent="0" lvl="0" marL="0" rtl="0" algn="l">
              <a:spcBef>
                <a:spcPts val="0"/>
              </a:spcBef>
              <a:spcAft>
                <a:spcPts val="0"/>
              </a:spcAft>
              <a:buNone/>
            </a:pPr>
            <a:r>
              <a:rPr lang="en" sz="1600"/>
              <a:t>Excel Project: </a:t>
            </a:r>
            <a:endParaRPr sz="1600"/>
          </a:p>
          <a:p>
            <a:pPr indent="0" lvl="0" marL="0" rtl="0" algn="l">
              <a:spcBef>
                <a:spcPts val="0"/>
              </a:spcBef>
              <a:spcAft>
                <a:spcPts val="0"/>
              </a:spcAft>
              <a:buNone/>
            </a:pPr>
            <a:r>
              <a:rPr lang="en" sz="1150" u="sng">
                <a:solidFill>
                  <a:schemeClr val="hlink"/>
                </a:solidFill>
                <a:hlinkClick r:id="rId5"/>
              </a:rPr>
              <a:t>https://docs.google.com/spreadsheets/d/1ki5Vh6Hxerjj0F_MV7hv8mpfJEbZyF4EJvIng6TSWaE/edit?usp=sharing</a:t>
            </a:r>
            <a:endParaRPr sz="1150"/>
          </a:p>
          <a:p>
            <a:pPr indent="0" lvl="0" marL="0" rtl="0" algn="l">
              <a:spcBef>
                <a:spcPts val="0"/>
              </a:spcBef>
              <a:spcAft>
                <a:spcPts val="0"/>
              </a:spcAft>
              <a:buNone/>
            </a:pPr>
            <a:r>
              <a:t/>
            </a:r>
            <a:endParaRPr sz="1650"/>
          </a:p>
          <a:p>
            <a:pPr indent="0" lvl="0" marL="0" rtl="0" algn="l">
              <a:spcBef>
                <a:spcPts val="0"/>
              </a:spcBef>
              <a:spcAft>
                <a:spcPts val="0"/>
              </a:spcAft>
              <a:buNone/>
            </a:pPr>
            <a:r>
              <a:rPr lang="en" sz="1650"/>
              <a:t>Data </a:t>
            </a:r>
            <a:r>
              <a:rPr lang="en" sz="1650"/>
              <a:t>Visualizations</a:t>
            </a:r>
            <a:r>
              <a:rPr lang="en" sz="1650"/>
              <a:t> (Tableau)</a:t>
            </a:r>
            <a:r>
              <a:rPr lang="en" sz="1516"/>
              <a:t>: </a:t>
            </a:r>
            <a:endParaRPr sz="1516"/>
          </a:p>
          <a:p>
            <a:pPr indent="0" lvl="0" marL="0" rtl="0" algn="l">
              <a:spcBef>
                <a:spcPts val="0"/>
              </a:spcBef>
              <a:spcAft>
                <a:spcPts val="0"/>
              </a:spcAft>
              <a:buNone/>
            </a:pPr>
            <a:r>
              <a:rPr lang="en" sz="1100" u="sng">
                <a:solidFill>
                  <a:schemeClr val="hlink"/>
                </a:solidFill>
                <a:hlinkClick r:id="rId6"/>
              </a:rPr>
              <a:t>https://public.tableau.com/views/CupOfJoeSalesDashboard/Dashboard1?:language=en-US&amp;:display_count=n&amp;:origin=viz_share_link</a:t>
            </a:r>
            <a:endParaRPr sz="1100"/>
          </a:p>
          <a:p>
            <a:pPr indent="0" lvl="0" marL="0" rtl="0" algn="l">
              <a:spcBef>
                <a:spcPts val="0"/>
              </a:spcBef>
              <a:spcAft>
                <a:spcPts val="0"/>
              </a:spcAft>
              <a:buNone/>
            </a:pPr>
            <a:r>
              <a:t/>
            </a:r>
            <a:endParaRPr sz="1516"/>
          </a:p>
          <a:p>
            <a:pPr indent="0" lvl="0" marL="0" rtl="0" algn="l">
              <a:spcBef>
                <a:spcPts val="0"/>
              </a:spcBef>
              <a:spcAft>
                <a:spcPts val="0"/>
              </a:spcAft>
              <a:buNone/>
            </a:pPr>
            <a:r>
              <a:t/>
            </a:r>
            <a:endParaRPr sz="18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201475" y="217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Google Coursera </a:t>
            </a:r>
            <a:r>
              <a:rPr lang="en" u="sng"/>
              <a:t>Tools </a:t>
            </a:r>
            <a:r>
              <a:rPr lang="en" u="sng"/>
              <a:t>Utilized</a:t>
            </a:r>
            <a:endParaRPr u="sng"/>
          </a:p>
        </p:txBody>
      </p:sp>
      <p:sp>
        <p:nvSpPr>
          <p:cNvPr id="212" name="Google Shape;212;p25"/>
          <p:cNvSpPr txBox="1"/>
          <p:nvPr/>
        </p:nvSpPr>
        <p:spPr>
          <a:xfrm>
            <a:off x="367400" y="936850"/>
            <a:ext cx="8459100" cy="41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This project is in relation to my certificate earned by Google’s Data Analytics Course on </a:t>
            </a:r>
            <a:r>
              <a:rPr lang="en" sz="1500" u="sng">
                <a:solidFill>
                  <a:schemeClr val="hlink"/>
                </a:solidFill>
                <a:latin typeface="Roboto"/>
                <a:ea typeface="Roboto"/>
                <a:cs typeface="Roboto"/>
                <a:sym typeface="Roboto"/>
                <a:hlinkClick r:id="rId3"/>
              </a:rPr>
              <a:t>Coursera | Degrees, Certificates, &amp; Free Online Courses</a:t>
            </a:r>
            <a:r>
              <a:rPr lang="en" sz="1500">
                <a:latin typeface="Roboto"/>
                <a:ea typeface="Roboto"/>
                <a:cs typeface="Roboto"/>
                <a:sym typeface="Roboto"/>
              </a:rPr>
              <a:t> “Choose your own path” Capstone Project to include in my Data Analysis Portfolio.</a:t>
            </a:r>
            <a:endParaRPr sz="15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Google’s Data Analysis Process Goals accomplished: </a:t>
            </a:r>
            <a:r>
              <a:rPr b="1" lang="en" sz="1300">
                <a:latin typeface="Roboto"/>
                <a:ea typeface="Roboto"/>
                <a:cs typeface="Roboto"/>
                <a:sym typeface="Roboto"/>
              </a:rPr>
              <a:t>Ask, Prepare, Process, Analyze, Share, Act.</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b="1" lang="en" sz="1300">
                <a:latin typeface="Roboto"/>
                <a:ea typeface="Roboto"/>
                <a:cs typeface="Roboto"/>
                <a:sym typeface="Roboto"/>
              </a:rPr>
              <a:t>Ask.</a:t>
            </a:r>
            <a:r>
              <a:rPr lang="en" sz="1300">
                <a:latin typeface="Roboto"/>
                <a:ea typeface="Roboto"/>
                <a:cs typeface="Roboto"/>
                <a:sym typeface="Roboto"/>
              </a:rPr>
              <a:t> I stated and re-defined the business task, to make it easier to break down the large task into smaller more manageable </a:t>
            </a:r>
            <a:r>
              <a:rPr lang="en" sz="1300">
                <a:latin typeface="Roboto"/>
                <a:ea typeface="Roboto"/>
                <a:cs typeface="Roboto"/>
                <a:sym typeface="Roboto"/>
              </a:rPr>
              <a:t>tasks</a:t>
            </a:r>
            <a:r>
              <a:rPr lang="en" sz="1300">
                <a:latin typeface="Roboto"/>
                <a:ea typeface="Roboto"/>
                <a:cs typeface="Roboto"/>
                <a:sym typeface="Roboto"/>
              </a:rPr>
              <a:t>.</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b="1" lang="en" sz="1300">
                <a:latin typeface="Roboto"/>
                <a:ea typeface="Roboto"/>
                <a:cs typeface="Roboto"/>
                <a:sym typeface="Roboto"/>
              </a:rPr>
              <a:t>Prepare. </a:t>
            </a:r>
            <a:r>
              <a:rPr lang="en" sz="1300">
                <a:latin typeface="Roboto"/>
                <a:ea typeface="Roboto"/>
                <a:cs typeface="Roboto"/>
                <a:sym typeface="Roboto"/>
              </a:rPr>
              <a:t>The sample dataset was already prepared and gathered via </a:t>
            </a:r>
            <a:r>
              <a:rPr lang="en" sz="1300" u="sng">
                <a:solidFill>
                  <a:schemeClr val="hlink"/>
                </a:solidFill>
                <a:latin typeface="Roboto"/>
                <a:ea typeface="Roboto"/>
                <a:cs typeface="Roboto"/>
                <a:sym typeface="Roboto"/>
                <a:hlinkClick r:id="rId4"/>
              </a:rPr>
              <a:t>Kaggle: Your Machine Learning and Data Science Community</a:t>
            </a:r>
            <a:r>
              <a:rPr lang="en" sz="1300">
                <a:latin typeface="Roboto"/>
                <a:ea typeface="Roboto"/>
                <a:cs typeface="Roboto"/>
                <a:sym typeface="Roboto"/>
              </a:rPr>
              <a:t>, which was available for immediate analysis. Data is for a fictional company and is no way verified or collected by a real company.</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b="1" lang="en" sz="1300">
                <a:latin typeface="Roboto"/>
                <a:ea typeface="Roboto"/>
                <a:cs typeface="Roboto"/>
                <a:sym typeface="Roboto"/>
              </a:rPr>
              <a:t>Process. </a:t>
            </a:r>
            <a:r>
              <a:rPr lang="en" sz="1300">
                <a:latin typeface="Roboto"/>
                <a:ea typeface="Roboto"/>
                <a:cs typeface="Roboto"/>
                <a:sym typeface="Roboto"/>
              </a:rPr>
              <a:t>All data was cleaned, completed, made relevant, and checked for errors on Microsoft Excel. All SQL Queries were made in part by Microsoft SQL Server Management 2019.</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b="1" lang="en" sz="1300">
                <a:latin typeface="Roboto"/>
                <a:ea typeface="Roboto"/>
                <a:cs typeface="Roboto"/>
                <a:sym typeface="Roboto"/>
              </a:rPr>
              <a:t>Analyze. </a:t>
            </a:r>
            <a:r>
              <a:rPr lang="en" sz="1300">
                <a:latin typeface="Roboto"/>
                <a:ea typeface="Roboto"/>
                <a:cs typeface="Roboto"/>
                <a:sym typeface="Roboto"/>
              </a:rPr>
              <a:t>I analyzed the cleaned sales report data from coffee sales and was able to provide resolutions.</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b="1" lang="en" sz="1300">
                <a:latin typeface="Roboto"/>
                <a:ea typeface="Roboto"/>
                <a:cs typeface="Roboto"/>
                <a:sym typeface="Roboto"/>
              </a:rPr>
              <a:t>Share. </a:t>
            </a:r>
            <a:r>
              <a:rPr lang="en" sz="1300">
                <a:latin typeface="Roboto"/>
                <a:ea typeface="Roboto"/>
                <a:cs typeface="Roboto"/>
                <a:sym typeface="Roboto"/>
              </a:rPr>
              <a:t>Through Google Slides, I was able to share my insights and </a:t>
            </a:r>
            <a:r>
              <a:rPr lang="en" sz="1300">
                <a:latin typeface="Roboto"/>
                <a:ea typeface="Roboto"/>
                <a:cs typeface="Roboto"/>
                <a:sym typeface="Roboto"/>
              </a:rPr>
              <a:t>recommendations</a:t>
            </a:r>
            <a:r>
              <a:rPr lang="en" sz="1300">
                <a:latin typeface="Roboto"/>
                <a:ea typeface="Roboto"/>
                <a:cs typeface="Roboto"/>
                <a:sym typeface="Roboto"/>
              </a:rPr>
              <a:t> to stakeholders.</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b="1" lang="en" sz="1300">
                <a:latin typeface="Roboto"/>
                <a:ea typeface="Roboto"/>
                <a:cs typeface="Roboto"/>
                <a:sym typeface="Roboto"/>
              </a:rPr>
              <a:t>Act. </a:t>
            </a:r>
            <a:r>
              <a:rPr lang="en" sz="1300">
                <a:latin typeface="Roboto"/>
                <a:ea typeface="Roboto"/>
                <a:cs typeface="Roboto"/>
                <a:sym typeface="Roboto"/>
              </a:rPr>
              <a:t>Based on my findings, stakeholders are able to take action on the next steps to help their business keep improving.</a:t>
            </a:r>
            <a:endParaRPr sz="13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Data Analytics Certification</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sz="2222">
                <a:latin typeface="Arial"/>
                <a:ea typeface="Arial"/>
                <a:cs typeface="Arial"/>
                <a:sym typeface="Arial"/>
              </a:rPr>
              <a:t>Verify my certificate at: </a:t>
            </a:r>
            <a:endParaRPr sz="2222">
              <a:latin typeface="Arial"/>
              <a:ea typeface="Arial"/>
              <a:cs typeface="Arial"/>
              <a:sym typeface="Arial"/>
            </a:endParaRPr>
          </a:p>
          <a:p>
            <a:pPr indent="0" lvl="0" marL="0" rtl="0" algn="l">
              <a:spcBef>
                <a:spcPts val="0"/>
              </a:spcBef>
              <a:spcAft>
                <a:spcPts val="0"/>
              </a:spcAft>
              <a:buNone/>
            </a:pPr>
            <a:r>
              <a:rPr lang="en" sz="2222" u="sng">
                <a:solidFill>
                  <a:schemeClr val="hlink"/>
                </a:solidFill>
                <a:hlinkClick r:id="rId3"/>
              </a:rPr>
              <a:t>https://coursera.org/share/92443b9aae50bd970867ba3bfcf27068</a:t>
            </a:r>
            <a:endParaRPr sz="2222"/>
          </a:p>
          <a:p>
            <a:pPr indent="0" lvl="0" marL="0" rtl="0" algn="l">
              <a:spcBef>
                <a:spcPts val="0"/>
              </a:spcBef>
              <a:spcAft>
                <a:spcPts val="0"/>
              </a:spcAft>
              <a:buNone/>
            </a:pPr>
            <a:r>
              <a:t/>
            </a:r>
            <a:endParaRPr sz="2222"/>
          </a:p>
          <a:p>
            <a:pPr indent="0" lvl="0" marL="0" rtl="0" algn="l">
              <a:spcBef>
                <a:spcPts val="0"/>
              </a:spcBef>
              <a:spcAft>
                <a:spcPts val="0"/>
              </a:spcAft>
              <a:buNone/>
            </a:pPr>
            <a:r>
              <a:rPr lang="en" sz="2222"/>
              <a:t>Completed By: September 2023</a:t>
            </a:r>
            <a:endParaRPr sz="2222"/>
          </a:p>
          <a:p>
            <a:pPr indent="0" lvl="0" marL="0" rtl="0" algn="l">
              <a:spcBef>
                <a:spcPts val="0"/>
              </a:spcBef>
              <a:spcAft>
                <a:spcPts val="0"/>
              </a:spcAft>
              <a:buNone/>
            </a:pPr>
            <a:r>
              <a:rPr lang="en" sz="2222"/>
              <a:t>Expiration Date: N/A</a:t>
            </a:r>
            <a:endParaRPr sz="2222"/>
          </a:p>
          <a:p>
            <a:pPr indent="0" lvl="0" marL="0" rtl="0" algn="l">
              <a:spcBef>
                <a:spcPts val="0"/>
              </a:spcBef>
              <a:spcAft>
                <a:spcPts val="0"/>
              </a:spcAft>
              <a:buNone/>
            </a:pPr>
            <a:r>
              <a:t/>
            </a:r>
            <a:endParaRPr sz="2222"/>
          </a:p>
          <a:p>
            <a:pPr indent="0" lvl="0" marL="0" rtl="0" algn="l">
              <a:spcBef>
                <a:spcPts val="0"/>
              </a:spcBef>
              <a:spcAft>
                <a:spcPts val="0"/>
              </a:spcAft>
              <a:buNone/>
            </a:pPr>
            <a:r>
              <a:rPr lang="en" sz="2222"/>
              <a:t>Thank you for your consideration!</a:t>
            </a:r>
            <a:r>
              <a:rPr lang="en"/>
              <a:t> </a:t>
            </a:r>
            <a:endParaRPr/>
          </a:p>
        </p:txBody>
      </p:sp>
      <p:sp>
        <p:nvSpPr>
          <p:cNvPr id="218" name="Google Shape;218;p26"/>
          <p:cNvSpPr/>
          <p:nvPr/>
        </p:nvSpPr>
        <p:spPr>
          <a:xfrm>
            <a:off x="4301700" y="3284275"/>
            <a:ext cx="386100" cy="3531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t>
            </a:r>
            <a:r>
              <a:rPr lang="en"/>
              <a:t>usiness</a:t>
            </a:r>
            <a:r>
              <a:rPr lang="en"/>
              <a:t> Task</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1400">
                <a:solidFill>
                  <a:srgbClr val="000000"/>
                </a:solidFill>
              </a:rPr>
              <a:t>Cup of Joe’s, a fictional coffee house company, has sought out the help of Creekside Business Intelligence Firm, another fictional company for help in preparing the launch of a new marketing campaign for their existing line of coffee products for the summer season. Joe wants to know if certain days of the week or time of day has any impact on sales. If so, how he can use that to his advantage in his next advertising campaign using sales data from the previous month.  </a:t>
            </a:r>
            <a:endParaRPr>
              <a:solidFill>
                <a:srgbClr val="000000"/>
              </a:solidFill>
            </a:endParaRPr>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02122"/>
                </a:solidFill>
              </a:rPr>
              <a:t>The marketing department at “Cup of Joe’s” has </a:t>
            </a:r>
            <a:r>
              <a:rPr lang="en" sz="1600">
                <a:solidFill>
                  <a:srgbClr val="202122"/>
                </a:solidFill>
              </a:rPr>
              <a:t>assigned me with the task of providing sales insights for the month of May, and what products they should endorse in the new ad.</a:t>
            </a:r>
            <a:endParaRPr sz="1600">
              <a:solidFill>
                <a:srgbClr val="202122"/>
              </a:solidFill>
            </a:endParaRPr>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p:nvPr>
            <p:ph idx="4294967295" type="body"/>
          </p:nvPr>
        </p:nvSpPr>
        <p:spPr>
          <a:xfrm>
            <a:off x="6286475" y="18812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02122"/>
                </a:solidFill>
              </a:rPr>
              <a:t>How does time of day and day of the week have impact on “Cup of Joe’s” sales numbers and how can we </a:t>
            </a:r>
            <a:r>
              <a:rPr lang="en" sz="1600">
                <a:solidFill>
                  <a:srgbClr val="202122"/>
                </a:solidFill>
              </a:rPr>
              <a:t>improve next months profit margin.</a:t>
            </a:r>
            <a:endParaRPr sz="1600">
              <a:solidFill>
                <a:srgbClr val="2021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800"/>
              </a:spcAft>
              <a:buSzPts val="605"/>
              <a:buNone/>
            </a:pPr>
            <a:r>
              <a:rPr lang="en" sz="1260">
                <a:solidFill>
                  <a:schemeClr val="lt1"/>
                </a:solidFill>
              </a:rPr>
              <a:t>Who are my stakeholders?</a:t>
            </a:r>
            <a:endParaRPr sz="1590">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600"/>
              <a:t>Target Audience</a:t>
            </a:r>
            <a:endParaRPr b="1" sz="1600"/>
          </a:p>
          <a:p>
            <a:pPr indent="0" lvl="0" marL="0" rtl="0" algn="l">
              <a:spcBef>
                <a:spcPts val="800"/>
              </a:spcBef>
              <a:spcAft>
                <a:spcPts val="0"/>
              </a:spcAft>
              <a:buNone/>
            </a:pPr>
            <a:r>
              <a:t/>
            </a:r>
            <a:endParaRPr sz="1200"/>
          </a:p>
          <a:p>
            <a:pPr indent="-293370" lvl="0" marL="457200" rtl="0" algn="l">
              <a:spcBef>
                <a:spcPts val="800"/>
              </a:spcBef>
              <a:spcAft>
                <a:spcPts val="0"/>
              </a:spcAft>
              <a:buSzPct val="100000"/>
              <a:buChar char="●"/>
            </a:pPr>
            <a:r>
              <a:rPr lang="en" sz="1200"/>
              <a:t>Joe, Owner and CEO of Cup of Joe’s coffee house.</a:t>
            </a:r>
            <a:endParaRPr sz="1200"/>
          </a:p>
          <a:p>
            <a:pPr indent="0" lvl="0" marL="457200" rtl="0" algn="l">
              <a:spcBef>
                <a:spcPts val="800"/>
              </a:spcBef>
              <a:spcAft>
                <a:spcPts val="0"/>
              </a:spcAft>
              <a:buNone/>
            </a:pPr>
            <a:r>
              <a:t/>
            </a:r>
            <a:endParaRPr sz="1200"/>
          </a:p>
          <a:p>
            <a:pPr indent="-293370" lvl="0" marL="457200" rtl="0" algn="l">
              <a:spcBef>
                <a:spcPts val="800"/>
              </a:spcBef>
              <a:spcAft>
                <a:spcPts val="0"/>
              </a:spcAft>
              <a:buSzPct val="100000"/>
              <a:buChar char="●"/>
            </a:pPr>
            <a:r>
              <a:rPr lang="en" sz="1200"/>
              <a:t>Joe’s Marketing Department</a:t>
            </a:r>
            <a:endParaRPr sz="1200"/>
          </a:p>
          <a:p>
            <a:pPr indent="0" lvl="0" marL="457200" rtl="0" algn="l">
              <a:spcBef>
                <a:spcPts val="800"/>
              </a:spcBef>
              <a:spcAft>
                <a:spcPts val="0"/>
              </a:spcAft>
              <a:buNone/>
            </a:pPr>
            <a:r>
              <a:t/>
            </a:r>
            <a:endParaRPr sz="1200"/>
          </a:p>
          <a:p>
            <a:pPr indent="-293370" lvl="0" marL="457200" rtl="0" algn="l">
              <a:spcBef>
                <a:spcPts val="800"/>
              </a:spcBef>
              <a:spcAft>
                <a:spcPts val="0"/>
              </a:spcAft>
              <a:buSzPct val="100000"/>
              <a:buChar char="●"/>
            </a:pPr>
            <a:r>
              <a:rPr lang="en" sz="1200"/>
              <a:t>Joe’s Customers</a:t>
            </a:r>
            <a:endParaRPr sz="1200"/>
          </a:p>
          <a:p>
            <a:pPr indent="0" lvl="0" marL="457200" rtl="0" algn="l">
              <a:spcBef>
                <a:spcPts val="800"/>
              </a:spcBef>
              <a:spcAft>
                <a:spcPts val="0"/>
              </a:spcAft>
              <a:buNone/>
            </a:pPr>
            <a:r>
              <a:t/>
            </a:r>
            <a:endParaRPr sz="1200"/>
          </a:p>
          <a:p>
            <a:pPr indent="0" lvl="0" marL="0" rtl="0" algn="l">
              <a:spcBef>
                <a:spcPts val="800"/>
              </a:spcBef>
              <a:spcAft>
                <a:spcPts val="800"/>
              </a:spcAft>
              <a:buNone/>
            </a:pPr>
            <a:r>
              <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lang="en" sz="1290">
                <a:solidFill>
                  <a:schemeClr val="lt1"/>
                </a:solidFill>
              </a:rPr>
              <a:t>Where is my data from? How did I clean it?</a:t>
            </a:r>
            <a:endParaRPr sz="1290">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350"/>
              <a:t>Data Manipulation</a:t>
            </a:r>
            <a:endParaRPr b="1" sz="1350"/>
          </a:p>
          <a:p>
            <a:pPr indent="0" lvl="0" marL="0" rtl="0" algn="l">
              <a:spcBef>
                <a:spcPts val="800"/>
              </a:spcBef>
              <a:spcAft>
                <a:spcPts val="0"/>
              </a:spcAft>
              <a:buNone/>
            </a:pPr>
            <a:r>
              <a:rPr lang="en" sz="1050"/>
              <a:t>I found my sample dataset on Kaggle.com chosen at random. This dataset is based off real-world problems and data isn’t factual, real, or verified information. </a:t>
            </a:r>
            <a:endParaRPr sz="1050"/>
          </a:p>
          <a:p>
            <a:pPr indent="-282575" lvl="0" marL="457200" rtl="0" algn="l">
              <a:spcBef>
                <a:spcPts val="800"/>
              </a:spcBef>
              <a:spcAft>
                <a:spcPts val="0"/>
              </a:spcAft>
              <a:buSzPct val="100000"/>
              <a:buChar char="●"/>
            </a:pPr>
            <a:r>
              <a:rPr lang="en" sz="1000"/>
              <a:t>Removed duplicate values</a:t>
            </a:r>
            <a:endParaRPr sz="1000"/>
          </a:p>
          <a:p>
            <a:pPr indent="-282575" lvl="0" marL="457200" rtl="0" algn="l">
              <a:spcBef>
                <a:spcPts val="0"/>
              </a:spcBef>
              <a:spcAft>
                <a:spcPts val="0"/>
              </a:spcAft>
              <a:buSzPct val="100000"/>
              <a:buChar char="●"/>
            </a:pPr>
            <a:r>
              <a:rPr lang="en" sz="1000"/>
              <a:t>Used filter to check for any existing spelling errors</a:t>
            </a:r>
            <a:endParaRPr sz="1000"/>
          </a:p>
          <a:p>
            <a:pPr indent="-282575" lvl="0" marL="457200" rtl="0" algn="l">
              <a:spcBef>
                <a:spcPts val="0"/>
              </a:spcBef>
              <a:spcAft>
                <a:spcPts val="0"/>
              </a:spcAft>
              <a:buSzPct val="100000"/>
              <a:buChar char="●"/>
            </a:pPr>
            <a:r>
              <a:rPr lang="en" sz="1000"/>
              <a:t>TRIM function to clear any white space, which there was none.</a:t>
            </a:r>
            <a:endParaRPr sz="1000"/>
          </a:p>
          <a:p>
            <a:pPr indent="-282575" lvl="0" marL="457200" rtl="0" algn="l">
              <a:spcBef>
                <a:spcPts val="0"/>
              </a:spcBef>
              <a:spcAft>
                <a:spcPts val="0"/>
              </a:spcAft>
              <a:buSzPct val="100000"/>
              <a:buChar char="●"/>
            </a:pPr>
            <a:r>
              <a:rPr lang="en" sz="1000"/>
              <a:t>Resolved Missing Currency Values</a:t>
            </a:r>
            <a:endParaRPr sz="1000"/>
          </a:p>
          <a:p>
            <a:pPr indent="-282575" lvl="0" marL="457200" rtl="0" algn="l">
              <a:spcBef>
                <a:spcPts val="0"/>
              </a:spcBef>
              <a:spcAft>
                <a:spcPts val="0"/>
              </a:spcAft>
              <a:buSzPct val="100000"/>
              <a:buChar char="●"/>
            </a:pPr>
            <a:r>
              <a:rPr lang="en" sz="1000"/>
              <a:t>Find &amp; Replace Function to rename words in columns to help better understand data. (Ctrl+H) </a:t>
            </a:r>
            <a:endParaRPr sz="1000"/>
          </a:p>
          <a:p>
            <a:pPr indent="0" lvl="0" marL="914400" rtl="0" algn="l">
              <a:spcBef>
                <a:spcPts val="800"/>
              </a:spcBef>
              <a:spcAft>
                <a:spcPts val="800"/>
              </a:spcAft>
              <a:buNone/>
            </a:pPr>
            <a:r>
              <a:t/>
            </a:r>
            <a:endParaRPr sz="10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39958" y="1451576"/>
            <a:ext cx="2257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lang="en" sz="1300">
                <a:solidFill>
                  <a:schemeClr val="lt1"/>
                </a:solidFill>
              </a:rPr>
              <a:t>Hypothesis</a:t>
            </a:r>
            <a:endParaRPr sz="1300">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200"/>
              <a:t>My prediction</a:t>
            </a:r>
            <a:endParaRPr b="1" sz="1200"/>
          </a:p>
          <a:p>
            <a:pPr indent="0" lvl="0" marL="0" rtl="0" algn="l">
              <a:spcBef>
                <a:spcPts val="800"/>
              </a:spcBef>
              <a:spcAft>
                <a:spcPts val="800"/>
              </a:spcAft>
              <a:buNone/>
            </a:pPr>
            <a:r>
              <a:rPr lang="en" sz="1050"/>
              <a:t>I strongly </a:t>
            </a:r>
            <a:r>
              <a:rPr lang="en" sz="1050"/>
              <a:t>predict</a:t>
            </a:r>
            <a:r>
              <a:rPr lang="en" sz="1050"/>
              <a:t> that coffee sales are better during certain times of the day, especially morning’s. Considering it’s a very common morning </a:t>
            </a:r>
            <a:r>
              <a:rPr lang="en" sz="1050"/>
              <a:t>beverage by the everyday consumer. Certain days of the week also play big role on coffee sales. For example, after a long weekend Monday’s-Wednesday’s can have a huge impact on a customer schedule who’s just getting back to work. So, you may see an uptick in sales during those days as well. I strongly believe these findings are going to impose even more questions that we’ll have to obtain additional data for, these questions will be bringing us one step closer to resolving similar concerns in the future.   </a:t>
            </a:r>
            <a:endParaRPr sz="10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16"/>
          <p:cNvGrpSpPr/>
          <p:nvPr/>
        </p:nvGrpSpPr>
        <p:grpSpPr>
          <a:xfrm>
            <a:off x="4939500" y="1219611"/>
            <a:ext cx="3837000" cy="2704200"/>
            <a:chOff x="4939500" y="1219611"/>
            <a:chExt cx="3837000" cy="2704200"/>
          </a:xfrm>
        </p:grpSpPr>
        <p:cxnSp>
          <p:nvCxnSpPr>
            <p:cNvPr id="126" name="Google Shape;126;p1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7" name="Google Shape;127;p1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8" name="Google Shape;128;p1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9" name="Google Shape;129;p1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0" name="Google Shape;130;p1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1" name="Google Shape;131;p1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2" name="Google Shape;132;p1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3" name="Google Shape;133;p1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4" name="Google Shape;134;p1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5" name="Google Shape;135;p1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36" name="Google Shape;136;p16"/>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Impact</a:t>
            </a:r>
            <a:endParaRPr/>
          </a:p>
        </p:txBody>
      </p:sp>
      <p:sp>
        <p:nvSpPr>
          <p:cNvPr id="138" name="Google Shape;138;p16"/>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April 2019 Profits</a:t>
            </a:r>
            <a:endParaRPr/>
          </a:p>
        </p:txBody>
      </p:sp>
      <p:grpSp>
        <p:nvGrpSpPr>
          <p:cNvPr id="139" name="Google Shape;139;p16"/>
          <p:cNvGrpSpPr/>
          <p:nvPr/>
        </p:nvGrpSpPr>
        <p:grpSpPr>
          <a:xfrm>
            <a:off x="4939534" y="2017046"/>
            <a:ext cx="3825543" cy="1573620"/>
            <a:chOff x="1000000" y="2393988"/>
            <a:chExt cx="4144235" cy="1704713"/>
          </a:xfrm>
        </p:grpSpPr>
        <p:sp>
          <p:nvSpPr>
            <p:cNvPr id="140" name="Google Shape;140;p16"/>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41" name="Google Shape;141;p1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6"/>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6"/>
          <p:cNvGrpSpPr/>
          <p:nvPr/>
        </p:nvGrpSpPr>
        <p:grpSpPr>
          <a:xfrm>
            <a:off x="4939557" y="1778136"/>
            <a:ext cx="3836911" cy="1503799"/>
            <a:chOff x="1000025" y="2059300"/>
            <a:chExt cx="4156550" cy="1629075"/>
          </a:xfrm>
        </p:grpSpPr>
        <p:sp>
          <p:nvSpPr>
            <p:cNvPr id="151" name="Google Shape;151;p1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52" name="Google Shape;152;p1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6"/>
          <p:cNvSpPr txBox="1"/>
          <p:nvPr>
            <p:ph idx="2" type="body"/>
          </p:nvPr>
        </p:nvSpPr>
        <p:spPr>
          <a:xfrm>
            <a:off x="6847150" y="1606395"/>
            <a:ext cx="1179600" cy="286500"/>
          </a:xfrm>
          <a:prstGeom prst="rect">
            <a:avLst/>
          </a:prstGeom>
        </p:spPr>
        <p:txBody>
          <a:bodyPr anchorCtr="0" anchor="ctr" bIns="91425" lIns="91425" spcFirstLastPara="1" rIns="91425" wrap="square" tIns="91425">
            <a:normAutofit fontScale="55000" lnSpcReduction="20000"/>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nvSpPr>
        <p:spPr>
          <a:xfrm>
            <a:off x="239400" y="115800"/>
            <a:ext cx="8904600" cy="4911900"/>
          </a:xfrm>
          <a:prstGeom prst="rect">
            <a:avLst/>
          </a:prstGeom>
          <a:solidFill>
            <a:srgbClr val="3366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latin typeface="Roboto"/>
                <a:ea typeface="Roboto"/>
                <a:cs typeface="Roboto"/>
                <a:sym typeface="Roboto"/>
              </a:rPr>
              <a:t>April 2019 Sales Numbers</a:t>
            </a:r>
            <a:endParaRPr>
              <a:highlight>
                <a:schemeClr val="lt1"/>
              </a:highlight>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66" name="Google Shape;166;p17"/>
          <p:cNvPicPr preferRelativeResize="0"/>
          <p:nvPr/>
        </p:nvPicPr>
        <p:blipFill>
          <a:blip r:embed="rId3">
            <a:alphaModFix/>
          </a:blip>
          <a:stretch>
            <a:fillRect/>
          </a:stretch>
        </p:blipFill>
        <p:spPr>
          <a:xfrm>
            <a:off x="355275" y="477500"/>
            <a:ext cx="6788474" cy="4187176"/>
          </a:xfrm>
          <a:prstGeom prst="rect">
            <a:avLst/>
          </a:prstGeom>
          <a:noFill/>
          <a:ln>
            <a:noFill/>
          </a:ln>
        </p:spPr>
      </p:pic>
      <p:sp>
        <p:nvSpPr>
          <p:cNvPr id="167" name="Google Shape;167;p17"/>
          <p:cNvSpPr txBox="1"/>
          <p:nvPr/>
        </p:nvSpPr>
        <p:spPr>
          <a:xfrm>
            <a:off x="7259600" y="324375"/>
            <a:ext cx="1691400" cy="4162800"/>
          </a:xfrm>
          <a:prstGeom prst="rect">
            <a:avLst/>
          </a:prstGeom>
          <a:solidFill>
            <a:srgbClr val="3366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This graph is a representation of “Cup of Joe’s” April’s 2019 profit margins per product. The unit or invested price vs. actual revenue returned. </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Top 3 Best-Selling Products Included</a:t>
            </a:r>
            <a:endParaRPr sz="1300">
              <a:solidFill>
                <a:schemeClr val="lt1"/>
              </a:solidFill>
            </a:endParaRPr>
          </a:p>
          <a:p>
            <a:pPr indent="0" lvl="0" marL="0" rtl="0" algn="l">
              <a:spcBef>
                <a:spcPts val="0"/>
              </a:spcBef>
              <a:spcAft>
                <a:spcPts val="0"/>
              </a:spcAft>
              <a:buNone/>
            </a:pPr>
            <a:r>
              <a:rPr lang="en" sz="1300">
                <a:solidFill>
                  <a:schemeClr val="lt1"/>
                </a:solidFill>
              </a:rPr>
              <a:t>Product Number’s: </a:t>
            </a:r>
            <a:endParaRPr sz="1300">
              <a:solidFill>
                <a:schemeClr val="lt1"/>
              </a:solidFill>
            </a:endParaRPr>
          </a:p>
          <a:p>
            <a:pPr indent="0" lvl="0" marL="0" rtl="0" algn="l">
              <a:spcBef>
                <a:spcPts val="0"/>
              </a:spcBef>
              <a:spcAft>
                <a:spcPts val="0"/>
              </a:spcAft>
              <a:buNone/>
            </a:pPr>
            <a:r>
              <a:rPr lang="en" sz="1300">
                <a:solidFill>
                  <a:schemeClr val="lt1"/>
                </a:solidFill>
              </a:rPr>
              <a:t>61, 59, 39. </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Top 3 Least-Selling Products Included Product Number’s:</a:t>
            </a:r>
            <a:endParaRPr sz="1300">
              <a:solidFill>
                <a:schemeClr val="lt1"/>
              </a:solidFill>
            </a:endParaRPr>
          </a:p>
          <a:p>
            <a:pPr indent="0" lvl="0" marL="0" rtl="0" algn="l">
              <a:spcBef>
                <a:spcPts val="0"/>
              </a:spcBef>
              <a:spcAft>
                <a:spcPts val="0"/>
              </a:spcAft>
              <a:buNone/>
            </a:pPr>
            <a:r>
              <a:rPr lang="en" sz="1300">
                <a:solidFill>
                  <a:schemeClr val="lt1"/>
                </a:solidFill>
              </a:rPr>
              <a:t>19, 12, 13</a:t>
            </a:r>
            <a:endParaRPr sz="1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311700" y="410000"/>
            <a:ext cx="8520600" cy="45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Average coffee sales during work day hours</a:t>
            </a:r>
            <a:endParaRPr sz="2300"/>
          </a:p>
        </p:txBody>
      </p:sp>
      <p:pic>
        <p:nvPicPr>
          <p:cNvPr id="173" name="Google Shape;173;p18"/>
          <p:cNvPicPr preferRelativeResize="0"/>
          <p:nvPr/>
        </p:nvPicPr>
        <p:blipFill>
          <a:blip r:embed="rId3">
            <a:alphaModFix/>
          </a:blip>
          <a:stretch>
            <a:fillRect/>
          </a:stretch>
        </p:blipFill>
        <p:spPr>
          <a:xfrm>
            <a:off x="548325" y="942200"/>
            <a:ext cx="5568275" cy="3946449"/>
          </a:xfrm>
          <a:prstGeom prst="rect">
            <a:avLst/>
          </a:prstGeom>
          <a:noFill/>
          <a:ln>
            <a:noFill/>
          </a:ln>
        </p:spPr>
      </p:pic>
      <p:sp>
        <p:nvSpPr>
          <p:cNvPr id="174" name="Google Shape;174;p18"/>
          <p:cNvSpPr txBox="1"/>
          <p:nvPr/>
        </p:nvSpPr>
        <p:spPr>
          <a:xfrm>
            <a:off x="6340550" y="702800"/>
            <a:ext cx="2401800" cy="41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Cup of Joe’s made the most amount of profit during 10AM rush. However, primetime selling hours would be between 6am and 11AM. With a slight increase in </a:t>
            </a:r>
            <a:r>
              <a:rPr lang="en">
                <a:latin typeface="Roboto"/>
                <a:ea typeface="Roboto"/>
                <a:cs typeface="Roboto"/>
                <a:sym typeface="Roboto"/>
              </a:rPr>
              <a:t>sales</a:t>
            </a:r>
            <a:r>
              <a:rPr lang="en">
                <a:latin typeface="Roboto"/>
                <a:ea typeface="Roboto"/>
                <a:cs typeface="Roboto"/>
                <a:sym typeface="Roboto"/>
              </a:rPr>
              <a:t> during 2pm-4pm in the afternoon.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With the lowest revenue being between the hours of 1am-5am and closing time at 8PM.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265375" y="216250"/>
            <a:ext cx="8770500" cy="4664700"/>
          </a:xfrm>
          <a:prstGeom prst="rect">
            <a:avLst/>
          </a:prstGeom>
          <a:solidFill>
            <a:srgbClr val="3366CC"/>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chemeClr val="lt1"/>
                </a:solidFill>
              </a:rPr>
              <a:t>Revenue on a Timeline…</a:t>
            </a:r>
            <a:endParaRPr sz="2700">
              <a:solidFill>
                <a:schemeClr val="lt1"/>
              </a:solidFill>
            </a:endParaRPr>
          </a:p>
        </p:txBody>
      </p:sp>
      <p:pic>
        <p:nvPicPr>
          <p:cNvPr id="180" name="Google Shape;180;p19"/>
          <p:cNvPicPr preferRelativeResize="0"/>
          <p:nvPr/>
        </p:nvPicPr>
        <p:blipFill>
          <a:blip r:embed="rId3">
            <a:alphaModFix/>
          </a:blip>
          <a:stretch>
            <a:fillRect/>
          </a:stretch>
        </p:blipFill>
        <p:spPr>
          <a:xfrm>
            <a:off x="398875" y="716625"/>
            <a:ext cx="5926250" cy="3663951"/>
          </a:xfrm>
          <a:prstGeom prst="rect">
            <a:avLst/>
          </a:prstGeom>
          <a:noFill/>
          <a:ln>
            <a:noFill/>
          </a:ln>
        </p:spPr>
      </p:pic>
      <p:sp>
        <p:nvSpPr>
          <p:cNvPr id="181" name="Google Shape;181;p19"/>
          <p:cNvSpPr txBox="1"/>
          <p:nvPr/>
        </p:nvSpPr>
        <p:spPr>
          <a:xfrm>
            <a:off x="6425525" y="424775"/>
            <a:ext cx="2579400" cy="4332600"/>
          </a:xfrm>
          <a:prstGeom prst="rect">
            <a:avLst/>
          </a:prstGeom>
          <a:solidFill>
            <a:srgbClr val="3366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Cup of Joe’s had steady sales overall, for the month of April. However, you can see a clear decrease in sales toward the beginning and end of the month. </a:t>
            </a:r>
            <a:endParaRPr sz="1100">
              <a:solidFill>
                <a:schemeClr val="lt1"/>
              </a:solidFill>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a:p>
            <a:pPr indent="0" lvl="0" marL="0" rtl="0" algn="l">
              <a:spcBef>
                <a:spcPts val="0"/>
              </a:spcBef>
              <a:spcAft>
                <a:spcPts val="0"/>
              </a:spcAft>
              <a:buNone/>
            </a:pPr>
            <a:r>
              <a:rPr lang="en" sz="1100">
                <a:solidFill>
                  <a:schemeClr val="lt1"/>
                </a:solidFill>
                <a:latin typeface="Roboto"/>
                <a:ea typeface="Roboto"/>
                <a:cs typeface="Roboto"/>
                <a:sym typeface="Roboto"/>
              </a:rPr>
              <a:t>Results vary significantly, and indicates no distinct pattern for repeating high or low sales on a particular day of </a:t>
            </a:r>
            <a:r>
              <a:rPr lang="en" sz="1100">
                <a:solidFill>
                  <a:schemeClr val="lt1"/>
                </a:solidFill>
                <a:latin typeface="Roboto"/>
                <a:ea typeface="Roboto"/>
                <a:cs typeface="Roboto"/>
                <a:sym typeface="Roboto"/>
              </a:rPr>
              <a:t>the</a:t>
            </a:r>
            <a:r>
              <a:rPr lang="en" sz="1100">
                <a:solidFill>
                  <a:schemeClr val="lt1"/>
                </a:solidFill>
                <a:latin typeface="Roboto"/>
                <a:ea typeface="Roboto"/>
                <a:cs typeface="Roboto"/>
                <a:sym typeface="Roboto"/>
              </a:rPr>
              <a:t> week. </a:t>
            </a:r>
            <a:r>
              <a:rPr lang="en" sz="1100">
                <a:solidFill>
                  <a:schemeClr val="lt1"/>
                </a:solidFill>
                <a:latin typeface="Roboto"/>
                <a:ea typeface="Roboto"/>
                <a:cs typeface="Roboto"/>
                <a:sym typeface="Roboto"/>
              </a:rPr>
              <a:t>However, with Tableau I was able to create an additional chart determining that Monday’s were the highest in sales.</a:t>
            </a:r>
            <a:endParaRPr sz="1100">
              <a:solidFill>
                <a:schemeClr val="lt1"/>
              </a:solidFill>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a:p>
            <a:pPr indent="0" lvl="0" marL="0" rtl="0" algn="l">
              <a:spcBef>
                <a:spcPts val="0"/>
              </a:spcBef>
              <a:spcAft>
                <a:spcPts val="0"/>
              </a:spcAft>
              <a:buNone/>
            </a:pPr>
            <a:r>
              <a:rPr lang="en" sz="1100">
                <a:solidFill>
                  <a:schemeClr val="lt1"/>
                </a:solidFill>
                <a:latin typeface="Roboto"/>
                <a:ea typeface="Roboto"/>
                <a:cs typeface="Roboto"/>
                <a:sym typeface="Roboto"/>
              </a:rPr>
              <a:t>Highest point of sale days were: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Monday’s (4/8/19) with the highest amount of revenue earned as $39,614.00</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Saturday (4/13/19) </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Wednesday(4/17/19) </a:t>
            </a:r>
            <a:endParaRPr sz="1100">
              <a:solidFill>
                <a:schemeClr val="lt1"/>
              </a:solidFill>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a:p>
            <a:pPr indent="0" lvl="0" marL="0" rtl="0" algn="l">
              <a:spcBef>
                <a:spcPts val="0"/>
              </a:spcBef>
              <a:spcAft>
                <a:spcPts val="0"/>
              </a:spcAft>
              <a:buNone/>
            </a:pPr>
            <a:r>
              <a:rPr lang="en" sz="1100">
                <a:solidFill>
                  <a:schemeClr val="lt1"/>
                </a:solidFill>
                <a:latin typeface="Roboto"/>
                <a:ea typeface="Roboto"/>
                <a:cs typeface="Roboto"/>
                <a:sym typeface="Roboto"/>
              </a:rPr>
              <a:t>Lowest point of sale days were:</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Saturday(4/6/2019)</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Friday(4/12/29)</a:t>
            </a:r>
            <a:endParaRPr sz="1100">
              <a:solidFill>
                <a:schemeClr val="lt1"/>
              </a:solidFill>
              <a:latin typeface="Roboto"/>
              <a:ea typeface="Roboto"/>
              <a:cs typeface="Roboto"/>
              <a:sym typeface="Roboto"/>
            </a:endParaRPr>
          </a:p>
          <a:p>
            <a:pPr indent="-298450" lvl="0" marL="457200" rtl="0" algn="l">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Monday (4/29/19)</a:t>
            </a:r>
            <a:endParaRPr sz="11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Key Takeaways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332100" y="77225"/>
            <a:ext cx="8217300" cy="4796100"/>
          </a:xfrm>
          <a:prstGeom prst="rect">
            <a:avLst/>
          </a:prstGeom>
          <a:solidFill>
            <a:srgbClr val="3366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lt1"/>
              </a:solidFill>
              <a:latin typeface="Roboto"/>
              <a:ea typeface="Roboto"/>
              <a:cs typeface="Roboto"/>
              <a:sym typeface="Roboto"/>
            </a:endParaRPr>
          </a:p>
          <a:p>
            <a:pPr indent="0" lvl="0" marL="0" rtl="0" algn="l">
              <a:spcBef>
                <a:spcPts val="0"/>
              </a:spcBef>
              <a:spcAft>
                <a:spcPts val="0"/>
              </a:spcAft>
              <a:buNone/>
            </a:pPr>
            <a:r>
              <a:rPr b="1" lang="en" sz="2000">
                <a:solidFill>
                  <a:schemeClr val="lt1"/>
                </a:solidFill>
                <a:latin typeface="Roboto"/>
                <a:ea typeface="Roboto"/>
                <a:cs typeface="Roboto"/>
                <a:sym typeface="Roboto"/>
              </a:rPr>
              <a:t>What should Cup of Joe’s Coffee House start doing now after identifying these trends?</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Account for lower sales numbers towards the beginning and end of the month.</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Prepare for a surge in coffee sales during 10am rush, but focus on increasing sales numbers between prime-time selling hours of 6am-11AM and 2PM-4PM.</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Consider how you can optimize promotional offers during slower hours to bring in more sales.</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Include best selling products 61,59, and 39 in new marketing ad campaign to boost future profit.</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Create a customer survey so we can solidify </a:t>
            </a:r>
            <a:r>
              <a:rPr lang="en" sz="1600">
                <a:solidFill>
                  <a:schemeClr val="lt1"/>
                </a:solidFill>
                <a:latin typeface="Roboto"/>
                <a:ea typeface="Roboto"/>
                <a:cs typeface="Roboto"/>
                <a:sym typeface="Roboto"/>
              </a:rPr>
              <a:t>preference in</a:t>
            </a:r>
            <a:r>
              <a:rPr lang="en" sz="1600">
                <a:solidFill>
                  <a:schemeClr val="lt1"/>
                </a:solidFill>
                <a:latin typeface="Roboto"/>
                <a:ea typeface="Roboto"/>
                <a:cs typeface="Roboto"/>
                <a:sym typeface="Roboto"/>
              </a:rPr>
              <a:t> coffee products for the season.</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AutoNum type="arabicPeriod"/>
            </a:pPr>
            <a:r>
              <a:rPr lang="en" sz="1600">
                <a:solidFill>
                  <a:schemeClr val="lt1"/>
                </a:solidFill>
                <a:latin typeface="Roboto"/>
                <a:ea typeface="Roboto"/>
                <a:cs typeface="Roboto"/>
                <a:sym typeface="Roboto"/>
              </a:rPr>
              <a:t>Test new strategies and accumulate new data.</a:t>
            </a:r>
            <a:endParaRPr sz="1600">
              <a:solidFill>
                <a:schemeClr val="lt1"/>
              </a:solidFill>
              <a:latin typeface="Roboto"/>
              <a:ea typeface="Roboto"/>
              <a:cs typeface="Roboto"/>
              <a:sym typeface="Roboto"/>
            </a:endParaRPr>
          </a:p>
          <a:p>
            <a:pPr indent="0" lvl="0" marL="457200" rtl="0" algn="l">
              <a:spcBef>
                <a:spcPts val="0"/>
              </a:spcBef>
              <a:spcAft>
                <a:spcPts val="0"/>
              </a:spcAft>
              <a:buNone/>
            </a:pPr>
            <a:r>
              <a:rPr lang="en" sz="1700">
                <a:solidFill>
                  <a:schemeClr val="lt1"/>
                </a:solidFill>
                <a:latin typeface="Roboto"/>
                <a:ea typeface="Roboto"/>
                <a:cs typeface="Roboto"/>
                <a:sym typeface="Roboto"/>
              </a:rPr>
              <a:t> </a:t>
            </a:r>
            <a:endParaRPr sz="18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