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29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1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6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09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97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228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56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167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1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82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92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A477-5BDC-4789-B905-E6A71C414032}" type="datetimeFigureOut">
              <a:rPr lang="tr-TR" smtClean="0"/>
              <a:t>16.10.2019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EF8E-1F1B-4C28-9477-EF61701EA1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49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60700" y="4191000"/>
            <a:ext cx="6400800" cy="1524000"/>
          </a:xfrm>
          <a:noFill/>
        </p:spPr>
        <p:txBody>
          <a:bodyPr/>
          <a:lstStyle/>
          <a:p>
            <a:pPr marL="285750" indent="-285750"/>
            <a:endParaRPr lang="en-US" altLang="tr-TR" dirty="0" smtClean="0"/>
          </a:p>
          <a:p>
            <a:pPr marL="285750" indent="-285750"/>
            <a:r>
              <a:rPr lang="en-US" altLang="tr-TR" dirty="0" smtClean="0"/>
              <a:t>Israel </a:t>
            </a:r>
            <a:r>
              <a:rPr lang="en-US" altLang="tr-TR" dirty="0" err="1" smtClean="0"/>
              <a:t>Koren</a:t>
            </a:r>
            <a:endParaRPr lang="en-US" altLang="tr-TR" dirty="0" smtClean="0"/>
          </a:p>
          <a:p>
            <a:pPr marL="285750" indent="-285750"/>
            <a:r>
              <a:rPr lang="en-US" altLang="tr-TR" dirty="0" smtClean="0"/>
              <a:t>Spring 2004</a:t>
            </a:r>
          </a:p>
          <a:p>
            <a:pPr marL="285750" indent="-285750"/>
            <a:endParaRPr lang="en-US" altLang="tr-TR" dirty="0" smtClean="0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790700" y="782638"/>
            <a:ext cx="8534400" cy="34290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>
                <a:solidFill>
                  <a:srgbClr val="0237BC"/>
                </a:solidFill>
              </a:rPr>
              <a:t>   </a:t>
            </a:r>
            <a:br>
              <a:rPr lang="en-US" altLang="tr-TR" dirty="0" smtClean="0">
                <a:solidFill>
                  <a:srgbClr val="0237BC"/>
                </a:solidFill>
              </a:rPr>
            </a:br>
            <a:r>
              <a:rPr lang="en-US" altLang="tr-TR" dirty="0" smtClean="0">
                <a:solidFill>
                  <a:srgbClr val="0237BC"/>
                </a:solidFill>
              </a:rPr>
              <a:t/>
            </a:r>
            <a:br>
              <a:rPr lang="en-US" altLang="tr-TR" dirty="0" smtClean="0">
                <a:solidFill>
                  <a:srgbClr val="0237BC"/>
                </a:solidFill>
              </a:rPr>
            </a:br>
            <a:r>
              <a:rPr lang="en-US" altLang="tr-TR" dirty="0" smtClean="0"/>
              <a:t>Digital Computer Arithmetic </a:t>
            </a:r>
            <a:br>
              <a:rPr lang="en-US" altLang="tr-TR" dirty="0" smtClean="0"/>
            </a:br>
            <a:r>
              <a:rPr lang="en-US" altLang="tr-TR" sz="2300" dirty="0"/>
              <a:t>ECE  666</a:t>
            </a:r>
            <a:br>
              <a:rPr lang="en-US" altLang="tr-TR" sz="2300" dirty="0"/>
            </a:br>
            <a:r>
              <a:rPr lang="en-US" altLang="tr-TR" sz="2300" dirty="0"/>
              <a:t/>
            </a:r>
            <a:br>
              <a:rPr lang="en-US" altLang="tr-TR" sz="2300" dirty="0"/>
            </a:br>
            <a:r>
              <a:rPr lang="en-US" altLang="tr-TR" sz="2300" dirty="0"/>
              <a:t> Part 6a</a:t>
            </a:r>
            <a:br>
              <a:rPr lang="en-US" altLang="tr-TR" sz="2300" dirty="0"/>
            </a:br>
            <a:r>
              <a:rPr lang="en-US" altLang="tr-TR" sz="2300" dirty="0"/>
              <a:t> High-Speed Multiplication - I</a:t>
            </a:r>
          </a:p>
        </p:txBody>
      </p:sp>
    </p:spTree>
    <p:extLst>
      <p:ext uri="{BB962C8B-B14F-4D97-AF65-F5344CB8AC3E}">
        <p14:creationId xmlns:p14="http://schemas.microsoft.com/office/powerpoint/2010/main" val="106852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0" y="4826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Drawbacks to Booth's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5200" y="965200"/>
            <a:ext cx="7874000" cy="4025900"/>
          </a:xfrm>
        </p:spPr>
        <p:txBody>
          <a:bodyPr>
            <a:normAutofit fontScale="92500" lnSpcReduction="10000"/>
          </a:bodyPr>
          <a:lstStyle/>
          <a:p>
            <a:r>
              <a:rPr lang="en-US" altLang="tr-TR" smtClean="0"/>
              <a:t>Variable number of add/subtract operations and  of shift operations between two consecutive add/subtract operations </a:t>
            </a:r>
          </a:p>
          <a:p>
            <a:pPr lvl="1"/>
            <a:r>
              <a:rPr lang="en-US" altLang="tr-TR" smtClean="0"/>
              <a:t>Inconvenient when designing a synchronous multiplier</a:t>
            </a:r>
          </a:p>
          <a:p>
            <a:r>
              <a:rPr lang="en-US" altLang="tr-TR" smtClean="0"/>
              <a:t>Algorithm inefficient with isolated </a:t>
            </a:r>
            <a:r>
              <a:rPr lang="en-US" altLang="tr-TR" smtClean="0">
                <a:solidFill>
                  <a:srgbClr val="0033CC"/>
                </a:solidFill>
              </a:rPr>
              <a:t>1'</a:t>
            </a:r>
            <a:r>
              <a:rPr lang="en-US" altLang="tr-TR" smtClean="0"/>
              <a:t>s</a:t>
            </a:r>
          </a:p>
          <a:p>
            <a:r>
              <a:rPr lang="en-US" altLang="tr-TR" smtClean="0">
                <a:solidFill>
                  <a:schemeClr val="hlink"/>
                </a:solidFill>
              </a:rPr>
              <a:t>Example:</a:t>
            </a:r>
            <a:r>
              <a:rPr lang="en-US" altLang="tr-TR" smtClean="0"/>
              <a:t>  </a:t>
            </a:r>
          </a:p>
          <a:p>
            <a:r>
              <a:rPr lang="en-US" altLang="tr-TR" smtClean="0">
                <a:solidFill>
                  <a:srgbClr val="0033CC"/>
                </a:solidFill>
              </a:rPr>
              <a:t>001010101(0)</a:t>
            </a:r>
            <a:r>
              <a:rPr lang="en-US" altLang="tr-TR" smtClean="0"/>
              <a:t> recoded as </a:t>
            </a:r>
            <a:r>
              <a:rPr lang="en-US" altLang="tr-TR" smtClean="0">
                <a:solidFill>
                  <a:srgbClr val="0033CC"/>
                </a:solidFill>
              </a:rPr>
              <a:t>011111111</a:t>
            </a:r>
            <a:r>
              <a:rPr lang="en-US" altLang="tr-TR" smtClean="0"/>
              <a:t>, requiring </a:t>
            </a:r>
            <a:r>
              <a:rPr lang="en-US" altLang="tr-TR" smtClean="0">
                <a:solidFill>
                  <a:srgbClr val="0033CC"/>
                </a:solidFill>
              </a:rPr>
              <a:t>8</a:t>
            </a:r>
            <a:r>
              <a:rPr lang="en-US" altLang="tr-TR" smtClean="0"/>
              <a:t> instead of </a:t>
            </a:r>
            <a:r>
              <a:rPr lang="en-US" altLang="tr-TR" smtClean="0">
                <a:solidFill>
                  <a:srgbClr val="0033CC"/>
                </a:solidFill>
              </a:rPr>
              <a:t>4 operations</a:t>
            </a:r>
          </a:p>
          <a:p>
            <a:r>
              <a:rPr lang="en-US" altLang="tr-TR" smtClean="0"/>
              <a:t>Situation can be improved by examining </a:t>
            </a:r>
            <a:r>
              <a:rPr lang="en-US" altLang="tr-TR" smtClean="0">
                <a:solidFill>
                  <a:srgbClr val="0033CC"/>
                </a:solidFill>
              </a:rPr>
              <a:t>3</a:t>
            </a:r>
            <a:r>
              <a:rPr lang="en-US" altLang="tr-TR" smtClean="0"/>
              <a:t> bits of </a:t>
            </a:r>
            <a:r>
              <a:rPr lang="en-US" altLang="tr-TR" smtClean="0">
                <a:solidFill>
                  <a:srgbClr val="0033CC"/>
                </a:solidFill>
              </a:rPr>
              <a:t>X</a:t>
            </a:r>
            <a:r>
              <a:rPr lang="en-US" altLang="tr-TR" smtClean="0"/>
              <a:t> at a time rather than </a:t>
            </a:r>
            <a:r>
              <a:rPr lang="en-US" altLang="tr-TR" smtClean="0">
                <a:solidFill>
                  <a:srgbClr val="0033CC"/>
                </a:solidFill>
              </a:rPr>
              <a:t>2</a:t>
            </a:r>
            <a:r>
              <a:rPr lang="en-US" altLang="tr-TR" smtClean="0"/>
              <a:t>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851651" y="309403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962901" y="310673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7205664" y="308768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566026" y="308610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2166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6096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Radix-4 Modified Booth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3300" y="1473200"/>
            <a:ext cx="7861300" cy="4914900"/>
          </a:xfrm>
        </p:spPr>
        <p:txBody>
          <a:bodyPr/>
          <a:lstStyle/>
          <a:p>
            <a:r>
              <a:rPr lang="en-US" altLang="tr-TR" smtClean="0"/>
              <a:t>Bits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mtClean="0"/>
              <a:t> and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-1</a:t>
            </a:r>
            <a:r>
              <a:rPr lang="en-US" altLang="tr-TR" smtClean="0"/>
              <a:t> recoded into </a:t>
            </a:r>
            <a:r>
              <a:rPr lang="en-US" altLang="tr-TR">
                <a:solidFill>
                  <a:srgbClr val="0033CC"/>
                </a:solidFill>
              </a:rPr>
              <a:t>y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mtClean="0"/>
              <a:t> and </a:t>
            </a:r>
            <a:r>
              <a:rPr lang="en-US" altLang="tr-TR">
                <a:solidFill>
                  <a:srgbClr val="0033CC"/>
                </a:solidFill>
              </a:rPr>
              <a:t>y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-1</a:t>
            </a:r>
            <a:r>
              <a:rPr lang="en-US" altLang="tr-TR" smtClean="0"/>
              <a:t> -    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-2</a:t>
            </a:r>
            <a:r>
              <a:rPr lang="en-US" altLang="tr-TR" smtClean="0"/>
              <a:t> serves as reference bit</a:t>
            </a:r>
          </a:p>
          <a:p>
            <a:r>
              <a:rPr lang="en-US" altLang="tr-TR" smtClean="0"/>
              <a:t>Separately -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-2</a:t>
            </a:r>
            <a:r>
              <a:rPr lang="en-US" altLang="tr-TR" smtClean="0"/>
              <a:t> and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-3</a:t>
            </a:r>
            <a:r>
              <a:rPr lang="en-US" altLang="tr-TR" smtClean="0"/>
              <a:t> recoded into </a:t>
            </a:r>
            <a:r>
              <a:rPr lang="en-US" altLang="tr-TR">
                <a:solidFill>
                  <a:srgbClr val="0033CC"/>
                </a:solidFill>
              </a:rPr>
              <a:t>y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-2</a:t>
            </a:r>
            <a:r>
              <a:rPr lang="en-US" altLang="tr-TR" smtClean="0"/>
              <a:t> and </a:t>
            </a:r>
            <a:r>
              <a:rPr lang="en-US" altLang="tr-TR">
                <a:solidFill>
                  <a:srgbClr val="0033CC"/>
                </a:solidFill>
              </a:rPr>
              <a:t>y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-3</a:t>
            </a:r>
            <a:r>
              <a:rPr lang="en-US" altLang="tr-TR" smtClean="0"/>
              <a:t> -  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-4</a:t>
            </a:r>
            <a:r>
              <a:rPr lang="en-US" altLang="tr-TR" smtClean="0"/>
              <a:t> serves as reference bit</a:t>
            </a:r>
          </a:p>
          <a:p>
            <a:r>
              <a:rPr lang="en-US" altLang="tr-TR" smtClean="0"/>
              <a:t>Groups of </a:t>
            </a:r>
            <a:r>
              <a:rPr lang="en-US" altLang="tr-TR" smtClean="0">
                <a:solidFill>
                  <a:srgbClr val="0033CC"/>
                </a:solidFill>
              </a:rPr>
              <a:t>3</a:t>
            </a:r>
            <a:r>
              <a:rPr lang="en-US" altLang="tr-TR" smtClean="0"/>
              <a:t> bits each overlap - rightmost being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800">
                <a:solidFill>
                  <a:srgbClr val="0033CC"/>
                </a:solidFill>
              </a:rPr>
              <a:t>1</a:t>
            </a:r>
            <a:r>
              <a:rPr lang="en-US" altLang="tr-TR">
                <a:solidFill>
                  <a:srgbClr val="0033CC"/>
                </a:solidFill>
              </a:rPr>
              <a:t> x</a:t>
            </a:r>
            <a:r>
              <a:rPr lang="en-US" altLang="tr-TR" sz="1800">
                <a:solidFill>
                  <a:srgbClr val="0033CC"/>
                </a:solidFill>
              </a:rPr>
              <a:t>0</a:t>
            </a:r>
            <a:r>
              <a:rPr lang="en-US" altLang="tr-TR">
                <a:solidFill>
                  <a:srgbClr val="0033CC"/>
                </a:solidFill>
              </a:rPr>
              <a:t> (x</a:t>
            </a:r>
            <a:r>
              <a:rPr lang="en-US" altLang="tr-TR" sz="1800">
                <a:solidFill>
                  <a:srgbClr val="0033CC"/>
                </a:solidFill>
              </a:rPr>
              <a:t>-1</a:t>
            </a:r>
            <a:r>
              <a:rPr lang="en-US" altLang="tr-TR">
                <a:solidFill>
                  <a:srgbClr val="0033CC"/>
                </a:solidFill>
              </a:rPr>
              <a:t>)</a:t>
            </a:r>
            <a:r>
              <a:rPr lang="en-US" altLang="tr-TR" smtClean="0"/>
              <a:t>, next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800">
                <a:solidFill>
                  <a:srgbClr val="0033CC"/>
                </a:solidFill>
              </a:rPr>
              <a:t>3</a:t>
            </a:r>
            <a:r>
              <a:rPr lang="en-US" altLang="tr-TR">
                <a:solidFill>
                  <a:srgbClr val="0033CC"/>
                </a:solidFill>
              </a:rPr>
              <a:t> x</a:t>
            </a:r>
            <a:r>
              <a:rPr lang="en-US" altLang="tr-TR" sz="1800">
                <a:solidFill>
                  <a:srgbClr val="0033CC"/>
                </a:solidFill>
              </a:rPr>
              <a:t>2</a:t>
            </a:r>
            <a:r>
              <a:rPr lang="en-US" altLang="tr-TR">
                <a:solidFill>
                  <a:srgbClr val="0033CC"/>
                </a:solidFill>
              </a:rPr>
              <a:t> (x</a:t>
            </a:r>
            <a:r>
              <a:rPr lang="en-US" altLang="tr-TR" sz="1800">
                <a:solidFill>
                  <a:srgbClr val="0033CC"/>
                </a:solidFill>
              </a:rPr>
              <a:t>1</a:t>
            </a:r>
            <a:r>
              <a:rPr lang="en-US" altLang="tr-TR">
                <a:solidFill>
                  <a:srgbClr val="0033CC"/>
                </a:solidFill>
              </a:rPr>
              <a:t>)</a:t>
            </a:r>
            <a:r>
              <a:rPr lang="en-US" altLang="tr-TR"/>
              <a:t>,</a:t>
            </a:r>
            <a:r>
              <a:rPr lang="en-US" altLang="tr-TR" smtClean="0"/>
              <a:t> and so on</a:t>
            </a:r>
          </a:p>
          <a:p>
            <a:pPr algn="ctr"/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4254500"/>
            <a:ext cx="83058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88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318953"/>
            <a:ext cx="6853237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31010" y="625407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Radix-4 Algorithm - Rules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5450" y="1638300"/>
            <a:ext cx="8305800" cy="4737100"/>
          </a:xfrm>
        </p:spPr>
        <p:txBody>
          <a:bodyPr>
            <a:normAutofit lnSpcReduction="10000"/>
          </a:bodyPr>
          <a:lstStyle/>
          <a:p>
            <a:r>
              <a:rPr lang="en-US" altLang="tr-TR" dirty="0" err="1" smtClean="0">
                <a:solidFill>
                  <a:srgbClr val="0033CC"/>
                </a:solidFill>
              </a:rPr>
              <a:t>i</a:t>
            </a:r>
            <a:r>
              <a:rPr lang="en-US" altLang="tr-TR" dirty="0" smtClean="0">
                <a:solidFill>
                  <a:srgbClr val="0033CC"/>
                </a:solidFill>
              </a:rPr>
              <a:t>=1,3,5,…</a:t>
            </a:r>
            <a:endParaRPr lang="en-US" altLang="tr-TR" dirty="0" smtClean="0"/>
          </a:p>
          <a:p>
            <a:r>
              <a:rPr lang="en-US" altLang="tr-TR" dirty="0" smtClean="0"/>
              <a:t>Isolated </a:t>
            </a:r>
            <a:r>
              <a:rPr lang="en-US" altLang="tr-TR" dirty="0" smtClean="0">
                <a:solidFill>
                  <a:srgbClr val="0033CC"/>
                </a:solidFill>
              </a:rPr>
              <a:t>0/1</a:t>
            </a:r>
            <a:r>
              <a:rPr lang="en-US" altLang="tr-TR" dirty="0" smtClean="0"/>
              <a:t>handled </a:t>
            </a:r>
            <a:endParaRPr lang="tr-TR" altLang="tr-TR" dirty="0" smtClean="0"/>
          </a:p>
          <a:p>
            <a:r>
              <a:rPr lang="en-US" altLang="tr-TR" dirty="0" smtClean="0"/>
              <a:t>efficiently </a:t>
            </a:r>
            <a:endParaRPr lang="en-US" altLang="tr-TR" dirty="0" smtClean="0"/>
          </a:p>
          <a:p>
            <a:r>
              <a:rPr lang="en-US" altLang="tr-TR" dirty="0" smtClean="0"/>
              <a:t>If 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 smtClean="0"/>
              <a:t> is </a:t>
            </a:r>
            <a:r>
              <a:rPr lang="en-US" altLang="tr-TR" dirty="0" smtClean="0"/>
              <a:t>an</a:t>
            </a:r>
            <a:r>
              <a:rPr lang="tr-TR" altLang="tr-TR" dirty="0" smtClean="0"/>
              <a:t> </a:t>
            </a:r>
            <a:r>
              <a:rPr lang="en-US" altLang="tr-TR" dirty="0" smtClean="0"/>
              <a:t>isolated </a:t>
            </a:r>
            <a:r>
              <a:rPr lang="en-US" altLang="tr-TR" dirty="0" smtClean="0">
                <a:solidFill>
                  <a:srgbClr val="0033CC"/>
                </a:solidFill>
              </a:rPr>
              <a:t>1</a:t>
            </a:r>
            <a:r>
              <a:rPr lang="en-US" altLang="tr-TR" dirty="0" smtClean="0"/>
              <a:t>, </a:t>
            </a:r>
            <a:r>
              <a:rPr lang="en-US" altLang="tr-TR" dirty="0">
                <a:solidFill>
                  <a:srgbClr val="0033CC"/>
                </a:solidFill>
              </a:rPr>
              <a:t>y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 smtClean="0">
                <a:solidFill>
                  <a:srgbClr val="0033CC"/>
                </a:solidFill>
              </a:rPr>
              <a:t>=1 -</a:t>
            </a:r>
            <a:r>
              <a:rPr lang="en-US" altLang="tr-TR" dirty="0" smtClean="0"/>
              <a:t> only a single operation needed</a:t>
            </a:r>
          </a:p>
          <a:p>
            <a:r>
              <a:rPr lang="en-US" altLang="tr-TR" dirty="0" smtClean="0"/>
              <a:t>Similarly - 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 smtClean="0"/>
              <a:t> an isolated </a:t>
            </a:r>
            <a:r>
              <a:rPr lang="en-US" altLang="tr-TR" dirty="0" smtClean="0">
                <a:solidFill>
                  <a:srgbClr val="0033CC"/>
                </a:solidFill>
              </a:rPr>
              <a:t>0</a:t>
            </a:r>
            <a:r>
              <a:rPr lang="en-US" altLang="tr-TR" dirty="0" smtClean="0"/>
              <a:t> in a string of </a:t>
            </a:r>
            <a:r>
              <a:rPr lang="en-US" altLang="tr-TR" dirty="0" smtClean="0">
                <a:solidFill>
                  <a:srgbClr val="0033CC"/>
                </a:solidFill>
              </a:rPr>
              <a:t>1</a:t>
            </a:r>
            <a:r>
              <a:rPr lang="en-US" altLang="tr-TR" dirty="0" smtClean="0"/>
              <a:t>'s </a:t>
            </a:r>
            <a:r>
              <a:rPr lang="en-US" altLang="tr-TR" dirty="0" smtClean="0">
                <a:solidFill>
                  <a:srgbClr val="0033CC"/>
                </a:solidFill>
              </a:rPr>
              <a:t>-...10(1)…</a:t>
            </a:r>
            <a:r>
              <a:rPr lang="en-US" altLang="tr-TR" dirty="0" smtClean="0"/>
              <a:t> recoded as </a:t>
            </a:r>
            <a:r>
              <a:rPr lang="en-US" altLang="tr-TR" dirty="0" smtClean="0">
                <a:solidFill>
                  <a:srgbClr val="0033CC"/>
                </a:solidFill>
              </a:rPr>
              <a:t>...11...</a:t>
            </a:r>
            <a:r>
              <a:rPr lang="en-US" altLang="tr-TR" dirty="0" smtClean="0"/>
              <a:t> or </a:t>
            </a:r>
            <a:r>
              <a:rPr lang="en-US" altLang="tr-TR" dirty="0" smtClean="0">
                <a:solidFill>
                  <a:srgbClr val="0033CC"/>
                </a:solidFill>
              </a:rPr>
              <a:t>...01…</a:t>
            </a:r>
            <a:r>
              <a:rPr lang="en-US" altLang="tr-TR" dirty="0" smtClean="0"/>
              <a:t> - single operation performed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Exercise: </a:t>
            </a:r>
            <a:r>
              <a:rPr lang="en-US" altLang="tr-TR" dirty="0" smtClean="0"/>
              <a:t>To find required operation -   calculate 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>
                <a:solidFill>
                  <a:srgbClr val="0033CC"/>
                </a:solidFill>
              </a:rPr>
              <a:t>+x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-2</a:t>
            </a:r>
            <a:r>
              <a:rPr lang="en-US" altLang="tr-TR" dirty="0">
                <a:solidFill>
                  <a:srgbClr val="0033CC"/>
                </a:solidFill>
              </a:rPr>
              <a:t>-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dirty="0" smtClean="0"/>
              <a:t> for odd </a:t>
            </a:r>
            <a:r>
              <a:rPr lang="en-US" altLang="tr-TR" dirty="0" smtClean="0">
                <a:solidFill>
                  <a:srgbClr val="0033CC"/>
                </a:solidFill>
              </a:rPr>
              <a:t>i</a:t>
            </a:r>
            <a:r>
              <a:rPr lang="en-US" altLang="tr-TR" dirty="0" smtClean="0"/>
              <a:t>’s and represent result as a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-bit binary number </a:t>
            </a:r>
            <a:r>
              <a:rPr lang="en-US" altLang="tr-TR" dirty="0" smtClean="0">
                <a:solidFill>
                  <a:srgbClr val="0033CC"/>
                </a:solidFill>
              </a:rPr>
              <a:t>y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dirty="0" smtClean="0">
                <a:solidFill>
                  <a:srgbClr val="0033CC"/>
                </a:solidFill>
              </a:rPr>
              <a:t>y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 smtClean="0"/>
              <a:t> in </a:t>
            </a:r>
            <a:r>
              <a:rPr lang="en-US" altLang="tr-TR" dirty="0" smtClean="0">
                <a:solidFill>
                  <a:schemeClr val="hlink"/>
                </a:solidFill>
              </a:rPr>
              <a:t>SD</a:t>
            </a:r>
            <a:endParaRPr lang="en-US" altLang="tr-TR" dirty="0" smtClean="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668964" y="428148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567614" y="427990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3604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32063" y="2667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Radix-4 vs. Radix-2 Algorithm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8013" y="935039"/>
            <a:ext cx="8312150" cy="5303837"/>
          </a:xfrm>
        </p:spPr>
        <p:txBody>
          <a:bodyPr>
            <a:normAutofit lnSpcReduction="10000"/>
          </a:bodyPr>
          <a:lstStyle/>
          <a:p>
            <a:r>
              <a:rPr lang="en-US" altLang="tr-TR" smtClean="0">
                <a:solidFill>
                  <a:srgbClr val="0033CC"/>
                </a:solidFill>
              </a:rPr>
              <a:t>01|01|01|01|(0)</a:t>
            </a:r>
            <a:r>
              <a:rPr lang="en-US" altLang="tr-TR" smtClean="0"/>
              <a:t> yields </a:t>
            </a:r>
            <a:r>
              <a:rPr lang="en-US" altLang="tr-TR" smtClean="0">
                <a:solidFill>
                  <a:srgbClr val="0033CC"/>
                </a:solidFill>
              </a:rPr>
              <a:t>01|01|01|01|</a:t>
            </a:r>
            <a:r>
              <a:rPr lang="en-US" altLang="tr-TR" smtClean="0"/>
              <a:t> - number of operations remains </a:t>
            </a:r>
            <a:r>
              <a:rPr lang="en-US" altLang="tr-TR" smtClean="0">
                <a:solidFill>
                  <a:srgbClr val="0033CC"/>
                </a:solidFill>
              </a:rPr>
              <a:t>4</a:t>
            </a:r>
            <a:r>
              <a:rPr lang="en-US" altLang="tr-TR" smtClean="0"/>
              <a:t> - the minimum</a:t>
            </a:r>
          </a:p>
          <a:p>
            <a:r>
              <a:rPr lang="en-US" altLang="tr-TR" smtClean="0">
                <a:solidFill>
                  <a:srgbClr val="0033CC"/>
                </a:solidFill>
              </a:rPr>
              <a:t>00|10|10|10|(0) </a:t>
            </a:r>
            <a:r>
              <a:rPr lang="en-US" altLang="tr-TR" smtClean="0"/>
              <a:t>yields</a:t>
            </a:r>
            <a:r>
              <a:rPr lang="en-US" altLang="tr-TR" smtClean="0">
                <a:solidFill>
                  <a:srgbClr val="0033CC"/>
                </a:solidFill>
              </a:rPr>
              <a:t> 01|01|01|10|,</a:t>
            </a:r>
            <a:r>
              <a:rPr lang="en-US" altLang="tr-TR" smtClean="0"/>
              <a:t> requiring </a:t>
            </a:r>
            <a:r>
              <a:rPr lang="en-US" altLang="tr-TR" smtClean="0">
                <a:solidFill>
                  <a:srgbClr val="0033CC"/>
                </a:solidFill>
              </a:rPr>
              <a:t>4</a:t>
            </a:r>
            <a:r>
              <a:rPr lang="en-US" altLang="tr-TR" smtClean="0"/>
              <a:t>, instead of </a:t>
            </a:r>
            <a:r>
              <a:rPr lang="en-US" altLang="tr-TR" smtClean="0">
                <a:solidFill>
                  <a:srgbClr val="0033CC"/>
                </a:solidFill>
              </a:rPr>
              <a:t>3</a:t>
            </a:r>
            <a:r>
              <a:rPr lang="en-US" altLang="tr-TR" smtClean="0"/>
              <a:t>, operations </a:t>
            </a:r>
          </a:p>
          <a:p>
            <a:r>
              <a:rPr lang="en-US" altLang="tr-TR" smtClean="0"/>
              <a:t>Compared to </a:t>
            </a:r>
            <a:r>
              <a:rPr lang="en-US" altLang="tr-TR" smtClean="0">
                <a:solidFill>
                  <a:schemeClr val="hlink"/>
                </a:solidFill>
              </a:rPr>
              <a:t>radix-2</a:t>
            </a:r>
            <a:r>
              <a:rPr lang="en-US" altLang="tr-TR" smtClean="0"/>
              <a:t> Booth's algorithm - less patterns with more partial products; Smaller increase in number of operations  </a:t>
            </a:r>
          </a:p>
          <a:p>
            <a:r>
              <a:rPr lang="en-US" altLang="tr-TR" smtClean="0"/>
              <a:t>Can design </a:t>
            </a:r>
            <a:r>
              <a:rPr lang="en-US" altLang="tr-TR">
                <a:solidFill>
                  <a:srgbClr val="0033CC"/>
                </a:solidFill>
              </a:rPr>
              <a:t>n</a:t>
            </a:r>
            <a:r>
              <a:rPr lang="en-US" altLang="tr-TR" smtClean="0"/>
              <a:t>-bit synchronous multiplier that generates exactly </a:t>
            </a:r>
            <a:r>
              <a:rPr lang="en-US" altLang="tr-TR">
                <a:solidFill>
                  <a:srgbClr val="0033CC"/>
                </a:solidFill>
              </a:rPr>
              <a:t>n</a:t>
            </a:r>
            <a:r>
              <a:rPr lang="en-US" altLang="tr-TR" smtClean="0">
                <a:solidFill>
                  <a:srgbClr val="0033CC"/>
                </a:solidFill>
              </a:rPr>
              <a:t>/2</a:t>
            </a:r>
            <a:r>
              <a:rPr lang="en-US" altLang="tr-TR" smtClean="0"/>
              <a:t> partial products</a:t>
            </a:r>
          </a:p>
          <a:p>
            <a:r>
              <a:rPr lang="en-US" altLang="tr-TR" smtClean="0"/>
              <a:t>Even </a:t>
            </a:r>
            <a:r>
              <a:rPr lang="en-US" altLang="tr-TR">
                <a:solidFill>
                  <a:srgbClr val="0033CC"/>
                </a:solidFill>
              </a:rPr>
              <a:t>n</a:t>
            </a:r>
            <a:r>
              <a:rPr lang="en-US" altLang="tr-TR" smtClean="0"/>
              <a:t> - two's complement multipliers handled correctly; Odd </a:t>
            </a:r>
            <a:r>
              <a:rPr lang="en-US" altLang="tr-TR">
                <a:solidFill>
                  <a:srgbClr val="0033CC"/>
                </a:solidFill>
              </a:rPr>
              <a:t>n</a:t>
            </a:r>
            <a:r>
              <a:rPr lang="en-US" altLang="tr-TR" smtClean="0"/>
              <a:t> - extension of sign bit needed </a:t>
            </a:r>
          </a:p>
          <a:p>
            <a:r>
              <a:rPr lang="en-US" altLang="tr-TR" smtClean="0"/>
              <a:t>Adding a </a:t>
            </a:r>
            <a:r>
              <a:rPr lang="en-US" altLang="tr-TR" smtClean="0">
                <a:solidFill>
                  <a:srgbClr val="0033CC"/>
                </a:solidFill>
              </a:rPr>
              <a:t>0 </a:t>
            </a:r>
            <a:r>
              <a:rPr lang="en-US" altLang="tr-TR" smtClean="0"/>
              <a:t>to left of multiplier needed if unsigned numbers are multiplied and </a:t>
            </a:r>
            <a:r>
              <a:rPr lang="en-US" altLang="tr-TR">
                <a:solidFill>
                  <a:srgbClr val="0033CC"/>
                </a:solidFill>
              </a:rPr>
              <a:t>n</a:t>
            </a:r>
            <a:r>
              <a:rPr lang="en-US" altLang="tr-TR" smtClean="0"/>
              <a:t> odd - </a:t>
            </a:r>
            <a:r>
              <a:rPr lang="en-US" altLang="tr-TR" smtClean="0">
                <a:solidFill>
                  <a:srgbClr val="0033CC"/>
                </a:solidFill>
              </a:rPr>
              <a:t>2 0’</a:t>
            </a:r>
            <a:r>
              <a:rPr lang="en-US" altLang="tr-TR" smtClean="0"/>
              <a:t>s if </a:t>
            </a:r>
            <a:r>
              <a:rPr lang="en-US" altLang="tr-TR">
                <a:solidFill>
                  <a:srgbClr val="0033CC"/>
                </a:solidFill>
              </a:rPr>
              <a:t>n</a:t>
            </a:r>
            <a:r>
              <a:rPr lang="en-US" altLang="tr-TR" smtClean="0"/>
              <a:t> even</a:t>
            </a:r>
          </a:p>
          <a:p>
            <a:endParaRPr lang="en-US" altLang="tr-TR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375401" y="1489076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864351" y="1490664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183439" y="1490664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732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900" y="2540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7950200" cy="4914900"/>
          </a:xfrm>
        </p:spPr>
        <p:txBody>
          <a:bodyPr>
            <a:normAutofit fontScale="92500" lnSpcReduction="10000"/>
          </a:bodyPr>
          <a:lstStyle/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>
              <a:solidFill>
                <a:srgbClr val="0033CC"/>
              </a:solidFill>
            </a:endParaRPr>
          </a:p>
          <a:p>
            <a:endParaRPr lang="en-US" altLang="tr-TR">
              <a:solidFill>
                <a:srgbClr val="0033CC"/>
              </a:solidFill>
            </a:endParaRPr>
          </a:p>
          <a:p>
            <a:r>
              <a:rPr lang="en-US" altLang="tr-TR">
                <a:solidFill>
                  <a:srgbClr val="0033CC"/>
                </a:solidFill>
              </a:rPr>
              <a:t>n</a:t>
            </a:r>
            <a:r>
              <a:rPr lang="en-US" altLang="tr-TR" smtClean="0">
                <a:solidFill>
                  <a:srgbClr val="0033CC"/>
                </a:solidFill>
              </a:rPr>
              <a:t>/2=3</a:t>
            </a:r>
            <a:r>
              <a:rPr lang="en-US" altLang="tr-TR" smtClean="0"/>
              <a:t> steps ; </a:t>
            </a:r>
            <a:r>
              <a:rPr lang="en-US" altLang="tr-TR" smtClean="0">
                <a:solidFill>
                  <a:srgbClr val="0033CC"/>
                </a:solidFill>
              </a:rPr>
              <a:t>2 </a:t>
            </a:r>
            <a:r>
              <a:rPr lang="en-US" altLang="tr-TR" smtClean="0"/>
              <a:t>multiplier bits in each step </a:t>
            </a:r>
          </a:p>
          <a:p>
            <a:r>
              <a:rPr lang="en-US" altLang="tr-TR" smtClean="0"/>
              <a:t>All shift operations are </a:t>
            </a:r>
            <a:r>
              <a:rPr lang="en-US" altLang="tr-TR" smtClean="0">
                <a:solidFill>
                  <a:srgbClr val="0033CC"/>
                </a:solidFill>
              </a:rPr>
              <a:t>2</a:t>
            </a:r>
            <a:r>
              <a:rPr lang="en-US" altLang="tr-TR" smtClean="0"/>
              <a:t> bit position shifts</a:t>
            </a:r>
          </a:p>
          <a:p>
            <a:r>
              <a:rPr lang="en-US" altLang="tr-TR" smtClean="0"/>
              <a:t>Additional bit for storing correct sign required to properly handle addition of </a:t>
            </a:r>
            <a:r>
              <a:rPr lang="en-US" altLang="tr-TR" smtClean="0">
                <a:solidFill>
                  <a:srgbClr val="0033CC"/>
                </a:solidFill>
              </a:rPr>
              <a:t>2A</a:t>
            </a:r>
            <a:endParaRPr lang="en-US" altLang="tr-TR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881189" y="844551"/>
            <a:ext cx="8613775" cy="359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52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9718" y="0"/>
            <a:ext cx="10515600" cy="1325563"/>
          </a:xfrm>
        </p:spPr>
        <p:txBody>
          <a:bodyPr/>
          <a:lstStyle/>
          <a:p>
            <a:r>
              <a:rPr lang="en-US" altLang="tr-TR" dirty="0" smtClean="0"/>
              <a:t>Radix-8 Modified Booth's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0" y="965200"/>
            <a:ext cx="7950200" cy="4914900"/>
          </a:xfrm>
        </p:spPr>
        <p:txBody>
          <a:bodyPr>
            <a:normAutofit lnSpcReduction="10000"/>
          </a:bodyPr>
          <a:lstStyle/>
          <a:p>
            <a:r>
              <a:rPr lang="en-US" altLang="tr-TR" dirty="0" smtClean="0"/>
              <a:t>Recoding extended to </a:t>
            </a:r>
            <a:r>
              <a:rPr lang="en-US" altLang="tr-TR" dirty="0" smtClean="0">
                <a:solidFill>
                  <a:srgbClr val="0033CC"/>
                </a:solidFill>
              </a:rPr>
              <a:t>3</a:t>
            </a:r>
            <a:r>
              <a:rPr lang="en-US" altLang="tr-TR" dirty="0" smtClean="0"/>
              <a:t> bits at a time - overlapping groups of </a:t>
            </a:r>
            <a:r>
              <a:rPr lang="en-US" altLang="tr-TR" dirty="0" smtClean="0">
                <a:solidFill>
                  <a:srgbClr val="0033CC"/>
                </a:solidFill>
              </a:rPr>
              <a:t>4</a:t>
            </a:r>
            <a:r>
              <a:rPr lang="en-US" altLang="tr-TR" dirty="0" smtClean="0"/>
              <a:t> bits each</a:t>
            </a:r>
          </a:p>
          <a:p>
            <a:r>
              <a:rPr lang="en-US" altLang="tr-TR" dirty="0" smtClean="0"/>
              <a:t>Only </a:t>
            </a:r>
            <a:r>
              <a:rPr lang="en-US" altLang="tr-TR" dirty="0">
                <a:solidFill>
                  <a:srgbClr val="0033CC"/>
                </a:solidFill>
              </a:rPr>
              <a:t>n</a:t>
            </a:r>
            <a:r>
              <a:rPr lang="en-US" altLang="tr-TR" dirty="0" smtClean="0">
                <a:solidFill>
                  <a:srgbClr val="0033CC"/>
                </a:solidFill>
              </a:rPr>
              <a:t>/3</a:t>
            </a:r>
            <a:r>
              <a:rPr lang="en-US" altLang="tr-TR" dirty="0" smtClean="0"/>
              <a:t> partial products generated - multiple </a:t>
            </a:r>
            <a:r>
              <a:rPr lang="en-US" altLang="tr-TR" dirty="0" smtClean="0">
                <a:solidFill>
                  <a:srgbClr val="0033CC"/>
                </a:solidFill>
              </a:rPr>
              <a:t>3A</a:t>
            </a:r>
            <a:r>
              <a:rPr lang="en-US" altLang="tr-TR" dirty="0" smtClean="0"/>
              <a:t> needed - more complex basic step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Example</a:t>
            </a:r>
            <a:r>
              <a:rPr lang="en-US" altLang="tr-TR" dirty="0" smtClean="0"/>
              <a:t>: recoding </a:t>
            </a:r>
            <a:r>
              <a:rPr lang="en-US" altLang="tr-TR" dirty="0" smtClean="0">
                <a:solidFill>
                  <a:srgbClr val="0033CC"/>
                </a:solidFill>
              </a:rPr>
              <a:t>010(1)</a:t>
            </a:r>
            <a:r>
              <a:rPr lang="en-US" altLang="tr-TR" dirty="0" smtClean="0"/>
              <a:t> yields </a:t>
            </a:r>
            <a:r>
              <a:rPr lang="en-US" altLang="tr-TR" dirty="0" err="1">
                <a:solidFill>
                  <a:srgbClr val="0033CC"/>
                </a:solidFill>
              </a:rPr>
              <a:t>y</a:t>
            </a:r>
            <a:r>
              <a:rPr lang="en-US" altLang="tr-TR" sz="2000" dirty="0" err="1">
                <a:solidFill>
                  <a:srgbClr val="0033CC"/>
                </a:solidFill>
              </a:rPr>
              <a:t>i</a:t>
            </a:r>
            <a:r>
              <a:rPr lang="en-US" altLang="tr-TR" dirty="0">
                <a:solidFill>
                  <a:srgbClr val="0033CC"/>
                </a:solidFill>
              </a:rPr>
              <a:t> y</a:t>
            </a:r>
            <a:r>
              <a:rPr lang="en-US" altLang="tr-TR" sz="20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>
                <a:solidFill>
                  <a:srgbClr val="0033CC"/>
                </a:solidFill>
              </a:rPr>
              <a:t> y</a:t>
            </a:r>
            <a:r>
              <a:rPr lang="en-US" altLang="tr-TR" sz="20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-2</a:t>
            </a:r>
            <a:r>
              <a:rPr lang="en-US" altLang="tr-TR" dirty="0" smtClean="0">
                <a:solidFill>
                  <a:srgbClr val="0033CC"/>
                </a:solidFill>
              </a:rPr>
              <a:t>=011</a:t>
            </a:r>
            <a:endParaRPr lang="en-US" altLang="tr-TR" dirty="0" smtClean="0"/>
          </a:p>
          <a:p>
            <a:r>
              <a:rPr lang="en-US" altLang="tr-TR" dirty="0" smtClean="0"/>
              <a:t>Technique for simplifying generation and accumulation of </a:t>
            </a:r>
            <a:r>
              <a:rPr lang="en-US" altLang="tr-TR" dirty="0" smtClean="0">
                <a:solidFill>
                  <a:srgbClr val="0033CC"/>
                </a:solidFill>
                <a:sym typeface="Symbol" panose="05050102010706020507" pitchFamily="18" charset="2"/>
              </a:rPr>
              <a:t></a:t>
            </a:r>
            <a:r>
              <a:rPr lang="en-US" altLang="tr-TR" dirty="0" smtClean="0">
                <a:solidFill>
                  <a:srgbClr val="0033CC"/>
                </a:solidFill>
              </a:rPr>
              <a:t>3A</a:t>
            </a:r>
            <a:r>
              <a:rPr lang="en-US" altLang="tr-TR" dirty="0" smtClean="0"/>
              <a:t> exists</a:t>
            </a:r>
          </a:p>
          <a:p>
            <a:r>
              <a:rPr lang="en-US" altLang="tr-TR" dirty="0" smtClean="0"/>
              <a:t>To find minimal number of add/subtract ops required for a given multiplier - find minimal </a:t>
            </a:r>
            <a:r>
              <a:rPr lang="en-US" altLang="tr-TR" dirty="0" smtClean="0">
                <a:solidFill>
                  <a:schemeClr val="hlink"/>
                </a:solidFill>
              </a:rPr>
              <a:t>SD</a:t>
            </a:r>
            <a:r>
              <a:rPr lang="en-US" altLang="tr-TR" dirty="0" smtClean="0"/>
              <a:t> representation of multiplier</a:t>
            </a:r>
          </a:p>
          <a:p>
            <a:r>
              <a:rPr lang="en-US" altLang="tr-TR" dirty="0" smtClean="0"/>
              <a:t>Representation with smallest number of nonzero digits -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1" y="5380039"/>
            <a:ext cx="253682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9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55837" y="622300"/>
            <a:ext cx="8089001" cy="4699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Obtaining Minimal Representation of X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2925" y="1739900"/>
            <a:ext cx="8242300" cy="4914900"/>
          </a:xfrm>
        </p:spPr>
        <p:txBody>
          <a:bodyPr/>
          <a:lstStyle/>
          <a:p>
            <a:r>
              <a:rPr lang="en-US" altLang="tr-TR">
                <a:solidFill>
                  <a:srgbClr val="0033CC"/>
                </a:solidFill>
              </a:rPr>
              <a:t>yn-1yn-2... y0</a:t>
            </a:r>
            <a:r>
              <a:rPr lang="en-US" altLang="tr-TR"/>
              <a:t>  </a:t>
            </a:r>
            <a:endParaRPr lang="tr-TR" altLang="tr-TR"/>
          </a:p>
          <a:p>
            <a:pPr>
              <a:buFont typeface="Symbol" panose="05050102010706020507" pitchFamily="18" charset="2"/>
              <a:buNone/>
            </a:pPr>
            <a:r>
              <a:rPr lang="en-US" altLang="tr-TR"/>
              <a:t>is a minimal representation of an </a:t>
            </a:r>
            <a:r>
              <a:rPr lang="en-US" altLang="tr-TR">
                <a:solidFill>
                  <a:schemeClr val="hlink"/>
                </a:solidFill>
              </a:rPr>
              <a:t>SD </a:t>
            </a:r>
            <a:r>
              <a:rPr lang="en-US" altLang="tr-TR"/>
              <a:t>number </a:t>
            </a:r>
            <a:endParaRPr lang="tr-TR" altLang="tr-TR"/>
          </a:p>
          <a:p>
            <a:pPr>
              <a:buFont typeface="Symbol" panose="05050102010706020507" pitchFamily="18" charset="2"/>
              <a:buNone/>
            </a:pPr>
            <a:r>
              <a:rPr lang="en-US" altLang="tr-TR"/>
              <a:t>if </a:t>
            </a:r>
            <a:r>
              <a:rPr lang="en-US" altLang="tr-TR">
                <a:solidFill>
                  <a:srgbClr val="0033CC"/>
                </a:solidFill>
              </a:rPr>
              <a:t>yi</a:t>
            </a:r>
            <a:r>
              <a:rPr lang="en-US" altLang="tr-TR">
                <a:solidFill>
                  <a:srgbClr val="0033CC"/>
                </a:solidFill>
                <a:sym typeface="Symbol" panose="05050102010706020507" pitchFamily="18" charset="2"/>
              </a:rPr>
              <a:t></a:t>
            </a:r>
            <a:r>
              <a:rPr lang="en-US" altLang="tr-TR">
                <a:solidFill>
                  <a:srgbClr val="0033CC"/>
                </a:solidFill>
              </a:rPr>
              <a:t>yi-1=0</a:t>
            </a:r>
            <a:r>
              <a:rPr lang="en-US" altLang="tr-TR"/>
              <a:t> </a:t>
            </a:r>
            <a:r>
              <a:rPr lang="tr-TR" altLang="tr-TR"/>
              <a:t>      </a:t>
            </a:r>
            <a:r>
              <a:rPr lang="en-US" altLang="tr-TR"/>
              <a:t>for </a:t>
            </a:r>
            <a:r>
              <a:rPr lang="en-US" altLang="tr-TR">
                <a:solidFill>
                  <a:srgbClr val="0033CC"/>
                </a:solidFill>
              </a:rPr>
              <a:t>1</a:t>
            </a:r>
            <a:r>
              <a:rPr lang="en-US" altLang="tr-TR">
                <a:solidFill>
                  <a:srgbClr val="0033CC"/>
                </a:solidFill>
                <a:sym typeface="Symbol" panose="05050102010706020507" pitchFamily="18" charset="2"/>
              </a:rPr>
              <a:t></a:t>
            </a:r>
            <a:r>
              <a:rPr lang="en-US" altLang="tr-TR">
                <a:solidFill>
                  <a:srgbClr val="0033CC"/>
                </a:solidFill>
              </a:rPr>
              <a:t> i</a:t>
            </a:r>
            <a:r>
              <a:rPr lang="en-US" altLang="tr-TR">
                <a:solidFill>
                  <a:srgbClr val="0033CC"/>
                </a:solidFill>
                <a:sym typeface="Symbol" panose="05050102010706020507" pitchFamily="18" charset="2"/>
              </a:rPr>
              <a:t></a:t>
            </a:r>
            <a:r>
              <a:rPr lang="en-US" altLang="tr-TR">
                <a:solidFill>
                  <a:srgbClr val="0033CC"/>
                </a:solidFill>
              </a:rPr>
              <a:t> n-1</a:t>
            </a:r>
            <a:r>
              <a:rPr lang="en-US" altLang="tr-TR"/>
              <a:t>, </a:t>
            </a:r>
            <a:endParaRPr lang="tr-TR" altLang="tr-TR"/>
          </a:p>
          <a:p>
            <a:pPr>
              <a:buFont typeface="Symbol" panose="05050102010706020507" pitchFamily="18" charset="2"/>
              <a:buNone/>
            </a:pPr>
            <a:r>
              <a:rPr lang="en-US" altLang="tr-TR"/>
              <a:t>given that most significant bits</a:t>
            </a:r>
            <a:r>
              <a:rPr lang="tr-TR" altLang="tr-TR"/>
              <a:t> </a:t>
            </a:r>
            <a:r>
              <a:rPr lang="en-US" altLang="tr-TR"/>
              <a:t>can satisfy </a:t>
            </a:r>
            <a:endParaRPr lang="tr-TR" altLang="tr-TR"/>
          </a:p>
          <a:p>
            <a:pPr>
              <a:buFont typeface="Symbol" panose="05050102010706020507" pitchFamily="18" charset="2"/>
              <a:buNone/>
            </a:pPr>
            <a:r>
              <a:rPr lang="en-US" altLang="tr-TR">
                <a:solidFill>
                  <a:srgbClr val="0033CC"/>
                </a:solidFill>
              </a:rPr>
              <a:t>yn-1</a:t>
            </a:r>
            <a:r>
              <a:rPr lang="en-US" altLang="tr-TR">
                <a:solidFill>
                  <a:srgbClr val="0033CC"/>
                </a:solidFill>
                <a:sym typeface="Symbol" panose="05050102010706020507" pitchFamily="18" charset="2"/>
              </a:rPr>
              <a:t></a:t>
            </a:r>
            <a:r>
              <a:rPr lang="en-US" altLang="tr-TR">
                <a:solidFill>
                  <a:srgbClr val="0033CC"/>
                </a:solidFill>
              </a:rPr>
              <a:t>yn-2 </a:t>
            </a:r>
            <a:r>
              <a:rPr lang="en-US" altLang="tr-TR">
                <a:solidFill>
                  <a:srgbClr val="0033CC"/>
                </a:solidFill>
                <a:sym typeface="Symbol" panose="05050102010706020507" pitchFamily="18" charset="2"/>
              </a:rPr>
              <a:t></a:t>
            </a:r>
            <a:r>
              <a:rPr lang="en-US" altLang="tr-TR">
                <a:solidFill>
                  <a:srgbClr val="0033CC"/>
                </a:solidFill>
              </a:rPr>
              <a:t> 1</a:t>
            </a:r>
            <a:endParaRPr lang="en-US" altLang="tr-TR"/>
          </a:p>
          <a:p>
            <a:endParaRPr lang="en-US" altLang="tr-TR" i="1"/>
          </a:p>
        </p:txBody>
      </p:sp>
    </p:spTree>
    <p:extLst>
      <p:ext uri="{BB962C8B-B14F-4D97-AF65-F5344CB8AC3E}">
        <p14:creationId xmlns:p14="http://schemas.microsoft.com/office/powerpoint/2010/main" val="291864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329" y="0"/>
            <a:ext cx="4897437" cy="34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6" y="628650"/>
            <a:ext cx="4498974" cy="4699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Canonical Recoding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366" y="1480345"/>
            <a:ext cx="8013700" cy="4756150"/>
          </a:xfrm>
        </p:spPr>
        <p:txBody>
          <a:bodyPr>
            <a:normAutofit lnSpcReduction="10000"/>
          </a:bodyPr>
          <a:lstStyle/>
          <a:p>
            <a:r>
              <a:rPr lang="en-US" altLang="tr-TR" dirty="0" smtClean="0"/>
              <a:t>Multiplier bits examined </a:t>
            </a:r>
            <a:r>
              <a:rPr lang="en-US" altLang="tr-TR" dirty="0" smtClean="0"/>
              <a:t>one </a:t>
            </a:r>
            <a:r>
              <a:rPr lang="en-US" altLang="tr-TR" dirty="0" smtClean="0"/>
              <a:t>at a time </a:t>
            </a:r>
            <a:endParaRPr lang="tr-TR" altLang="tr-TR" dirty="0" smtClean="0"/>
          </a:p>
          <a:p>
            <a:pPr marL="0" indent="0">
              <a:buNone/>
            </a:pPr>
            <a:r>
              <a:rPr lang="en-US" altLang="tr-TR" dirty="0" smtClean="0"/>
              <a:t>from </a:t>
            </a:r>
            <a:r>
              <a:rPr lang="en-US" altLang="tr-TR" dirty="0" smtClean="0"/>
              <a:t>right;  </a:t>
            </a:r>
            <a:r>
              <a:rPr lang="en-US" altLang="tr-TR" dirty="0" smtClean="0">
                <a:solidFill>
                  <a:srgbClr val="0033CC"/>
                </a:solidFill>
              </a:rPr>
              <a:t>x</a:t>
            </a:r>
            <a:r>
              <a:rPr lang="en-US" altLang="tr-TR" sz="1800" dirty="0" smtClean="0">
                <a:solidFill>
                  <a:srgbClr val="0033CC"/>
                </a:solidFill>
              </a:rPr>
              <a:t>i</a:t>
            </a:r>
            <a:r>
              <a:rPr lang="en-US" altLang="tr-TR" sz="1600" dirty="0" smtClean="0">
                <a:solidFill>
                  <a:srgbClr val="0033CC"/>
                </a:solidFill>
              </a:rPr>
              <a:t>+1</a:t>
            </a:r>
            <a:r>
              <a:rPr lang="en-US" altLang="tr-TR" dirty="0" smtClean="0"/>
              <a:t> </a:t>
            </a:r>
            <a:r>
              <a:rPr lang="en-US" altLang="tr-TR" dirty="0" smtClean="0"/>
              <a:t>- reference bit</a:t>
            </a:r>
          </a:p>
          <a:p>
            <a:r>
              <a:rPr lang="en-US" altLang="tr-TR" dirty="0" smtClean="0"/>
              <a:t>To correctly handle </a:t>
            </a:r>
            <a:r>
              <a:rPr lang="en-US" altLang="tr-TR" dirty="0" smtClean="0"/>
              <a:t>a </a:t>
            </a:r>
            <a:r>
              <a:rPr lang="en-US" altLang="tr-TR" dirty="0" smtClean="0"/>
              <a:t>single </a:t>
            </a:r>
            <a:r>
              <a:rPr lang="en-US" altLang="tr-TR" dirty="0" smtClean="0">
                <a:solidFill>
                  <a:srgbClr val="0033CC"/>
                </a:solidFill>
              </a:rPr>
              <a:t>0/1</a:t>
            </a:r>
            <a:r>
              <a:rPr lang="en-US" altLang="tr-TR" dirty="0" smtClean="0"/>
              <a:t> in string of                          </a:t>
            </a:r>
            <a:r>
              <a:rPr lang="en-US" altLang="tr-TR" dirty="0" smtClean="0">
                <a:solidFill>
                  <a:srgbClr val="0033CC"/>
                </a:solidFill>
              </a:rPr>
              <a:t>1's/0’s</a:t>
            </a:r>
            <a:r>
              <a:rPr lang="en-US" altLang="tr-TR" dirty="0" smtClean="0"/>
              <a:t> - need information on string to right 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“Carry” bit</a:t>
            </a:r>
            <a:r>
              <a:rPr lang="en-US" altLang="tr-TR" dirty="0" smtClean="0"/>
              <a:t> - </a:t>
            </a:r>
            <a:r>
              <a:rPr lang="en-US" altLang="tr-TR" dirty="0" smtClean="0">
                <a:solidFill>
                  <a:srgbClr val="0033CC"/>
                </a:solidFill>
              </a:rPr>
              <a:t>0</a:t>
            </a:r>
            <a:r>
              <a:rPr lang="en-US" altLang="tr-TR" dirty="0" smtClean="0"/>
              <a:t> for </a:t>
            </a:r>
            <a:r>
              <a:rPr lang="en-US" altLang="tr-TR" dirty="0" smtClean="0">
                <a:solidFill>
                  <a:srgbClr val="0033CC"/>
                </a:solidFill>
              </a:rPr>
              <a:t>0's</a:t>
            </a:r>
            <a:r>
              <a:rPr lang="en-US" altLang="tr-TR" dirty="0" smtClean="0"/>
              <a:t> and </a:t>
            </a:r>
            <a:r>
              <a:rPr lang="en-US" altLang="tr-TR" dirty="0" smtClean="0">
                <a:solidFill>
                  <a:srgbClr val="0033CC"/>
                </a:solidFill>
              </a:rPr>
              <a:t>1</a:t>
            </a:r>
            <a:r>
              <a:rPr lang="en-US" altLang="tr-TR" dirty="0" smtClean="0"/>
              <a:t> for </a:t>
            </a:r>
            <a:r>
              <a:rPr lang="en-US" altLang="tr-TR" dirty="0" smtClean="0">
                <a:solidFill>
                  <a:srgbClr val="0033CC"/>
                </a:solidFill>
              </a:rPr>
              <a:t>1's</a:t>
            </a:r>
            <a:endParaRPr lang="en-US" altLang="tr-TR" dirty="0" smtClean="0"/>
          </a:p>
          <a:p>
            <a:r>
              <a:rPr lang="en-US" altLang="tr-TR" dirty="0" smtClean="0"/>
              <a:t>As before, recoded multiplier can be used without correction if represented in two's complement </a:t>
            </a:r>
          </a:p>
          <a:p>
            <a:r>
              <a:rPr lang="en-US" altLang="tr-TR" dirty="0" smtClean="0"/>
              <a:t>Extend sign bit 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n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/>
              <a:t>  - 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n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n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n</a:t>
            </a:r>
            <a:r>
              <a:rPr lang="en-US" altLang="tr-TR" sz="1600" dirty="0">
                <a:solidFill>
                  <a:srgbClr val="0033CC"/>
                </a:solidFill>
              </a:rPr>
              <a:t>-2</a:t>
            </a:r>
            <a:r>
              <a:rPr lang="en-US" altLang="tr-TR" dirty="0">
                <a:solidFill>
                  <a:srgbClr val="0033CC"/>
                </a:solidFill>
              </a:rPr>
              <a:t>…x</a:t>
            </a:r>
            <a:r>
              <a:rPr lang="en-US" altLang="tr-TR" sz="1600" dirty="0">
                <a:solidFill>
                  <a:srgbClr val="0033CC"/>
                </a:solidFill>
              </a:rPr>
              <a:t>0</a:t>
            </a:r>
            <a:endParaRPr lang="en-US" altLang="tr-TR" dirty="0"/>
          </a:p>
          <a:p>
            <a:r>
              <a:rPr lang="en-US" altLang="tr-TR" dirty="0" smtClean="0"/>
              <a:t>Can be expanded to two or more bits at a time </a:t>
            </a:r>
          </a:p>
          <a:p>
            <a:r>
              <a:rPr lang="en-US" altLang="tr-TR" dirty="0" smtClean="0"/>
              <a:t>Multiples needed for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 bits - </a:t>
            </a:r>
            <a:r>
              <a:rPr lang="en-US" altLang="tr-TR" dirty="0" smtClean="0">
                <a:solidFill>
                  <a:srgbClr val="0033CC"/>
                </a:solidFill>
                <a:sym typeface="Symbol" panose="05050102010706020507" pitchFamily="18" charset="2"/>
              </a:rPr>
              <a:t></a:t>
            </a:r>
            <a:r>
              <a:rPr lang="en-US" altLang="tr-TR" dirty="0" smtClean="0">
                <a:solidFill>
                  <a:srgbClr val="0033CC"/>
                </a:solidFill>
              </a:rPr>
              <a:t>A and </a:t>
            </a:r>
            <a:r>
              <a:rPr lang="en-US" altLang="tr-TR" dirty="0" smtClean="0">
                <a:solidFill>
                  <a:srgbClr val="0033CC"/>
                </a:solidFill>
                <a:sym typeface="Symbol" panose="05050102010706020507" pitchFamily="18" charset="2"/>
              </a:rPr>
              <a:t></a:t>
            </a:r>
            <a:r>
              <a:rPr lang="en-US" altLang="tr-TR" dirty="0" smtClean="0">
                <a:solidFill>
                  <a:srgbClr val="0033CC"/>
                </a:solidFill>
              </a:rPr>
              <a:t>2A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60743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803" y="288007"/>
            <a:ext cx="10515600" cy="1325563"/>
          </a:xfrm>
        </p:spPr>
        <p:txBody>
          <a:bodyPr/>
          <a:lstStyle/>
          <a:p>
            <a:r>
              <a:rPr lang="en-US" altLang="tr-TR" dirty="0" smtClean="0"/>
              <a:t>Disadvantages of Canonical Recoding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100" y="1409700"/>
            <a:ext cx="7950200" cy="4102100"/>
          </a:xfrm>
        </p:spPr>
        <p:txBody>
          <a:bodyPr/>
          <a:lstStyle/>
          <a:p>
            <a:r>
              <a:rPr lang="en-US" altLang="tr-TR" dirty="0" smtClean="0"/>
              <a:t>Bits of multiplier generated sequentially </a:t>
            </a:r>
          </a:p>
          <a:p>
            <a:r>
              <a:rPr lang="en-US" altLang="tr-TR" dirty="0" smtClean="0"/>
              <a:t>In </a:t>
            </a:r>
            <a:r>
              <a:rPr lang="en-US" altLang="tr-TR" dirty="0" smtClean="0">
                <a:solidFill>
                  <a:schemeClr val="hlink"/>
                </a:solidFill>
              </a:rPr>
              <a:t>Booth’s algorithm</a:t>
            </a:r>
            <a:r>
              <a:rPr lang="en-US" altLang="tr-TR" dirty="0" smtClean="0"/>
              <a:t> - no “carry” propagation - partial products generated in parallel and a fast multi-operand adder used</a:t>
            </a:r>
          </a:p>
          <a:p>
            <a:r>
              <a:rPr lang="en-US" altLang="tr-TR" dirty="0" smtClean="0"/>
              <a:t>To take full advantage of minimum number of operations - number of add/subtracts and length of shifts must be variable - difficult to implement</a:t>
            </a:r>
          </a:p>
          <a:p>
            <a:r>
              <a:rPr lang="en-US" altLang="tr-TR" dirty="0" smtClean="0"/>
              <a:t>For uniforms shifts - </a:t>
            </a:r>
            <a:r>
              <a:rPr lang="en-US" altLang="tr-TR" dirty="0">
                <a:solidFill>
                  <a:srgbClr val="0033CC"/>
                </a:solidFill>
              </a:rPr>
              <a:t>n</a:t>
            </a:r>
            <a:r>
              <a:rPr lang="en-US" altLang="tr-TR" dirty="0" smtClean="0">
                <a:solidFill>
                  <a:srgbClr val="0033CC"/>
                </a:solidFill>
              </a:rPr>
              <a:t>/2</a:t>
            </a:r>
            <a:r>
              <a:rPr lang="en-US" altLang="tr-TR" dirty="0" smtClean="0"/>
              <a:t> partial products - more than the minimum in canonical recoding </a:t>
            </a:r>
          </a:p>
        </p:txBody>
      </p:sp>
    </p:spTree>
    <p:extLst>
      <p:ext uri="{BB962C8B-B14F-4D97-AF65-F5344CB8AC3E}">
        <p14:creationId xmlns:p14="http://schemas.microsoft.com/office/powerpoint/2010/main" val="82056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209016"/>
            <a:ext cx="4470400" cy="301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AutoShape 2"/>
          <p:cNvSpPr>
            <a:spLocks noChangeAspect="1" noChangeArrowheads="1"/>
          </p:cNvSpPr>
          <p:nvPr>
            <p:ph type="title"/>
          </p:nvPr>
        </p:nvSpPr>
        <p:spPr>
          <a:xfrm>
            <a:off x="804231" y="330200"/>
            <a:ext cx="6555035" cy="9398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/>
            </a:r>
            <a:br>
              <a:rPr lang="en-US" altLang="tr-TR" dirty="0" smtClean="0"/>
            </a:br>
            <a:r>
              <a:rPr lang="en-US" altLang="tr-TR" dirty="0" smtClean="0"/>
              <a:t>Alternate 2-bit-at-a-time Algorithm</a:t>
            </a:r>
            <a:br>
              <a:rPr lang="en-US" altLang="tr-TR" dirty="0" smtClean="0"/>
            </a:br>
            <a:endParaRPr lang="en-US" altLang="tr-TR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1016000"/>
            <a:ext cx="8623300" cy="5397500"/>
          </a:xfrm>
        </p:spPr>
        <p:txBody>
          <a:bodyPr/>
          <a:lstStyle/>
          <a:p>
            <a:endParaRPr lang="en-US" altLang="tr-TR" dirty="0" smtClean="0"/>
          </a:p>
          <a:p>
            <a:r>
              <a:rPr lang="en-US" altLang="tr-TR" dirty="0" smtClean="0"/>
              <a:t>Reducing number </a:t>
            </a:r>
            <a:r>
              <a:rPr lang="en-US" altLang="tr-TR" dirty="0" smtClean="0"/>
              <a:t>of </a:t>
            </a:r>
            <a:r>
              <a:rPr lang="en-US" altLang="tr-TR" dirty="0" smtClean="0"/>
              <a:t>partial products </a:t>
            </a:r>
            <a:endParaRPr lang="tr-TR" altLang="tr-TR" dirty="0" smtClean="0"/>
          </a:p>
          <a:p>
            <a:pPr marL="0" indent="0">
              <a:buNone/>
            </a:pPr>
            <a:r>
              <a:rPr lang="en-US" altLang="tr-TR" dirty="0" smtClean="0"/>
              <a:t>But</a:t>
            </a:r>
            <a:r>
              <a:rPr lang="tr-TR" altLang="tr-TR" dirty="0" smtClean="0"/>
              <a:t> </a:t>
            </a:r>
            <a:r>
              <a:rPr lang="en-US" altLang="tr-TR" dirty="0" smtClean="0"/>
              <a:t>still </a:t>
            </a:r>
            <a:r>
              <a:rPr lang="en-US" altLang="tr-TR" dirty="0" smtClean="0"/>
              <a:t>uniform </a:t>
            </a:r>
            <a:r>
              <a:rPr lang="en-US" altLang="tr-TR" dirty="0" smtClean="0"/>
              <a:t>shifts</a:t>
            </a:r>
            <a:r>
              <a:rPr lang="tr-TR" altLang="tr-TR" dirty="0" smtClean="0"/>
              <a:t> </a:t>
            </a:r>
            <a:r>
              <a:rPr lang="en-US" altLang="tr-TR" dirty="0" smtClean="0"/>
              <a:t>of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 bits each</a:t>
            </a:r>
          </a:p>
          <a:p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+1</a:t>
            </a:r>
            <a:r>
              <a:rPr lang="en-US" altLang="tr-TR" dirty="0" smtClean="0"/>
              <a:t> reference bit for 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dirty="0" smtClean="0">
                <a:solidFill>
                  <a:srgbClr val="0033CC"/>
                </a:solidFill>
              </a:rPr>
              <a:t> </a:t>
            </a:r>
            <a:r>
              <a:rPr lang="en-US" altLang="tr-TR" dirty="0">
                <a:solidFill>
                  <a:srgbClr val="0033CC"/>
                </a:solidFill>
              </a:rPr>
              <a:t>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 smtClean="0">
                <a:solidFill>
                  <a:srgbClr val="0033CC"/>
                </a:solidFill>
              </a:rPr>
              <a:t> - </a:t>
            </a:r>
            <a:r>
              <a:rPr lang="en-US" altLang="tr-TR" dirty="0" err="1" smtClean="0">
                <a:solidFill>
                  <a:srgbClr val="0033CC"/>
                </a:solidFill>
              </a:rPr>
              <a:t>i</a:t>
            </a:r>
            <a:r>
              <a:rPr lang="en-US" altLang="tr-TR" dirty="0" smtClean="0"/>
              <a:t> odd </a:t>
            </a:r>
          </a:p>
          <a:p>
            <a:r>
              <a:rPr lang="en-US" altLang="tr-TR" dirty="0" smtClean="0">
                <a:solidFill>
                  <a:srgbClr val="0033CC"/>
                </a:solidFill>
                <a:sym typeface="Symbol" panose="05050102010706020507" pitchFamily="18" charset="2"/>
              </a:rPr>
              <a:t></a:t>
            </a:r>
            <a:r>
              <a:rPr lang="en-US" altLang="tr-TR" dirty="0" smtClean="0">
                <a:solidFill>
                  <a:srgbClr val="0033CC"/>
                </a:solidFill>
              </a:rPr>
              <a:t>2A,</a:t>
            </a:r>
            <a:r>
              <a:rPr lang="en-US" altLang="tr-TR" dirty="0" smtClean="0">
                <a:solidFill>
                  <a:srgbClr val="0033CC"/>
                </a:solidFill>
                <a:sym typeface="Symbol" panose="05050102010706020507" pitchFamily="18" charset="2"/>
              </a:rPr>
              <a:t></a:t>
            </a:r>
            <a:r>
              <a:rPr lang="en-US" altLang="tr-TR" dirty="0" smtClean="0">
                <a:solidFill>
                  <a:srgbClr val="0033CC"/>
                </a:solidFill>
              </a:rPr>
              <a:t>4A</a:t>
            </a:r>
            <a:r>
              <a:rPr lang="en-US" altLang="tr-TR" dirty="0" smtClean="0"/>
              <a:t> can be generated using shifts</a:t>
            </a:r>
          </a:p>
          <a:p>
            <a:r>
              <a:rPr lang="en-US" altLang="tr-TR" dirty="0" smtClean="0">
                <a:solidFill>
                  <a:srgbClr val="0033CC"/>
                </a:solidFill>
              </a:rPr>
              <a:t>4A</a:t>
            </a:r>
            <a:r>
              <a:rPr lang="en-US" altLang="tr-TR" dirty="0" smtClean="0"/>
              <a:t> generated when </a:t>
            </a:r>
            <a:r>
              <a:rPr lang="en-US" altLang="tr-TR" dirty="0">
                <a:solidFill>
                  <a:srgbClr val="0033CC"/>
                </a:solidFill>
              </a:rPr>
              <a:t>(x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+1</a:t>
            </a:r>
            <a:r>
              <a:rPr lang="en-US" altLang="tr-TR" dirty="0">
                <a:solidFill>
                  <a:srgbClr val="0033CC"/>
                </a:solidFill>
              </a:rPr>
              <a:t>)x</a:t>
            </a:r>
            <a:r>
              <a:rPr lang="en-US" altLang="tr-TR" sz="1800" dirty="0">
                <a:solidFill>
                  <a:srgbClr val="0033CC"/>
                </a:solidFill>
              </a:rPr>
              <a:t>i </a:t>
            </a:r>
            <a:r>
              <a:rPr lang="en-US" altLang="tr-TR" dirty="0">
                <a:solidFill>
                  <a:srgbClr val="0033CC"/>
                </a:solidFill>
              </a:rPr>
              <a:t>(x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-1</a:t>
            </a:r>
            <a:r>
              <a:rPr lang="en-US" altLang="tr-TR" dirty="0">
                <a:solidFill>
                  <a:srgbClr val="0033CC"/>
                </a:solidFill>
              </a:rPr>
              <a:t>)</a:t>
            </a:r>
            <a:r>
              <a:rPr lang="en-US" altLang="tr-TR" dirty="0" smtClean="0">
                <a:solidFill>
                  <a:srgbClr val="0033CC"/>
                </a:solidFill>
              </a:rPr>
              <a:t>=(0)11</a:t>
            </a:r>
            <a:r>
              <a:rPr lang="en-US" altLang="tr-TR" dirty="0" smtClean="0"/>
              <a:t> - group of </a:t>
            </a:r>
            <a:r>
              <a:rPr lang="en-US" altLang="tr-TR" dirty="0" smtClean="0">
                <a:solidFill>
                  <a:srgbClr val="0033CC"/>
                </a:solidFill>
              </a:rPr>
              <a:t>1</a:t>
            </a:r>
            <a:r>
              <a:rPr lang="en-US" altLang="tr-TR" dirty="0" smtClean="0"/>
              <a:t>'s - not for </a:t>
            </a:r>
            <a:r>
              <a:rPr lang="en-US" altLang="tr-TR" dirty="0">
                <a:solidFill>
                  <a:srgbClr val="0033CC"/>
                </a:solidFill>
              </a:rPr>
              <a:t>(x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+3</a:t>
            </a:r>
            <a:r>
              <a:rPr lang="en-US" altLang="tr-TR" dirty="0">
                <a:solidFill>
                  <a:srgbClr val="0033CC"/>
                </a:solidFill>
              </a:rPr>
              <a:t>)(x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+2</a:t>
            </a:r>
            <a:r>
              <a:rPr lang="en-US" altLang="tr-TR" dirty="0">
                <a:solidFill>
                  <a:srgbClr val="0033CC"/>
                </a:solidFill>
              </a:rPr>
              <a:t>)x</a:t>
            </a:r>
            <a:r>
              <a:rPr lang="en-US" altLang="tr-TR" sz="1800" dirty="0">
                <a:solidFill>
                  <a:srgbClr val="0033CC"/>
                </a:solidFill>
              </a:rPr>
              <a:t>i</a:t>
            </a:r>
            <a:r>
              <a:rPr lang="en-US" altLang="tr-TR" sz="1600" dirty="0">
                <a:solidFill>
                  <a:srgbClr val="0033CC"/>
                </a:solidFill>
              </a:rPr>
              <a:t>+1</a:t>
            </a:r>
            <a:r>
              <a:rPr lang="en-US" altLang="tr-TR" dirty="0" smtClean="0"/>
              <a:t> - </a:t>
            </a:r>
            <a:r>
              <a:rPr lang="en-US" altLang="tr-TR" dirty="0" smtClean="0">
                <a:solidFill>
                  <a:srgbClr val="0033CC"/>
                </a:solidFill>
              </a:rPr>
              <a:t>0</a:t>
            </a:r>
            <a:r>
              <a:rPr lang="en-US" altLang="tr-TR" dirty="0" smtClean="0"/>
              <a:t> in rightmost position</a:t>
            </a:r>
          </a:p>
          <a:p>
            <a:pPr lvl="1"/>
            <a:r>
              <a:rPr lang="en-US" altLang="tr-TR" dirty="0" smtClean="0"/>
              <a:t>Not recoding - cannot express </a:t>
            </a:r>
            <a:r>
              <a:rPr lang="en-US" altLang="tr-TR" dirty="0" smtClean="0">
                <a:solidFill>
                  <a:srgbClr val="0033CC"/>
                </a:solidFill>
              </a:rPr>
              <a:t>4</a:t>
            </a:r>
            <a:r>
              <a:rPr lang="en-US" altLang="tr-TR" dirty="0" smtClean="0"/>
              <a:t> in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 bits </a:t>
            </a:r>
          </a:p>
          <a:p>
            <a:pPr lvl="1"/>
            <a:r>
              <a:rPr lang="en-US" altLang="tr-TR" dirty="0" smtClean="0"/>
              <a:t>Number of partial products - always </a:t>
            </a:r>
            <a:r>
              <a:rPr lang="en-US" altLang="tr-TR" dirty="0">
                <a:solidFill>
                  <a:srgbClr val="0033CC"/>
                </a:solidFill>
              </a:rPr>
              <a:t>n</a:t>
            </a:r>
            <a:r>
              <a:rPr lang="en-US" altLang="tr-TR" dirty="0" smtClean="0">
                <a:solidFill>
                  <a:srgbClr val="0033CC"/>
                </a:solidFill>
              </a:rPr>
              <a:t>/2</a:t>
            </a:r>
            <a:endParaRPr lang="en-US" altLang="tr-TR" dirty="0" smtClean="0"/>
          </a:p>
          <a:p>
            <a:pPr lvl="1"/>
            <a:r>
              <a:rPr lang="en-US" altLang="tr-TR" dirty="0" smtClean="0"/>
              <a:t>Two's complement multipliers - extend sign bit</a:t>
            </a:r>
          </a:p>
          <a:p>
            <a:pPr lvl="1"/>
            <a:r>
              <a:rPr lang="en-US" altLang="tr-TR" dirty="0" smtClean="0"/>
              <a:t>Unsigned numbers - </a:t>
            </a:r>
            <a:r>
              <a:rPr lang="en-US" altLang="tr-TR" dirty="0" smtClean="0">
                <a:solidFill>
                  <a:srgbClr val="0033CC"/>
                </a:solidFill>
              </a:rPr>
              <a:t>1</a:t>
            </a:r>
            <a:r>
              <a:rPr lang="en-US" altLang="tr-TR" dirty="0" smtClean="0"/>
              <a:t> or </a:t>
            </a:r>
            <a:r>
              <a:rPr lang="en-US" altLang="tr-TR" dirty="0" smtClean="0">
                <a:solidFill>
                  <a:srgbClr val="0033CC"/>
                </a:solidFill>
              </a:rPr>
              <a:t>2 0</a:t>
            </a:r>
            <a:r>
              <a:rPr lang="en-US" altLang="tr-TR" dirty="0" smtClean="0"/>
              <a:t>’s added to left of multiplier</a:t>
            </a:r>
          </a:p>
        </p:txBody>
      </p:sp>
    </p:spTree>
    <p:extLst>
      <p:ext uri="{BB962C8B-B14F-4D97-AF65-F5344CB8AC3E}">
        <p14:creationId xmlns:p14="http://schemas.microsoft.com/office/powerpoint/2010/main" val="259468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561" y="0"/>
            <a:ext cx="10515600" cy="1325563"/>
          </a:xfrm>
        </p:spPr>
        <p:txBody>
          <a:bodyPr/>
          <a:lstStyle/>
          <a:p>
            <a:r>
              <a:rPr lang="en-US" altLang="tr-TR" dirty="0" smtClean="0"/>
              <a:t>Speeding Up Multiplication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77900"/>
            <a:ext cx="8953500" cy="5308600"/>
          </a:xfrm>
        </p:spPr>
        <p:txBody>
          <a:bodyPr>
            <a:normAutofit fontScale="92500" lnSpcReduction="10000"/>
          </a:bodyPr>
          <a:lstStyle/>
          <a:p>
            <a:r>
              <a:rPr lang="en-US" altLang="tr-TR" dirty="0" smtClean="0"/>
              <a:t>Multiplication involves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 basic operations - generation of partial products + their accumulation</a:t>
            </a:r>
          </a:p>
          <a:p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 ways to speed up - reducing number of partial products and/or accelerating accumulation</a:t>
            </a:r>
          </a:p>
          <a:p>
            <a:r>
              <a:rPr lang="en-US" altLang="tr-TR" dirty="0" smtClean="0">
                <a:solidFill>
                  <a:srgbClr val="0033CC"/>
                </a:solidFill>
              </a:rPr>
              <a:t>3</a:t>
            </a:r>
            <a:r>
              <a:rPr lang="en-US" altLang="tr-TR" dirty="0" smtClean="0"/>
              <a:t> types of high-speed multipliers: 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Sequential multiplier</a:t>
            </a:r>
            <a:r>
              <a:rPr lang="en-US" altLang="tr-TR" dirty="0" smtClean="0"/>
              <a:t> - generates partial products sequentially and adds each newly generated product to previously accumulated partial product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Parallel multiplier</a:t>
            </a:r>
            <a:r>
              <a:rPr lang="en-US" altLang="tr-TR" dirty="0" smtClean="0"/>
              <a:t> - generates partial products in parallel, accumulates using a fast multi-operand adder 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Array multiplier</a:t>
            </a:r>
            <a:r>
              <a:rPr lang="en-US" altLang="tr-TR" dirty="0" smtClean="0"/>
              <a:t> - array of identical cells generating new partial products; accumulating them simultaneously</a:t>
            </a:r>
          </a:p>
          <a:p>
            <a:pPr lvl="1"/>
            <a:r>
              <a:rPr lang="en-US" altLang="tr-TR" dirty="0" smtClean="0"/>
              <a:t>No separate circuits for generation and accumulation </a:t>
            </a:r>
          </a:p>
          <a:p>
            <a:pPr lvl="1"/>
            <a:r>
              <a:rPr lang="en-US" altLang="tr-TR" dirty="0" smtClean="0"/>
              <a:t>Reduced execution time but increased hardware complexity</a:t>
            </a:r>
          </a:p>
        </p:txBody>
      </p:sp>
    </p:spTree>
    <p:extLst>
      <p:ext uri="{BB962C8B-B14F-4D97-AF65-F5344CB8AC3E}">
        <p14:creationId xmlns:p14="http://schemas.microsoft.com/office/powerpoint/2010/main" val="197511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dirty="0" smtClean="0"/>
              <a:t>Multiplier </a:t>
            </a:r>
            <a:r>
              <a:rPr lang="en-US" altLang="tr-TR" dirty="0" smtClean="0">
                <a:solidFill>
                  <a:srgbClr val="0033CC"/>
                </a:solidFill>
              </a:rPr>
              <a:t>01101110</a:t>
            </a:r>
            <a:r>
              <a:rPr lang="en-US" altLang="tr-TR" dirty="0" smtClean="0"/>
              <a:t> - partial products: </a:t>
            </a:r>
          </a:p>
          <a:p>
            <a:endParaRPr lang="en-US" altLang="tr-TR" dirty="0" smtClean="0"/>
          </a:p>
          <a:p>
            <a:pPr marL="0" indent="0">
              <a:buNone/>
            </a:pPr>
            <a:endParaRPr lang="en-US" altLang="tr-TR" dirty="0" smtClean="0"/>
          </a:p>
          <a:p>
            <a:r>
              <a:rPr lang="en-US" altLang="tr-TR" dirty="0" smtClean="0"/>
              <a:t>Translates to the </a:t>
            </a:r>
            <a:r>
              <a:rPr lang="en-US" altLang="tr-TR" dirty="0" smtClean="0">
                <a:solidFill>
                  <a:schemeClr val="hlink"/>
                </a:solidFill>
              </a:rPr>
              <a:t>SD</a:t>
            </a:r>
            <a:r>
              <a:rPr lang="en-US" altLang="tr-TR" dirty="0" smtClean="0"/>
              <a:t> number </a:t>
            </a:r>
            <a:r>
              <a:rPr lang="en-US" altLang="tr-TR" dirty="0" smtClean="0">
                <a:solidFill>
                  <a:srgbClr val="0033CC"/>
                </a:solidFill>
              </a:rPr>
              <a:t>010110010 -</a:t>
            </a:r>
            <a:r>
              <a:rPr lang="en-US" altLang="tr-TR" dirty="0" smtClean="0"/>
              <a:t> not minimal - includes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 adjacent nonzero digits </a:t>
            </a:r>
          </a:p>
          <a:p>
            <a:r>
              <a:rPr lang="en-US" altLang="tr-TR" dirty="0" smtClean="0"/>
              <a:t>Canonical recoding yields </a:t>
            </a:r>
            <a:r>
              <a:rPr lang="en-US" altLang="tr-TR" dirty="0" smtClean="0">
                <a:solidFill>
                  <a:srgbClr val="0033CC"/>
                </a:solidFill>
              </a:rPr>
              <a:t>010010010 -</a:t>
            </a:r>
            <a:r>
              <a:rPr lang="en-US" altLang="tr-TR" dirty="0" smtClean="0"/>
              <a:t> minimal representation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15" y="2431114"/>
            <a:ext cx="499110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5613400" y="4321519"/>
            <a:ext cx="2413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5854700" y="3429000"/>
            <a:ext cx="2413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9" name="Line 8"/>
          <p:cNvSpPr>
            <a:spLocks noChangeShapeType="1"/>
          </p:cNvSpPr>
          <p:nvPr/>
        </p:nvSpPr>
        <p:spPr bwMode="auto">
          <a:xfrm>
            <a:off x="6570184" y="3429000"/>
            <a:ext cx="2413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0" name="Line 9"/>
          <p:cNvSpPr>
            <a:spLocks noChangeShapeType="1"/>
          </p:cNvSpPr>
          <p:nvPr/>
        </p:nvSpPr>
        <p:spPr bwMode="auto">
          <a:xfrm>
            <a:off x="6096000" y="4321519"/>
            <a:ext cx="2413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767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342900"/>
            <a:ext cx="2395098" cy="4699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7200" y="4307595"/>
            <a:ext cx="7950200" cy="2013831"/>
          </a:xfrm>
        </p:spPr>
        <p:txBody>
          <a:bodyPr>
            <a:normAutofit/>
          </a:bodyPr>
          <a:lstStyle/>
          <a:p>
            <a:r>
              <a:rPr lang="en-US" altLang="tr-TR" dirty="0" smtClean="0"/>
              <a:t>Multiplier's </a:t>
            </a:r>
            <a:r>
              <a:rPr lang="en-US" altLang="tr-TR" dirty="0" smtClean="0"/>
              <a:t>sign bit extended in order to decide that no operation needed for first pair of multiplier bits</a:t>
            </a:r>
          </a:p>
          <a:p>
            <a:r>
              <a:rPr lang="en-US" altLang="tr-TR" dirty="0" smtClean="0"/>
              <a:t>As before - additional bit for holding correct sign is needed, because of multiples like </a:t>
            </a:r>
            <a:r>
              <a:rPr lang="en-US" altLang="tr-TR" dirty="0" smtClean="0">
                <a:solidFill>
                  <a:srgbClr val="0033CC"/>
                </a:solidFill>
              </a:rPr>
              <a:t>-2A</a:t>
            </a:r>
            <a:endParaRPr lang="en-US" altLang="tr-TR" dirty="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422275"/>
            <a:ext cx="6951662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4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Extending the Alternative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tr-TR" smtClean="0"/>
          </a:p>
          <a:p>
            <a:r>
              <a:rPr lang="en-US" altLang="tr-TR" smtClean="0"/>
              <a:t>The above method can be extended to three bits or more at each step </a:t>
            </a:r>
          </a:p>
          <a:p>
            <a:r>
              <a:rPr lang="en-US" altLang="tr-TR" smtClean="0"/>
              <a:t>However, here too, multiples of </a:t>
            </a:r>
            <a:r>
              <a:rPr lang="en-US" altLang="tr-TR" smtClean="0">
                <a:solidFill>
                  <a:srgbClr val="0033CC"/>
                </a:solidFill>
              </a:rPr>
              <a:t>A</a:t>
            </a:r>
            <a:r>
              <a:rPr lang="en-US" altLang="tr-TR" smtClean="0"/>
              <a:t> like </a:t>
            </a:r>
            <a:r>
              <a:rPr lang="en-US" altLang="tr-TR" smtClean="0">
                <a:solidFill>
                  <a:srgbClr val="0033CC"/>
                </a:solidFill>
              </a:rPr>
              <a:t>3A</a:t>
            </a:r>
            <a:r>
              <a:rPr lang="en-US" altLang="tr-TR" smtClean="0"/>
              <a:t> or even </a:t>
            </a:r>
            <a:r>
              <a:rPr lang="en-US" altLang="tr-TR" smtClean="0">
                <a:solidFill>
                  <a:srgbClr val="0033CC"/>
                </a:solidFill>
              </a:rPr>
              <a:t>6A</a:t>
            </a:r>
            <a:r>
              <a:rPr lang="en-US" altLang="tr-TR" smtClean="0"/>
              <a:t> are needed and </a:t>
            </a:r>
          </a:p>
          <a:p>
            <a:pPr lvl="1"/>
            <a:r>
              <a:rPr lang="en-US" altLang="tr-TR" smtClean="0"/>
              <a:t>Prepare in advance and store </a:t>
            </a:r>
          </a:p>
          <a:p>
            <a:pPr lvl="1"/>
            <a:r>
              <a:rPr lang="en-US" altLang="tr-TR" smtClean="0"/>
              <a:t>Perform two additions in a single step </a:t>
            </a:r>
          </a:p>
          <a:p>
            <a:r>
              <a:rPr lang="en-US" altLang="tr-TR" smtClean="0"/>
              <a:t>For example, for </a:t>
            </a:r>
            <a:r>
              <a:rPr lang="en-US" altLang="tr-TR" smtClean="0">
                <a:solidFill>
                  <a:srgbClr val="0033CC"/>
                </a:solidFill>
              </a:rPr>
              <a:t>(0)101</a:t>
            </a:r>
            <a:r>
              <a:rPr lang="en-US" altLang="tr-TR" smtClean="0"/>
              <a:t> we need </a:t>
            </a:r>
            <a:r>
              <a:rPr lang="en-US" altLang="tr-TR" smtClean="0">
                <a:solidFill>
                  <a:srgbClr val="0033CC"/>
                </a:solidFill>
              </a:rPr>
              <a:t>8-2=6</a:t>
            </a:r>
            <a:r>
              <a:rPr lang="en-US" altLang="tr-TR" smtClean="0"/>
              <a:t>, and for </a:t>
            </a:r>
            <a:r>
              <a:rPr lang="en-US" altLang="tr-TR" smtClean="0">
                <a:solidFill>
                  <a:srgbClr val="0033CC"/>
                </a:solidFill>
              </a:rPr>
              <a:t>(1)001, -8+2=-6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82479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228600"/>
            <a:ext cx="8013700" cy="7112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/>
            </a:r>
            <a:br>
              <a:rPr lang="en-US" altLang="tr-TR" smtClean="0"/>
            </a:br>
            <a:r>
              <a:rPr lang="en-US" altLang="tr-TR" smtClean="0"/>
              <a:t>Implementing Large Multipliers Using Smaller Ones</a:t>
            </a:r>
            <a:br>
              <a:rPr lang="en-US" altLang="tr-TR" smtClean="0"/>
            </a:br>
            <a:endParaRPr lang="en-US" altLang="tr-TR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0" y="1193800"/>
            <a:ext cx="7969250" cy="4914900"/>
          </a:xfrm>
        </p:spPr>
        <p:txBody>
          <a:bodyPr>
            <a:normAutofit lnSpcReduction="10000"/>
          </a:bodyPr>
          <a:lstStyle/>
          <a:p>
            <a:r>
              <a:rPr lang="en-US" altLang="tr-TR" smtClean="0"/>
              <a:t>Implementing </a:t>
            </a:r>
            <a:r>
              <a:rPr lang="en-US" altLang="tr-TR">
                <a:solidFill>
                  <a:srgbClr val="0033CC"/>
                </a:solidFill>
              </a:rPr>
              <a:t>n </a:t>
            </a:r>
            <a:r>
              <a:rPr lang="en-US" altLang="tr-TR" smtClean="0">
                <a:solidFill>
                  <a:srgbClr val="0033CC"/>
                </a:solidFill>
              </a:rPr>
              <a:t>x </a:t>
            </a:r>
            <a:r>
              <a:rPr lang="en-US" altLang="tr-TR">
                <a:solidFill>
                  <a:srgbClr val="0033CC"/>
                </a:solidFill>
              </a:rPr>
              <a:t>n</a:t>
            </a:r>
            <a:r>
              <a:rPr lang="en-US" altLang="tr-TR" smtClean="0"/>
              <a:t> bit multiplier as a single integrated circuit - several such circuits for implementing larger multipliers can be used</a:t>
            </a:r>
          </a:p>
          <a:p>
            <a:r>
              <a:rPr lang="en-US" altLang="tr-TR" smtClean="0">
                <a:solidFill>
                  <a:srgbClr val="0033CC"/>
                </a:solidFill>
              </a:rPr>
              <a:t>2n x 2n</a:t>
            </a:r>
            <a:r>
              <a:rPr lang="en-US" altLang="tr-TR" smtClean="0"/>
              <a:t> bit multiplier can be constructed out of </a:t>
            </a:r>
            <a:r>
              <a:rPr lang="en-US" altLang="tr-TR" smtClean="0">
                <a:solidFill>
                  <a:srgbClr val="0033CC"/>
                </a:solidFill>
              </a:rPr>
              <a:t>4  n x n</a:t>
            </a:r>
            <a:r>
              <a:rPr lang="en-US" altLang="tr-TR" smtClean="0"/>
              <a:t> bit multipliers based on :</a:t>
            </a:r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>
              <a:solidFill>
                <a:srgbClr val="0033CC"/>
              </a:solidFill>
            </a:endParaRPr>
          </a:p>
          <a:p>
            <a:r>
              <a:rPr lang="en-US" altLang="tr-TR" smtClean="0">
                <a:solidFill>
                  <a:srgbClr val="0033CC"/>
                </a:solidFill>
              </a:rPr>
              <a:t>A</a:t>
            </a:r>
            <a:r>
              <a:rPr lang="en-US" altLang="tr-TR" sz="1600">
                <a:solidFill>
                  <a:srgbClr val="0033CC"/>
                </a:solidFill>
              </a:rPr>
              <a:t>H </a:t>
            </a:r>
            <a:r>
              <a:rPr lang="en-US" altLang="tr-TR" smtClean="0">
                <a:solidFill>
                  <a:srgbClr val="0033CC"/>
                </a:solidFill>
              </a:rPr>
              <a:t>, A</a:t>
            </a:r>
            <a:r>
              <a:rPr lang="en-US" altLang="tr-TR" sz="1600">
                <a:solidFill>
                  <a:srgbClr val="0033CC"/>
                </a:solidFill>
              </a:rPr>
              <a:t>L</a:t>
            </a:r>
            <a:r>
              <a:rPr lang="en-US" altLang="tr-TR" smtClean="0"/>
              <a:t> - most and least significant halves of </a:t>
            </a:r>
            <a:r>
              <a:rPr lang="en-US" altLang="tr-TR" smtClean="0">
                <a:solidFill>
                  <a:srgbClr val="0033CC"/>
                </a:solidFill>
              </a:rPr>
              <a:t>A ;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H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rgbClr val="0033CC"/>
                </a:solidFill>
              </a:rPr>
              <a:t>,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L</a:t>
            </a:r>
            <a:r>
              <a:rPr lang="en-US" altLang="tr-TR" smtClean="0"/>
              <a:t> - same for </a:t>
            </a:r>
            <a:r>
              <a:rPr lang="en-US" altLang="tr-TR" smtClean="0">
                <a:solidFill>
                  <a:srgbClr val="0033CC"/>
                </a:solidFill>
              </a:rPr>
              <a:t>X</a:t>
            </a:r>
            <a:endParaRPr lang="en-US" altLang="tr-TR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6" y="3140075"/>
            <a:ext cx="59150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336800" y="3846514"/>
            <a:ext cx="78232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82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671" y="128683"/>
            <a:ext cx="2568614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085976" y="230188"/>
            <a:ext cx="5313363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Aligning Partial Products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1801" y="990600"/>
            <a:ext cx="8056563" cy="5422900"/>
          </a:xfrm>
        </p:spPr>
        <p:txBody>
          <a:bodyPr/>
          <a:lstStyle/>
          <a:p>
            <a:r>
              <a:rPr lang="en-US" altLang="tr-TR" dirty="0" smtClean="0">
                <a:solidFill>
                  <a:srgbClr val="0033CC"/>
                </a:solidFill>
              </a:rPr>
              <a:t>4</a:t>
            </a:r>
            <a:r>
              <a:rPr lang="en-US" altLang="tr-TR" dirty="0" smtClean="0"/>
              <a:t> partial products of </a:t>
            </a:r>
            <a:r>
              <a:rPr lang="en-US" altLang="tr-TR" dirty="0" smtClean="0">
                <a:solidFill>
                  <a:srgbClr val="0033CC"/>
                </a:solidFill>
              </a:rPr>
              <a:t>2n</a:t>
            </a:r>
            <a:r>
              <a:rPr lang="en-US" altLang="tr-TR" dirty="0" smtClean="0"/>
              <a:t> bits </a:t>
            </a:r>
            <a:r>
              <a:rPr lang="en-US" altLang="tr-TR" dirty="0" smtClean="0"/>
              <a:t>- </a:t>
            </a:r>
            <a:r>
              <a:rPr lang="en-US" altLang="tr-TR" dirty="0" smtClean="0"/>
              <a:t>correctly </a:t>
            </a:r>
            <a:endParaRPr lang="tr-TR" altLang="tr-TR" dirty="0" smtClean="0"/>
          </a:p>
          <a:p>
            <a:pPr marL="0" indent="0">
              <a:buNone/>
            </a:pPr>
            <a:r>
              <a:rPr lang="tr-TR" altLang="tr-TR" dirty="0"/>
              <a:t> </a:t>
            </a:r>
            <a:r>
              <a:rPr lang="tr-TR" altLang="tr-TR" dirty="0" smtClean="0"/>
              <a:t>  </a:t>
            </a:r>
            <a:r>
              <a:rPr lang="en-US" altLang="tr-TR" dirty="0" smtClean="0"/>
              <a:t>aligned </a:t>
            </a:r>
            <a:r>
              <a:rPr lang="en-US" altLang="tr-TR" dirty="0" smtClean="0"/>
              <a:t>before adding  </a:t>
            </a:r>
          </a:p>
          <a:p>
            <a:r>
              <a:rPr lang="en-US" altLang="tr-TR" dirty="0" smtClean="0"/>
              <a:t>Last arrangement </a:t>
            </a:r>
            <a:r>
              <a:rPr lang="en-US" altLang="tr-TR" dirty="0" smtClean="0"/>
              <a:t>– minimum</a:t>
            </a:r>
            <a:r>
              <a:rPr lang="tr-TR" altLang="tr-TR" dirty="0" smtClean="0"/>
              <a:t> </a:t>
            </a:r>
            <a:r>
              <a:rPr lang="en-US" altLang="tr-TR" dirty="0" smtClean="0"/>
              <a:t>height </a:t>
            </a:r>
            <a:r>
              <a:rPr lang="en-US" altLang="tr-TR" dirty="0" smtClean="0"/>
              <a:t>of matrix - </a:t>
            </a:r>
            <a:r>
              <a:rPr lang="en-US" altLang="tr-TR" dirty="0" smtClean="0">
                <a:solidFill>
                  <a:srgbClr val="0033CC"/>
                </a:solidFill>
              </a:rPr>
              <a:t>1</a:t>
            </a:r>
            <a:r>
              <a:rPr lang="en-US" altLang="tr-TR" dirty="0" smtClean="0"/>
              <a:t> level of </a:t>
            </a:r>
            <a:r>
              <a:rPr lang="en-US" altLang="tr-TR" dirty="0" smtClean="0"/>
              <a:t>carry-save </a:t>
            </a:r>
            <a:r>
              <a:rPr lang="en-US" altLang="tr-TR" dirty="0" smtClean="0"/>
              <a:t>addition and a </a:t>
            </a:r>
            <a:r>
              <a:rPr lang="en-US" altLang="tr-TR" dirty="0" smtClean="0">
                <a:solidFill>
                  <a:schemeClr val="hlink"/>
                </a:solidFill>
              </a:rPr>
              <a:t>CPA</a:t>
            </a:r>
            <a:endParaRPr lang="en-US" altLang="tr-TR" dirty="0" smtClean="0"/>
          </a:p>
          <a:p>
            <a:r>
              <a:rPr lang="en-US" altLang="tr-TR" dirty="0">
                <a:solidFill>
                  <a:srgbClr val="0033CC"/>
                </a:solidFill>
              </a:rPr>
              <a:t>n</a:t>
            </a:r>
            <a:r>
              <a:rPr lang="en-US" altLang="tr-TR" dirty="0" smtClean="0"/>
              <a:t> least significant bits - already </a:t>
            </a:r>
            <a:r>
              <a:rPr lang="en-US" altLang="tr-TR" dirty="0" smtClean="0"/>
              <a:t>bits </a:t>
            </a:r>
            <a:r>
              <a:rPr lang="en-US" altLang="tr-TR" dirty="0" smtClean="0"/>
              <a:t>of final product - no further </a:t>
            </a:r>
            <a:r>
              <a:rPr lang="en-US" altLang="tr-TR" dirty="0" smtClean="0"/>
              <a:t>addition </a:t>
            </a:r>
            <a:r>
              <a:rPr lang="en-US" altLang="tr-TR" dirty="0" smtClean="0"/>
              <a:t>needed</a:t>
            </a:r>
          </a:p>
          <a:p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>
                <a:solidFill>
                  <a:srgbClr val="0033CC"/>
                </a:solidFill>
              </a:rPr>
              <a:t>n</a:t>
            </a:r>
            <a:r>
              <a:rPr lang="en-US" altLang="tr-TR" dirty="0" smtClean="0"/>
              <a:t> center bits - added by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>
                <a:solidFill>
                  <a:srgbClr val="0033CC"/>
                </a:solidFill>
              </a:rPr>
              <a:t>n</a:t>
            </a:r>
            <a:r>
              <a:rPr lang="en-US" altLang="tr-TR" dirty="0" smtClean="0"/>
              <a:t>-bit </a:t>
            </a:r>
            <a:r>
              <a:rPr lang="en-US" altLang="tr-TR" dirty="0" smtClean="0">
                <a:solidFill>
                  <a:schemeClr val="hlink"/>
                </a:solidFill>
              </a:rPr>
              <a:t>CSA</a:t>
            </a:r>
            <a:r>
              <a:rPr lang="en-US" altLang="tr-TR" dirty="0" smtClean="0"/>
              <a:t>                         with outputs connected to a </a:t>
            </a:r>
            <a:r>
              <a:rPr lang="en-US" altLang="tr-TR" dirty="0" smtClean="0">
                <a:solidFill>
                  <a:schemeClr val="hlink"/>
                </a:solidFill>
              </a:rPr>
              <a:t>CPA</a:t>
            </a:r>
          </a:p>
          <a:p>
            <a:r>
              <a:rPr lang="en-US" altLang="tr-TR" dirty="0">
                <a:solidFill>
                  <a:srgbClr val="0033CC"/>
                </a:solidFill>
              </a:rPr>
              <a:t>n</a:t>
            </a:r>
            <a:r>
              <a:rPr lang="en-US" altLang="tr-TR" dirty="0" smtClean="0"/>
              <a:t> most significant bits connected to same </a:t>
            </a:r>
            <a:r>
              <a:rPr lang="en-US" altLang="tr-TR" dirty="0" smtClean="0">
                <a:solidFill>
                  <a:schemeClr val="hlink"/>
                </a:solidFill>
              </a:rPr>
              <a:t>CPA</a:t>
            </a:r>
            <a:r>
              <a:rPr lang="en-US" altLang="tr-TR" dirty="0" smtClean="0"/>
              <a:t>, since center bits may generate carry into most significant bits - </a:t>
            </a:r>
            <a:r>
              <a:rPr lang="en-US" altLang="tr-TR" dirty="0" smtClean="0">
                <a:solidFill>
                  <a:srgbClr val="0033CC"/>
                </a:solidFill>
              </a:rPr>
              <a:t>3</a:t>
            </a:r>
            <a:r>
              <a:rPr lang="en-US" altLang="tr-TR" dirty="0">
                <a:solidFill>
                  <a:srgbClr val="0033CC"/>
                </a:solidFill>
              </a:rPr>
              <a:t>n</a:t>
            </a:r>
            <a:r>
              <a:rPr lang="en-US" altLang="tr-TR" dirty="0" smtClean="0"/>
              <a:t>-bit </a:t>
            </a:r>
            <a:r>
              <a:rPr lang="en-US" altLang="tr-TR" dirty="0" smtClean="0">
                <a:solidFill>
                  <a:schemeClr val="hlink"/>
                </a:solidFill>
              </a:rPr>
              <a:t>CPA</a:t>
            </a:r>
            <a:r>
              <a:rPr lang="en-US" altLang="tr-TR" dirty="0" smtClean="0"/>
              <a:t> needed</a:t>
            </a:r>
          </a:p>
        </p:txBody>
      </p:sp>
    </p:spTree>
    <p:extLst>
      <p:ext uri="{BB962C8B-B14F-4D97-AF65-F5344CB8AC3E}">
        <p14:creationId xmlns:p14="http://schemas.microsoft.com/office/powerpoint/2010/main" val="97429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29" y="2648620"/>
            <a:ext cx="4202113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46314" y="468313"/>
            <a:ext cx="7685087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Decomposing a Large Multiplier into Smaller Ones - Extension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26" y="1281113"/>
            <a:ext cx="8188325" cy="4914900"/>
          </a:xfrm>
        </p:spPr>
        <p:txBody>
          <a:bodyPr/>
          <a:lstStyle/>
          <a:p>
            <a:r>
              <a:rPr lang="en-US" altLang="tr-TR" dirty="0" smtClean="0"/>
              <a:t>Basic multiplier - </a:t>
            </a:r>
            <a:r>
              <a:rPr lang="en-US" altLang="tr-TR" dirty="0" smtClean="0">
                <a:solidFill>
                  <a:srgbClr val="0033CC"/>
                </a:solidFill>
              </a:rPr>
              <a:t>n x m</a:t>
            </a:r>
            <a:r>
              <a:rPr lang="en-US" altLang="tr-TR" dirty="0" smtClean="0"/>
              <a:t> bits - </a:t>
            </a:r>
            <a:r>
              <a:rPr lang="en-US" altLang="tr-TR" dirty="0" smtClean="0">
                <a:solidFill>
                  <a:srgbClr val="0033CC"/>
                </a:solidFill>
              </a:rPr>
              <a:t>n </a:t>
            </a:r>
            <a:r>
              <a:rPr lang="en-US" altLang="tr-TR" dirty="0" smtClean="0">
                <a:solidFill>
                  <a:srgbClr val="0033CC"/>
                </a:solidFill>
                <a:sym typeface="Symbol" panose="05050102010706020507" pitchFamily="18" charset="2"/>
              </a:rPr>
              <a:t> </a:t>
            </a:r>
            <a:r>
              <a:rPr lang="en-US" altLang="tr-TR" dirty="0" smtClean="0">
                <a:solidFill>
                  <a:srgbClr val="0033CC"/>
                </a:solidFill>
              </a:rPr>
              <a:t>m</a:t>
            </a:r>
            <a:endParaRPr lang="en-US" altLang="tr-TR" dirty="0" smtClean="0"/>
          </a:p>
          <a:p>
            <a:r>
              <a:rPr lang="en-US" altLang="tr-TR" dirty="0" smtClean="0"/>
              <a:t>Multipliers larger than </a:t>
            </a:r>
            <a:r>
              <a:rPr lang="en-US" altLang="tr-TR" dirty="0" smtClean="0">
                <a:solidFill>
                  <a:srgbClr val="0033CC"/>
                </a:solidFill>
              </a:rPr>
              <a:t>2n x 2m</a:t>
            </a:r>
            <a:r>
              <a:rPr lang="en-US" altLang="tr-TR" dirty="0" smtClean="0"/>
              <a:t> can be implemented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Example: </a:t>
            </a:r>
            <a:r>
              <a:rPr lang="en-US" altLang="tr-TR" dirty="0" smtClean="0">
                <a:solidFill>
                  <a:srgbClr val="0033CC"/>
                </a:solidFill>
              </a:rPr>
              <a:t>4n x 4n</a:t>
            </a:r>
            <a:r>
              <a:rPr lang="en-US" altLang="tr-TR" dirty="0" smtClean="0"/>
              <a:t> bit multiplier - implemented using  </a:t>
            </a:r>
            <a:r>
              <a:rPr lang="en-US" altLang="tr-TR" dirty="0" smtClean="0">
                <a:solidFill>
                  <a:srgbClr val="0033CC"/>
                </a:solidFill>
              </a:rPr>
              <a:t>n x n</a:t>
            </a:r>
            <a:r>
              <a:rPr lang="en-US" altLang="tr-TR" dirty="0" smtClean="0"/>
              <a:t> bit multipliers</a:t>
            </a:r>
          </a:p>
          <a:p>
            <a:pPr lvl="1"/>
            <a:r>
              <a:rPr lang="en-US" altLang="tr-TR" dirty="0" smtClean="0">
                <a:solidFill>
                  <a:srgbClr val="0033CC"/>
                </a:solidFill>
              </a:rPr>
              <a:t>4n x 4n</a:t>
            </a:r>
            <a:r>
              <a:rPr lang="en-US" altLang="tr-TR" dirty="0" smtClean="0"/>
              <a:t> bit multiplier requires </a:t>
            </a:r>
            <a:r>
              <a:rPr lang="en-US" altLang="tr-TR" dirty="0" smtClean="0">
                <a:solidFill>
                  <a:srgbClr val="0033CC"/>
                </a:solidFill>
              </a:rPr>
              <a:t>4  2n x 2n</a:t>
            </a:r>
            <a:r>
              <a:rPr lang="en-US" altLang="tr-TR" dirty="0" smtClean="0"/>
              <a:t> bit multipliers</a:t>
            </a:r>
          </a:p>
          <a:p>
            <a:pPr lvl="1"/>
            <a:r>
              <a:rPr lang="en-US" altLang="tr-TR" dirty="0" smtClean="0">
                <a:solidFill>
                  <a:srgbClr val="0033CC"/>
                </a:solidFill>
              </a:rPr>
              <a:t>2n x 2n</a:t>
            </a:r>
            <a:r>
              <a:rPr lang="en-US" altLang="tr-TR" dirty="0" smtClean="0"/>
              <a:t> bit multiplier requires </a:t>
            </a:r>
            <a:r>
              <a:rPr lang="en-US" altLang="tr-TR" dirty="0" smtClean="0">
                <a:solidFill>
                  <a:srgbClr val="0033CC"/>
                </a:solidFill>
              </a:rPr>
              <a:t>4  n x n</a:t>
            </a:r>
            <a:r>
              <a:rPr lang="en-US" altLang="tr-TR" dirty="0" smtClean="0"/>
              <a:t> bit multipliers </a:t>
            </a:r>
          </a:p>
          <a:p>
            <a:pPr lvl="1"/>
            <a:r>
              <a:rPr lang="en-US" altLang="tr-TR" dirty="0" smtClean="0"/>
              <a:t>Total of </a:t>
            </a:r>
            <a:r>
              <a:rPr lang="en-US" altLang="tr-TR" dirty="0" smtClean="0">
                <a:solidFill>
                  <a:srgbClr val="0033CC"/>
                </a:solidFill>
              </a:rPr>
              <a:t>16 n x n</a:t>
            </a:r>
            <a:r>
              <a:rPr lang="en-US" altLang="tr-TR" dirty="0" smtClean="0"/>
              <a:t> bit multipliers</a:t>
            </a:r>
          </a:p>
          <a:p>
            <a:pPr lvl="1"/>
            <a:r>
              <a:rPr lang="en-US" altLang="tr-TR" dirty="0" smtClean="0">
                <a:solidFill>
                  <a:srgbClr val="0033CC"/>
                </a:solidFill>
              </a:rPr>
              <a:t>16</a:t>
            </a:r>
            <a:r>
              <a:rPr lang="en-US" altLang="tr-TR" dirty="0" smtClean="0"/>
              <a:t> partial products - </a:t>
            </a:r>
            <a:r>
              <a:rPr lang="en-US" altLang="tr-TR" dirty="0" smtClean="0"/>
              <a:t>aligned </a:t>
            </a:r>
            <a:r>
              <a:rPr lang="en-US" altLang="tr-TR" dirty="0" smtClean="0"/>
              <a:t>before being added 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Similarly</a:t>
            </a:r>
            <a:r>
              <a:rPr lang="en-US" altLang="tr-TR" dirty="0" smtClean="0"/>
              <a:t> - for any </a:t>
            </a:r>
            <a:r>
              <a:rPr lang="en-US" altLang="tr-TR" dirty="0" err="1" smtClean="0">
                <a:solidFill>
                  <a:srgbClr val="0033CC"/>
                </a:solidFill>
              </a:rPr>
              <a:t>kn</a:t>
            </a:r>
            <a:r>
              <a:rPr lang="en-US" altLang="tr-TR" dirty="0" smtClean="0">
                <a:solidFill>
                  <a:srgbClr val="0033CC"/>
                </a:solidFill>
              </a:rPr>
              <a:t> x</a:t>
            </a:r>
            <a:r>
              <a:rPr lang="en-US" altLang="tr-TR" dirty="0" smtClean="0"/>
              <a:t> </a:t>
            </a:r>
            <a:r>
              <a:rPr lang="en-US" altLang="tr-TR" dirty="0" err="1" smtClean="0">
                <a:solidFill>
                  <a:srgbClr val="0033CC"/>
                </a:solidFill>
              </a:rPr>
              <a:t>kn</a:t>
            </a:r>
            <a:r>
              <a:rPr lang="en-US" altLang="tr-TR" dirty="0" smtClean="0"/>
              <a:t> </a:t>
            </a:r>
            <a:r>
              <a:rPr lang="en-US" altLang="tr-TR" dirty="0" smtClean="0"/>
              <a:t>bit </a:t>
            </a:r>
            <a:r>
              <a:rPr lang="en-US" altLang="tr-TR" dirty="0" smtClean="0"/>
              <a:t>multiplier </a:t>
            </a:r>
            <a:endParaRPr lang="tr-TR" altLang="tr-TR" dirty="0" smtClean="0"/>
          </a:p>
          <a:p>
            <a:pPr marL="0" indent="0">
              <a:buNone/>
            </a:pPr>
            <a:r>
              <a:rPr lang="tr-TR" altLang="tr-TR" dirty="0"/>
              <a:t> </a:t>
            </a:r>
            <a:r>
              <a:rPr lang="tr-TR" altLang="tr-TR" dirty="0" smtClean="0"/>
              <a:t>  </a:t>
            </a:r>
            <a:r>
              <a:rPr lang="en-US" altLang="tr-TR" dirty="0" smtClean="0"/>
              <a:t>with </a:t>
            </a:r>
            <a:r>
              <a:rPr lang="en-US" altLang="tr-TR" dirty="0" smtClean="0"/>
              <a:t>integer</a:t>
            </a:r>
            <a:r>
              <a:rPr lang="en-US" altLang="tr-TR" dirty="0" smtClean="0">
                <a:solidFill>
                  <a:srgbClr val="0033CC"/>
                </a:solidFill>
              </a:rPr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328946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67" y="3089944"/>
            <a:ext cx="5268912" cy="311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299" y="259557"/>
            <a:ext cx="3524250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0575" y="654050"/>
            <a:ext cx="52451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Adding Partial Products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030" y="1525588"/>
            <a:ext cx="7950200" cy="4487863"/>
          </a:xfrm>
        </p:spPr>
        <p:txBody>
          <a:bodyPr>
            <a:normAutofit lnSpcReduction="10000"/>
          </a:bodyPr>
          <a:lstStyle/>
          <a:p>
            <a:r>
              <a:rPr lang="en-US" altLang="tr-TR" dirty="0" smtClean="0"/>
              <a:t>After aligning </a:t>
            </a:r>
            <a:r>
              <a:rPr lang="en-US" altLang="tr-TR" dirty="0" smtClean="0">
                <a:solidFill>
                  <a:srgbClr val="0033CC"/>
                </a:solidFill>
              </a:rPr>
              <a:t>16 </a:t>
            </a:r>
            <a:r>
              <a:rPr lang="en-US" altLang="tr-TR" dirty="0" smtClean="0"/>
              <a:t>products </a:t>
            </a:r>
            <a:r>
              <a:rPr lang="en-US" altLang="tr-TR" dirty="0" smtClean="0"/>
              <a:t>-</a:t>
            </a:r>
            <a:r>
              <a:rPr lang="en-US" altLang="tr-TR" dirty="0" smtClean="0">
                <a:solidFill>
                  <a:srgbClr val="0033CC"/>
                </a:solidFill>
              </a:rPr>
              <a:t> 7</a:t>
            </a:r>
            <a:r>
              <a:rPr lang="en-US" altLang="tr-TR" dirty="0" smtClean="0"/>
              <a:t> bits in one column need </a:t>
            </a:r>
            <a:r>
              <a:rPr lang="en-US" altLang="tr-TR" dirty="0" smtClean="0"/>
              <a:t>to </a:t>
            </a:r>
            <a:r>
              <a:rPr lang="en-US" altLang="tr-TR" dirty="0" smtClean="0"/>
              <a:t>be added 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Method 1</a:t>
            </a:r>
            <a:r>
              <a:rPr lang="en-US" altLang="tr-TR" dirty="0" smtClean="0"/>
              <a:t>:  </a:t>
            </a:r>
            <a:r>
              <a:rPr lang="en-US" altLang="tr-TR" dirty="0" smtClean="0">
                <a:solidFill>
                  <a:srgbClr val="0033CC"/>
                </a:solidFill>
              </a:rPr>
              <a:t>(7,3)</a:t>
            </a:r>
            <a:r>
              <a:rPr lang="en-US" altLang="tr-TR" dirty="0" smtClean="0"/>
              <a:t> counters -                                       generating </a:t>
            </a:r>
            <a:r>
              <a:rPr lang="en-US" altLang="tr-TR" dirty="0" smtClean="0">
                <a:solidFill>
                  <a:srgbClr val="0033CC"/>
                </a:solidFill>
              </a:rPr>
              <a:t>3 </a:t>
            </a:r>
            <a:r>
              <a:rPr lang="en-US" altLang="tr-TR" dirty="0" smtClean="0"/>
              <a:t>operands added </a:t>
            </a:r>
            <a:r>
              <a:rPr lang="en-US" altLang="tr-TR" dirty="0" smtClean="0"/>
              <a:t>by</a:t>
            </a:r>
            <a:endParaRPr lang="tr-TR" altLang="tr-TR" dirty="0" smtClean="0"/>
          </a:p>
          <a:p>
            <a:r>
              <a:rPr lang="en-US" altLang="tr-TR" dirty="0" smtClean="0">
                <a:solidFill>
                  <a:srgbClr val="0033CC"/>
                </a:solidFill>
              </a:rPr>
              <a:t>(3,2</a:t>
            </a:r>
            <a:r>
              <a:rPr lang="en-US" altLang="tr-TR" dirty="0" smtClean="0">
                <a:solidFill>
                  <a:srgbClr val="0033CC"/>
                </a:solidFill>
              </a:rPr>
              <a:t>)</a:t>
            </a:r>
            <a:r>
              <a:rPr lang="en-US" altLang="tr-TR" dirty="0" smtClean="0"/>
              <a:t> counters - generating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tr-TR" altLang="tr-TR" dirty="0"/>
              <a:t> </a:t>
            </a:r>
            <a:r>
              <a:rPr lang="en-US" altLang="tr-TR" dirty="0" smtClean="0"/>
              <a:t>operands </a:t>
            </a:r>
            <a:endParaRPr lang="tr-TR" altLang="tr-TR" dirty="0" smtClean="0"/>
          </a:p>
          <a:p>
            <a:r>
              <a:rPr lang="en-US" altLang="tr-TR" dirty="0" smtClean="0"/>
              <a:t>added </a:t>
            </a:r>
            <a:r>
              <a:rPr lang="en-US" altLang="tr-TR" dirty="0" smtClean="0"/>
              <a:t>by a </a:t>
            </a:r>
            <a:r>
              <a:rPr lang="en-US" altLang="tr-TR" dirty="0" smtClean="0">
                <a:solidFill>
                  <a:schemeClr val="hlink"/>
                </a:solidFill>
              </a:rPr>
              <a:t>CPA</a:t>
            </a:r>
          </a:p>
          <a:p>
            <a:r>
              <a:rPr lang="en-US" altLang="tr-TR" dirty="0" smtClean="0">
                <a:solidFill>
                  <a:schemeClr val="hlink"/>
                </a:solidFill>
              </a:rPr>
              <a:t>Method 2</a:t>
            </a:r>
            <a:r>
              <a:rPr lang="en-US" altLang="tr-TR" dirty="0" smtClean="0"/>
              <a:t>: Combining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 sets                                         of counters into a </a:t>
            </a:r>
            <a:r>
              <a:rPr lang="en-US" altLang="tr-TR" dirty="0" smtClean="0"/>
              <a:t>set</a:t>
            </a:r>
            <a:r>
              <a:rPr lang="tr-TR" altLang="tr-TR" dirty="0" smtClean="0"/>
              <a:t> </a:t>
            </a:r>
            <a:r>
              <a:rPr lang="en-US" altLang="tr-TR" dirty="0" smtClean="0"/>
              <a:t>of </a:t>
            </a:r>
            <a:r>
              <a:rPr lang="en-US" altLang="tr-TR" dirty="0" smtClean="0">
                <a:solidFill>
                  <a:srgbClr val="0033CC"/>
                </a:solidFill>
              </a:rPr>
              <a:t>(7;2)</a:t>
            </a:r>
            <a:r>
              <a:rPr lang="en-US" altLang="tr-TR" dirty="0" smtClean="0"/>
              <a:t> compressors </a:t>
            </a:r>
          </a:p>
          <a:p>
            <a:r>
              <a:rPr lang="en-US" altLang="tr-TR" dirty="0" smtClean="0"/>
              <a:t>Selecting </a:t>
            </a:r>
            <a:r>
              <a:rPr lang="en-US" altLang="tr-TR" dirty="0" smtClean="0"/>
              <a:t>more</a:t>
            </a:r>
            <a:r>
              <a:rPr lang="tr-TR" altLang="tr-TR" dirty="0" smtClean="0"/>
              <a:t> </a:t>
            </a:r>
            <a:r>
              <a:rPr lang="en-US" altLang="tr-TR" dirty="0" smtClean="0"/>
              <a:t>economical multi-operand </a:t>
            </a:r>
            <a:r>
              <a:rPr lang="en-US" altLang="tr-TR" dirty="0" smtClean="0"/>
              <a:t>adder - discussed next</a:t>
            </a:r>
          </a:p>
        </p:txBody>
      </p:sp>
    </p:spTree>
    <p:extLst>
      <p:ext uri="{BB962C8B-B14F-4D97-AF65-F5344CB8AC3E}">
        <p14:creationId xmlns:p14="http://schemas.microsoft.com/office/powerpoint/2010/main" val="107461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0" y="6223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Accumulating the Partial Products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93800"/>
            <a:ext cx="7950200" cy="4344988"/>
          </a:xfrm>
        </p:spPr>
        <p:txBody>
          <a:bodyPr>
            <a:normAutofit fontScale="92500"/>
          </a:bodyPr>
          <a:lstStyle/>
          <a:p>
            <a:r>
              <a:rPr lang="en-US" altLang="tr-TR" smtClean="0"/>
              <a:t>After generating partial products either directly or using smaller multipliers</a:t>
            </a:r>
          </a:p>
          <a:p>
            <a:r>
              <a:rPr lang="en-US" altLang="tr-TR" smtClean="0"/>
              <a:t>Accumulate these to obtain final product </a:t>
            </a:r>
          </a:p>
          <a:p>
            <a:pPr lvl="1"/>
            <a:r>
              <a:rPr lang="en-US" altLang="tr-TR" smtClean="0"/>
              <a:t>A fast multi-operand adder</a:t>
            </a:r>
          </a:p>
          <a:p>
            <a:r>
              <a:rPr lang="en-US" altLang="tr-TR" smtClean="0"/>
              <a:t>Should take advantage of particular form of partial products - reduce hardware complexity </a:t>
            </a:r>
          </a:p>
          <a:p>
            <a:r>
              <a:rPr lang="en-US" altLang="tr-TR" smtClean="0"/>
              <a:t>They have fewer bits than final product, and must be aligned before added</a:t>
            </a:r>
          </a:p>
          <a:p>
            <a:r>
              <a:rPr lang="en-US" altLang="tr-TR" smtClean="0"/>
              <a:t>Expect many columns that include fewer bits than total number of partial products - requiring simpler counters</a:t>
            </a:r>
          </a:p>
        </p:txBody>
      </p:sp>
    </p:spTree>
    <p:extLst>
      <p:ext uri="{BB962C8B-B14F-4D97-AF65-F5344CB8AC3E}">
        <p14:creationId xmlns:p14="http://schemas.microsoft.com/office/powerpoint/2010/main" val="1700696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815" y="901700"/>
            <a:ext cx="4286250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28" y="4146282"/>
            <a:ext cx="399573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6976" y="206375"/>
            <a:ext cx="6854825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Example - Six Partial Products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191" y="901700"/>
            <a:ext cx="8477250" cy="5257800"/>
          </a:xfrm>
        </p:spPr>
        <p:txBody>
          <a:bodyPr>
            <a:normAutofit/>
          </a:bodyPr>
          <a:lstStyle/>
          <a:p>
            <a:r>
              <a:rPr lang="en-US" altLang="tr-TR" dirty="0" smtClean="0"/>
              <a:t>Generated when multiplying                                                                           unsigned 6-bit operands </a:t>
            </a:r>
            <a:r>
              <a:rPr lang="tr-TR" altLang="tr-TR" dirty="0"/>
              <a:t> </a:t>
            </a:r>
            <a:r>
              <a:rPr lang="tr-TR" altLang="tr-TR" dirty="0" smtClean="0"/>
              <a:t>                                                                </a:t>
            </a:r>
            <a:r>
              <a:rPr lang="en-US" altLang="tr-TR" dirty="0" smtClean="0"/>
              <a:t>using one-bit-at-a-time </a:t>
            </a:r>
            <a:r>
              <a:rPr lang="en-US" altLang="tr-TR" dirty="0" smtClean="0"/>
              <a:t>algorithm</a:t>
            </a:r>
          </a:p>
          <a:p>
            <a:r>
              <a:rPr lang="en-US" altLang="tr-TR" dirty="0" smtClean="0">
                <a:solidFill>
                  <a:srgbClr val="0033CC"/>
                </a:solidFill>
              </a:rPr>
              <a:t>6 </a:t>
            </a:r>
            <a:r>
              <a:rPr lang="en-US" altLang="tr-TR" dirty="0" smtClean="0"/>
              <a:t>operands can be </a:t>
            </a:r>
            <a:r>
              <a:rPr lang="en-US" altLang="tr-TR" dirty="0" smtClean="0"/>
              <a:t>added</a:t>
            </a:r>
            <a:r>
              <a:rPr lang="tr-TR" altLang="tr-TR" dirty="0" smtClean="0"/>
              <a:t> </a:t>
            </a:r>
            <a:r>
              <a:rPr lang="en-US" altLang="tr-TR" dirty="0" smtClean="0"/>
              <a:t>using </a:t>
            </a:r>
            <a:r>
              <a:rPr lang="en-US" altLang="tr-TR" dirty="0" smtClean="0">
                <a:solidFill>
                  <a:srgbClr val="0033CC"/>
                </a:solidFill>
              </a:rPr>
              <a:t>3</a:t>
            </a:r>
            <a:r>
              <a:rPr lang="en-US" altLang="tr-TR" dirty="0" smtClean="0"/>
              <a:t>-level carry-save tree </a:t>
            </a:r>
          </a:p>
          <a:p>
            <a:endParaRPr lang="en-US" altLang="tr-TR" dirty="0" smtClean="0"/>
          </a:p>
          <a:p>
            <a:endParaRPr lang="en-US" altLang="tr-TR" dirty="0" smtClean="0"/>
          </a:p>
          <a:p>
            <a:r>
              <a:rPr lang="en-US" altLang="tr-TR" dirty="0" smtClean="0"/>
              <a:t>Number of </a:t>
            </a:r>
            <a:r>
              <a:rPr lang="en-US" altLang="tr-TR" dirty="0" smtClean="0">
                <a:solidFill>
                  <a:srgbClr val="0033CC"/>
                </a:solidFill>
              </a:rPr>
              <a:t>(3,2)</a:t>
            </a:r>
            <a:r>
              <a:rPr lang="en-US" altLang="tr-TR" dirty="0" smtClean="0"/>
              <a:t> counters </a:t>
            </a:r>
            <a:r>
              <a:rPr lang="en-US" altLang="tr-TR" dirty="0" smtClean="0"/>
              <a:t>can</a:t>
            </a:r>
            <a:r>
              <a:rPr lang="tr-TR" altLang="tr-TR" dirty="0" smtClean="0"/>
              <a:t> </a:t>
            </a:r>
            <a:r>
              <a:rPr lang="en-US" altLang="tr-TR" dirty="0" smtClean="0"/>
              <a:t>be </a:t>
            </a:r>
            <a:r>
              <a:rPr lang="en-US" altLang="tr-TR" dirty="0" smtClean="0"/>
              <a:t>substantially reduced by </a:t>
            </a:r>
            <a:r>
              <a:rPr lang="en-US" altLang="tr-TR" dirty="0" smtClean="0"/>
              <a:t>taking </a:t>
            </a:r>
            <a:r>
              <a:rPr lang="en-US" altLang="tr-TR" dirty="0" smtClean="0"/>
              <a:t>advantage of the fact </a:t>
            </a:r>
            <a:r>
              <a:rPr lang="en-US" altLang="tr-TR" dirty="0" smtClean="0"/>
              <a:t>that </a:t>
            </a:r>
            <a:r>
              <a:rPr lang="en-US" altLang="tr-TR" dirty="0" smtClean="0"/>
              <a:t>all </a:t>
            </a:r>
            <a:endParaRPr lang="tr-TR" altLang="tr-TR" dirty="0" smtClean="0"/>
          </a:p>
          <a:p>
            <a:pPr marL="0" indent="0">
              <a:buNone/>
            </a:pPr>
            <a:r>
              <a:rPr lang="en-US" altLang="tr-TR" dirty="0" smtClean="0"/>
              <a:t>columns </a:t>
            </a:r>
            <a:r>
              <a:rPr lang="en-US" altLang="tr-TR" dirty="0" smtClean="0"/>
              <a:t>but </a:t>
            </a:r>
            <a:r>
              <a:rPr lang="en-US" altLang="tr-TR" dirty="0" smtClean="0">
                <a:solidFill>
                  <a:srgbClr val="0033CC"/>
                </a:solidFill>
              </a:rPr>
              <a:t>1</a:t>
            </a:r>
            <a:r>
              <a:rPr lang="tr-TR" altLang="tr-TR" dirty="0" smtClean="0">
                <a:solidFill>
                  <a:srgbClr val="0033CC"/>
                </a:solidFill>
              </a:rPr>
              <a:t> c</a:t>
            </a:r>
            <a:r>
              <a:rPr lang="en-US" altLang="tr-TR" dirty="0" err="1" smtClean="0"/>
              <a:t>ontain</a:t>
            </a:r>
            <a:r>
              <a:rPr lang="en-US" altLang="tr-TR" dirty="0" smtClean="0"/>
              <a:t> </a:t>
            </a:r>
            <a:r>
              <a:rPr lang="en-US" altLang="tr-TR" dirty="0" smtClean="0"/>
              <a:t>fewer than </a:t>
            </a:r>
            <a:r>
              <a:rPr lang="en-US" altLang="tr-TR" dirty="0" smtClean="0">
                <a:solidFill>
                  <a:srgbClr val="0033CC"/>
                </a:solidFill>
              </a:rPr>
              <a:t>6</a:t>
            </a:r>
            <a:r>
              <a:rPr lang="en-US" altLang="tr-TR" dirty="0" smtClean="0"/>
              <a:t> bits </a:t>
            </a:r>
          </a:p>
          <a:p>
            <a:r>
              <a:rPr lang="en-US" altLang="tr-TR" dirty="0" smtClean="0"/>
              <a:t>Deciding how many counters needed -                                 redraw matrix of bits to be added: </a:t>
            </a:r>
          </a:p>
        </p:txBody>
      </p:sp>
    </p:spTree>
    <p:extLst>
      <p:ext uri="{BB962C8B-B14F-4D97-AF65-F5344CB8AC3E}">
        <p14:creationId xmlns:p14="http://schemas.microsoft.com/office/powerpoint/2010/main" val="280410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5248" y="231775"/>
            <a:ext cx="9852752" cy="4699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Reduce Complexity - Use (2,2) Counters (HAs)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0300" y="6045201"/>
            <a:ext cx="7251700" cy="536575"/>
          </a:xfrm>
        </p:spPr>
        <p:txBody>
          <a:bodyPr/>
          <a:lstStyle/>
          <a:p>
            <a:r>
              <a:rPr lang="en-US" altLang="tr-TR" smtClean="0"/>
              <a:t>Number of levels still </a:t>
            </a:r>
            <a:r>
              <a:rPr lang="en-US" altLang="tr-TR" smtClean="0">
                <a:solidFill>
                  <a:srgbClr val="0033CC"/>
                </a:solidFill>
              </a:rPr>
              <a:t>3</a:t>
            </a:r>
            <a:r>
              <a:rPr lang="en-US" altLang="tr-TR" smtClean="0"/>
              <a:t>, but fewer counters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795338"/>
            <a:ext cx="8742362" cy="508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27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87400"/>
            <a:ext cx="7708900" cy="4699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Reducing Number of Partial Products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09700"/>
            <a:ext cx="7950200" cy="3729038"/>
          </a:xfrm>
        </p:spPr>
        <p:txBody>
          <a:bodyPr/>
          <a:lstStyle/>
          <a:p>
            <a:r>
              <a:rPr lang="en-US" altLang="tr-TR" smtClean="0"/>
              <a:t>Examining </a:t>
            </a:r>
            <a:r>
              <a:rPr lang="en-US" altLang="tr-TR" smtClean="0">
                <a:solidFill>
                  <a:srgbClr val="0033CC"/>
                </a:solidFill>
              </a:rPr>
              <a:t>2 </a:t>
            </a:r>
            <a:r>
              <a:rPr lang="en-US" altLang="tr-TR" smtClean="0"/>
              <a:t>or more bits of multiplier at a time</a:t>
            </a:r>
          </a:p>
          <a:p>
            <a:r>
              <a:rPr lang="en-US" altLang="tr-TR" smtClean="0"/>
              <a:t>Requires generating </a:t>
            </a:r>
            <a:r>
              <a:rPr lang="en-US" altLang="tr-TR" smtClean="0">
                <a:solidFill>
                  <a:srgbClr val="0033CC"/>
                </a:solidFill>
              </a:rPr>
              <a:t>A </a:t>
            </a:r>
            <a:r>
              <a:rPr lang="en-US" altLang="tr-TR" smtClean="0"/>
              <a:t>(multiplicand),</a:t>
            </a:r>
            <a:r>
              <a:rPr lang="en-US" altLang="tr-TR" smtClean="0">
                <a:solidFill>
                  <a:srgbClr val="0033CC"/>
                </a:solidFill>
              </a:rPr>
              <a:t> 2A</a:t>
            </a:r>
            <a:r>
              <a:rPr lang="en-US" altLang="tr-TR" smtClean="0"/>
              <a:t>, </a:t>
            </a:r>
            <a:r>
              <a:rPr lang="en-US" altLang="tr-TR" smtClean="0">
                <a:solidFill>
                  <a:srgbClr val="0033CC"/>
                </a:solidFill>
              </a:rPr>
              <a:t>3A</a:t>
            </a:r>
            <a:endParaRPr lang="en-US" altLang="tr-TR" smtClean="0"/>
          </a:p>
          <a:p>
            <a:r>
              <a:rPr lang="en-US" altLang="tr-TR" smtClean="0"/>
              <a:t>Reduces number of partial products to </a:t>
            </a:r>
            <a:r>
              <a:rPr lang="en-US" altLang="tr-TR">
                <a:solidFill>
                  <a:srgbClr val="0033CC"/>
                </a:solidFill>
              </a:rPr>
              <a:t>n</a:t>
            </a:r>
            <a:r>
              <a:rPr lang="en-US" altLang="tr-TR" smtClean="0">
                <a:solidFill>
                  <a:srgbClr val="0033CC"/>
                </a:solidFill>
              </a:rPr>
              <a:t>/2 - </a:t>
            </a:r>
            <a:r>
              <a:rPr lang="en-US" altLang="tr-TR" smtClean="0"/>
              <a:t>each step more complex</a:t>
            </a:r>
          </a:p>
          <a:p>
            <a:r>
              <a:rPr lang="en-US" altLang="tr-TR" smtClean="0"/>
              <a:t>Several algorithm which do not increase complexity proposed - one is </a:t>
            </a:r>
            <a:r>
              <a:rPr lang="en-US" altLang="tr-TR" smtClean="0">
                <a:solidFill>
                  <a:schemeClr val="hlink"/>
                </a:solidFill>
              </a:rPr>
              <a:t>Booth's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chemeClr val="hlink"/>
                </a:solidFill>
              </a:rPr>
              <a:t>algorithm </a:t>
            </a:r>
            <a:endParaRPr lang="en-US" altLang="tr-TR" smtClean="0"/>
          </a:p>
          <a:p>
            <a:r>
              <a:rPr lang="en-US" altLang="tr-TR" smtClean="0"/>
              <a:t>Fewer partial products generated for groups of consecutive </a:t>
            </a:r>
            <a:r>
              <a:rPr lang="en-US" altLang="tr-TR" smtClean="0">
                <a:solidFill>
                  <a:srgbClr val="0033CC"/>
                </a:solidFill>
              </a:rPr>
              <a:t>0</a:t>
            </a:r>
            <a:r>
              <a:rPr lang="en-US" altLang="tr-TR" smtClean="0"/>
              <a:t>’s and </a:t>
            </a:r>
            <a:r>
              <a:rPr lang="en-US" altLang="tr-TR" smtClean="0">
                <a:solidFill>
                  <a:srgbClr val="0033CC"/>
                </a:solidFill>
              </a:rPr>
              <a:t>1’</a:t>
            </a:r>
            <a:r>
              <a:rPr lang="en-US" altLang="tr-TR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6541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508126"/>
            <a:ext cx="8970963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569" y="88900"/>
            <a:ext cx="8894131" cy="4699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Further reduction in number of counters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4800" y="622300"/>
            <a:ext cx="8991600" cy="787400"/>
          </a:xfrm>
        </p:spPr>
        <p:txBody>
          <a:bodyPr>
            <a:normAutofit fontScale="92500" lnSpcReduction="20000"/>
          </a:bodyPr>
          <a:lstStyle/>
          <a:p>
            <a:r>
              <a:rPr lang="en-US" altLang="tr-TR" smtClean="0"/>
              <a:t>Reduce # of bits to closest element of </a:t>
            </a:r>
            <a:r>
              <a:rPr lang="en-US" altLang="tr-TR" smtClean="0">
                <a:solidFill>
                  <a:srgbClr val="0033CC"/>
                </a:solidFill>
              </a:rPr>
              <a:t>3,4,6,9,13,19,…</a:t>
            </a:r>
            <a:r>
              <a:rPr lang="en-US" altLang="tr-TR" smtClean="0"/>
              <a:t> </a:t>
            </a:r>
          </a:p>
          <a:p>
            <a:r>
              <a:rPr lang="en-US" altLang="tr-TR" smtClean="0">
                <a:solidFill>
                  <a:srgbClr val="0033CC"/>
                </a:solidFill>
              </a:rPr>
              <a:t>15 (3,2)</a:t>
            </a:r>
            <a:r>
              <a:rPr lang="en-US" altLang="tr-TR" smtClean="0"/>
              <a:t> and</a:t>
            </a:r>
            <a:r>
              <a:rPr lang="en-US" altLang="tr-TR" smtClean="0">
                <a:solidFill>
                  <a:srgbClr val="0033CC"/>
                </a:solidFill>
              </a:rPr>
              <a:t> 5</a:t>
            </a:r>
            <a:r>
              <a:rPr lang="en-US" altLang="tr-TR" smtClean="0"/>
              <a:t> </a:t>
            </a:r>
            <a:r>
              <a:rPr lang="en-US" altLang="tr-TR" smtClean="0">
                <a:solidFill>
                  <a:srgbClr val="0033CC"/>
                </a:solidFill>
              </a:rPr>
              <a:t>(2,2)</a:t>
            </a:r>
            <a:r>
              <a:rPr lang="en-US" altLang="tr-TR" smtClean="0"/>
              <a:t> vs. </a:t>
            </a:r>
            <a:r>
              <a:rPr lang="en-US" altLang="tr-TR" smtClean="0">
                <a:solidFill>
                  <a:srgbClr val="0033CC"/>
                </a:solidFill>
              </a:rPr>
              <a:t>16 (3,2)</a:t>
            </a:r>
            <a:r>
              <a:rPr lang="en-US" altLang="tr-TR" smtClean="0"/>
              <a:t> and </a:t>
            </a:r>
            <a:r>
              <a:rPr lang="en-US" altLang="tr-TR" smtClean="0">
                <a:solidFill>
                  <a:srgbClr val="0033CC"/>
                </a:solidFill>
              </a:rPr>
              <a:t>9 (2,2)</a:t>
            </a:r>
            <a:r>
              <a:rPr lang="en-US" altLang="tr-TR" smtClean="0"/>
              <a:t> counters</a:t>
            </a:r>
          </a:p>
        </p:txBody>
      </p:sp>
    </p:spTree>
    <p:extLst>
      <p:ext uri="{BB962C8B-B14F-4D97-AF65-F5344CB8AC3E}">
        <p14:creationId xmlns:p14="http://schemas.microsoft.com/office/powerpoint/2010/main" val="1633522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1176" y="368300"/>
            <a:ext cx="8726124" cy="4699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Modified Matrix for Negative Numbers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7600" y="939800"/>
            <a:ext cx="7950200" cy="4914900"/>
          </a:xfrm>
        </p:spPr>
        <p:txBody>
          <a:bodyPr/>
          <a:lstStyle/>
          <a:p>
            <a:r>
              <a:rPr lang="en-US" altLang="tr-TR" smtClean="0"/>
              <a:t>Sign bits must be properly extended </a:t>
            </a:r>
          </a:p>
          <a:p>
            <a:r>
              <a:rPr lang="en-US" altLang="tr-TR" smtClean="0"/>
              <a:t>In row 1: </a:t>
            </a:r>
            <a:r>
              <a:rPr lang="en-US" altLang="tr-TR" smtClean="0">
                <a:solidFill>
                  <a:srgbClr val="0033CC"/>
                </a:solidFill>
              </a:rPr>
              <a:t>11</a:t>
            </a:r>
            <a:r>
              <a:rPr lang="en-US" altLang="tr-TR" smtClean="0"/>
              <a:t> instead of </a:t>
            </a:r>
            <a:r>
              <a:rPr lang="en-US" altLang="tr-TR" smtClean="0">
                <a:solidFill>
                  <a:srgbClr val="0033CC"/>
                </a:solidFill>
              </a:rPr>
              <a:t>6</a:t>
            </a:r>
            <a:r>
              <a:rPr lang="en-US" altLang="tr-TR" smtClean="0"/>
              <a:t> bits, and so on </a:t>
            </a:r>
          </a:p>
          <a:p>
            <a:r>
              <a:rPr lang="en-US" altLang="tr-TR" smtClean="0"/>
              <a:t>Increases complexity of multi-operand adder</a:t>
            </a:r>
          </a:p>
          <a:p>
            <a:r>
              <a:rPr lang="en-US" altLang="tr-TR" smtClean="0"/>
              <a:t>If two's complement obtained through one's complement - matrix increased even further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3173414"/>
            <a:ext cx="5016500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84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74900" y="4699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Reduce Complexity Increase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dirty="0" smtClean="0"/>
              <a:t>Two's complement number </a:t>
            </a:r>
            <a:r>
              <a:rPr lang="en-US" altLang="tr-TR" dirty="0" smtClean="0">
                <a:solidFill>
                  <a:srgbClr val="0033CC"/>
                </a:solidFill>
              </a:rPr>
              <a:t>s </a:t>
            </a:r>
            <a:r>
              <a:rPr lang="en-US" altLang="tr-TR" dirty="0" err="1">
                <a:solidFill>
                  <a:srgbClr val="0033CC"/>
                </a:solidFill>
              </a:rPr>
              <a:t>s</a:t>
            </a:r>
            <a:r>
              <a:rPr lang="en-US" altLang="tr-TR" dirty="0">
                <a:solidFill>
                  <a:srgbClr val="0033CC"/>
                </a:solidFill>
              </a:rPr>
              <a:t> </a:t>
            </a:r>
            <a:r>
              <a:rPr lang="en-US" altLang="tr-TR" dirty="0" err="1">
                <a:solidFill>
                  <a:srgbClr val="0033CC"/>
                </a:solidFill>
              </a:rPr>
              <a:t>s</a:t>
            </a:r>
            <a:r>
              <a:rPr lang="en-US" altLang="tr-TR" dirty="0">
                <a:solidFill>
                  <a:srgbClr val="0033CC"/>
                </a:solidFill>
              </a:rPr>
              <a:t> </a:t>
            </a:r>
            <a:r>
              <a:rPr lang="en-US" altLang="tr-TR" dirty="0" err="1">
                <a:solidFill>
                  <a:srgbClr val="0033CC"/>
                </a:solidFill>
              </a:rPr>
              <a:t>s</a:t>
            </a:r>
            <a:r>
              <a:rPr lang="en-US" altLang="tr-TR" dirty="0">
                <a:solidFill>
                  <a:srgbClr val="0033CC"/>
                </a:solidFill>
              </a:rPr>
              <a:t> </a:t>
            </a:r>
            <a:r>
              <a:rPr lang="en-US" altLang="tr-TR" dirty="0" err="1">
                <a:solidFill>
                  <a:srgbClr val="0033CC"/>
                </a:solidFill>
              </a:rPr>
              <a:t>s</a:t>
            </a:r>
            <a:r>
              <a:rPr lang="en-US" altLang="tr-TR" dirty="0">
                <a:solidFill>
                  <a:srgbClr val="0033CC"/>
                </a:solidFill>
              </a:rPr>
              <a:t> </a:t>
            </a:r>
            <a:r>
              <a:rPr lang="en-US" altLang="tr-TR" dirty="0" err="1">
                <a:solidFill>
                  <a:srgbClr val="0033CC"/>
                </a:solidFill>
              </a:rPr>
              <a:t>s</a:t>
            </a:r>
            <a:r>
              <a:rPr lang="en-US" altLang="tr-TR" dirty="0">
                <a:solidFill>
                  <a:srgbClr val="0033CC"/>
                </a:solidFill>
              </a:rPr>
              <a:t> z</a:t>
            </a:r>
            <a:r>
              <a:rPr lang="en-US" altLang="tr-TR" sz="1600" dirty="0">
                <a:solidFill>
                  <a:srgbClr val="0033CC"/>
                </a:solidFill>
              </a:rPr>
              <a:t>4 </a:t>
            </a:r>
            <a:r>
              <a:rPr lang="en-US" altLang="tr-TR" dirty="0">
                <a:solidFill>
                  <a:srgbClr val="0033CC"/>
                </a:solidFill>
              </a:rPr>
              <a:t>z</a:t>
            </a:r>
            <a:r>
              <a:rPr lang="en-US" altLang="tr-TR" sz="1600" dirty="0">
                <a:solidFill>
                  <a:srgbClr val="0033CC"/>
                </a:solidFill>
              </a:rPr>
              <a:t>3 </a:t>
            </a:r>
            <a:r>
              <a:rPr lang="en-US" altLang="tr-TR" dirty="0">
                <a:solidFill>
                  <a:srgbClr val="0033CC"/>
                </a:solidFill>
              </a:rPr>
              <a:t>z</a:t>
            </a:r>
            <a:r>
              <a:rPr lang="en-US" altLang="tr-TR" sz="1600" dirty="0">
                <a:solidFill>
                  <a:srgbClr val="0033CC"/>
                </a:solidFill>
              </a:rPr>
              <a:t>2 </a:t>
            </a:r>
            <a:r>
              <a:rPr lang="en-US" altLang="tr-TR" dirty="0">
                <a:solidFill>
                  <a:srgbClr val="0033CC"/>
                </a:solidFill>
              </a:rPr>
              <a:t>z</a:t>
            </a:r>
            <a:r>
              <a:rPr lang="en-US" altLang="tr-TR" sz="1600" dirty="0">
                <a:solidFill>
                  <a:srgbClr val="0033CC"/>
                </a:solidFill>
              </a:rPr>
              <a:t>1 </a:t>
            </a:r>
            <a:r>
              <a:rPr lang="en-US" altLang="tr-TR" dirty="0">
                <a:solidFill>
                  <a:srgbClr val="0033CC"/>
                </a:solidFill>
              </a:rPr>
              <a:t>z</a:t>
            </a:r>
            <a:r>
              <a:rPr lang="en-US" altLang="tr-TR" sz="1600" dirty="0">
                <a:solidFill>
                  <a:srgbClr val="0033CC"/>
                </a:solidFill>
              </a:rPr>
              <a:t>0</a:t>
            </a:r>
            <a:r>
              <a:rPr lang="en-US" altLang="tr-TR" dirty="0" smtClean="0"/>
              <a:t>                               </a:t>
            </a:r>
            <a:r>
              <a:rPr lang="tr-TR" altLang="tr-TR" dirty="0" smtClean="0"/>
              <a:t>                                </a:t>
            </a:r>
            <a:r>
              <a:rPr lang="en-US" altLang="tr-TR" dirty="0" smtClean="0"/>
              <a:t> </a:t>
            </a:r>
            <a:r>
              <a:rPr lang="en-US" altLang="tr-TR" dirty="0" smtClean="0"/>
              <a:t>with value </a:t>
            </a:r>
          </a:p>
          <a:p>
            <a:endParaRPr lang="en-US" altLang="tr-TR" dirty="0" smtClean="0"/>
          </a:p>
          <a:p>
            <a:endParaRPr lang="en-US" altLang="tr-TR" dirty="0" smtClean="0"/>
          </a:p>
          <a:p>
            <a:r>
              <a:rPr lang="en-US" altLang="tr-TR" dirty="0" smtClean="0"/>
              <a:t>Replaced </a:t>
            </a:r>
            <a:r>
              <a:rPr lang="en-US" altLang="tr-TR" dirty="0" smtClean="0"/>
              <a:t>by </a:t>
            </a:r>
            <a:r>
              <a:rPr lang="en-US" altLang="tr-TR" dirty="0">
                <a:solidFill>
                  <a:srgbClr val="0033CC"/>
                </a:solidFill>
              </a:rPr>
              <a:t>0 0 0 0 0 (-s) z</a:t>
            </a:r>
            <a:r>
              <a:rPr lang="en-US" altLang="tr-TR" sz="1600" dirty="0">
                <a:solidFill>
                  <a:srgbClr val="0033CC"/>
                </a:solidFill>
              </a:rPr>
              <a:t>4 </a:t>
            </a:r>
            <a:r>
              <a:rPr lang="en-US" altLang="tr-TR" dirty="0">
                <a:solidFill>
                  <a:srgbClr val="0033CC"/>
                </a:solidFill>
              </a:rPr>
              <a:t>z</a:t>
            </a:r>
            <a:r>
              <a:rPr lang="en-US" altLang="tr-TR" sz="1600" dirty="0">
                <a:solidFill>
                  <a:srgbClr val="0033CC"/>
                </a:solidFill>
              </a:rPr>
              <a:t>3 </a:t>
            </a:r>
            <a:r>
              <a:rPr lang="en-US" altLang="tr-TR" dirty="0">
                <a:solidFill>
                  <a:srgbClr val="0033CC"/>
                </a:solidFill>
              </a:rPr>
              <a:t>z</a:t>
            </a:r>
            <a:r>
              <a:rPr lang="en-US" altLang="tr-TR" sz="1600" dirty="0">
                <a:solidFill>
                  <a:srgbClr val="0033CC"/>
                </a:solidFill>
              </a:rPr>
              <a:t>2 </a:t>
            </a:r>
            <a:r>
              <a:rPr lang="en-US" altLang="tr-TR" dirty="0">
                <a:solidFill>
                  <a:srgbClr val="0033CC"/>
                </a:solidFill>
              </a:rPr>
              <a:t>z</a:t>
            </a:r>
            <a:r>
              <a:rPr lang="en-US" altLang="tr-TR" sz="1600" dirty="0">
                <a:solidFill>
                  <a:srgbClr val="0033CC"/>
                </a:solidFill>
              </a:rPr>
              <a:t>1 </a:t>
            </a:r>
            <a:r>
              <a:rPr lang="en-US" altLang="tr-TR" dirty="0">
                <a:solidFill>
                  <a:srgbClr val="0033CC"/>
                </a:solidFill>
              </a:rPr>
              <a:t>z</a:t>
            </a:r>
            <a:r>
              <a:rPr lang="en-US" altLang="tr-TR" sz="1600" dirty="0">
                <a:solidFill>
                  <a:srgbClr val="0033CC"/>
                </a:solidFill>
              </a:rPr>
              <a:t>0</a:t>
            </a:r>
            <a:endParaRPr lang="en-US" altLang="tr-TR" dirty="0" smtClean="0"/>
          </a:p>
          <a:p>
            <a:r>
              <a:rPr lang="en-US" altLang="tr-TR" dirty="0" smtClean="0"/>
              <a:t>since </a:t>
            </a:r>
          </a:p>
          <a:p>
            <a:endParaRPr lang="en-US" altLang="tr-TR" dirty="0" smtClean="0"/>
          </a:p>
          <a:p>
            <a:endParaRPr lang="en-US" altLang="tr-TR" dirty="0" smtClean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86037"/>
            <a:ext cx="9144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524375"/>
            <a:ext cx="48768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57812"/>
            <a:ext cx="535463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51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115" y="0"/>
            <a:ext cx="10515600" cy="1325563"/>
          </a:xfrm>
        </p:spPr>
        <p:txBody>
          <a:bodyPr/>
          <a:lstStyle/>
          <a:p>
            <a:r>
              <a:rPr lang="en-US" altLang="tr-TR" dirty="0" smtClean="0"/>
              <a:t>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100" y="1066800"/>
            <a:ext cx="7950200" cy="444500"/>
          </a:xfrm>
        </p:spPr>
        <p:txBody>
          <a:bodyPr>
            <a:normAutofit lnSpcReduction="10000"/>
          </a:bodyPr>
          <a:lstStyle/>
          <a:p>
            <a:r>
              <a:rPr lang="en-US" altLang="tr-TR" smtClean="0"/>
              <a:t>Recoded multiplier using canonical recoding 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947864"/>
            <a:ext cx="8774112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922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Smaller Matrix for the Example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2076451"/>
            <a:ext cx="6807200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442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Using One’s Complement and Carry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14514"/>
            <a:ext cx="7416800" cy="409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8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5080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Array Multipliers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1414463"/>
            <a:ext cx="7950200" cy="4303712"/>
          </a:xfrm>
        </p:spPr>
        <p:txBody>
          <a:bodyPr/>
          <a:lstStyle/>
          <a:p>
            <a:r>
              <a:rPr lang="en-US" altLang="tr-TR" smtClean="0"/>
              <a:t>The two basic operations - generation and summation of partial products - can be merged, avoiding overhead and speeding up multiplication</a:t>
            </a:r>
          </a:p>
          <a:p>
            <a:r>
              <a:rPr lang="en-US" altLang="tr-TR" smtClean="0">
                <a:solidFill>
                  <a:schemeClr val="hlink"/>
                </a:solidFill>
              </a:rPr>
              <a:t>Iterative array multipliers</a:t>
            </a:r>
            <a:r>
              <a:rPr lang="en-US" altLang="tr-TR" smtClean="0"/>
              <a:t> (or array multipliers)  consist of identical cells, each forming a new partial product and adding it to previously accumulated partial product</a:t>
            </a:r>
          </a:p>
          <a:p>
            <a:pPr lvl="1"/>
            <a:r>
              <a:rPr lang="en-US" altLang="tr-TR"/>
              <a:t>Gain in speed obtained at expense of extra hardware </a:t>
            </a:r>
          </a:p>
          <a:p>
            <a:pPr lvl="1"/>
            <a:r>
              <a:rPr lang="en-US" altLang="tr-TR"/>
              <a:t>Can be implemented so as to support a high rate of pipelining</a:t>
            </a: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70953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649289"/>
            <a:ext cx="8993188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0" y="2413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Illustration - 5 x 5 Multiplication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1225" y="708025"/>
            <a:ext cx="7950200" cy="4914900"/>
          </a:xfrm>
        </p:spPr>
        <p:txBody>
          <a:bodyPr>
            <a:normAutofit fontScale="92500"/>
          </a:bodyPr>
          <a:lstStyle/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endParaRPr lang="en-US" altLang="tr-TR" smtClean="0"/>
          </a:p>
          <a:p>
            <a:r>
              <a:rPr lang="en-US" altLang="tr-TR" smtClean="0"/>
              <a:t>Straightforward implementation -</a:t>
            </a:r>
          </a:p>
          <a:p>
            <a:pPr lvl="1"/>
            <a:r>
              <a:rPr lang="en-US" altLang="tr-TR"/>
              <a:t>Add first </a:t>
            </a:r>
            <a:r>
              <a:rPr lang="en-US" altLang="tr-TR">
                <a:solidFill>
                  <a:srgbClr val="0033CC"/>
                </a:solidFill>
              </a:rPr>
              <a:t>2</a:t>
            </a:r>
            <a:r>
              <a:rPr lang="en-US" altLang="tr-TR"/>
              <a:t> partial products                        (</a:t>
            </a:r>
            <a:r>
              <a:rPr lang="en-US" altLang="tr-TR" sz="2800">
                <a:solidFill>
                  <a:srgbClr val="0033CC"/>
                </a:solidFill>
              </a:rPr>
              <a:t>a</a:t>
            </a:r>
            <a:r>
              <a:rPr lang="en-US" altLang="tr-TR" sz="1600">
                <a:solidFill>
                  <a:srgbClr val="0033CC"/>
                </a:solidFill>
              </a:rPr>
              <a:t>4</a:t>
            </a:r>
            <a:r>
              <a:rPr lang="en-US" altLang="tr-TR" sz="280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 sz="2800">
                <a:solidFill>
                  <a:srgbClr val="0033CC"/>
                </a:solidFill>
              </a:rPr>
              <a:t>, a</a:t>
            </a:r>
            <a:r>
              <a:rPr lang="en-US" altLang="tr-TR" sz="1600">
                <a:solidFill>
                  <a:srgbClr val="0033CC"/>
                </a:solidFill>
              </a:rPr>
              <a:t>3</a:t>
            </a:r>
            <a:r>
              <a:rPr lang="en-US" altLang="tr-TR" sz="280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 sz="2800">
                <a:solidFill>
                  <a:srgbClr val="0033CC"/>
                </a:solidFill>
              </a:rPr>
              <a:t>,…,a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/>
              <a:t> </a:t>
            </a:r>
            <a:r>
              <a:rPr lang="en-US" altLang="tr-TR" sz="280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/>
              <a:t> and </a:t>
            </a:r>
            <a:r>
              <a:rPr lang="en-US" altLang="tr-TR" sz="2800">
                <a:solidFill>
                  <a:srgbClr val="0033CC"/>
                </a:solidFill>
              </a:rPr>
              <a:t>a</a:t>
            </a:r>
            <a:r>
              <a:rPr lang="en-US" altLang="tr-TR" sz="1600">
                <a:solidFill>
                  <a:srgbClr val="0033CC"/>
                </a:solidFill>
              </a:rPr>
              <a:t>4</a:t>
            </a:r>
            <a:r>
              <a:rPr lang="en-US" altLang="tr-TR" sz="280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1</a:t>
            </a:r>
            <a:r>
              <a:rPr lang="en-US" altLang="tr-TR" sz="2800">
                <a:solidFill>
                  <a:srgbClr val="0033CC"/>
                </a:solidFill>
              </a:rPr>
              <a:t>, a</a:t>
            </a:r>
            <a:r>
              <a:rPr lang="en-US" altLang="tr-TR" sz="1600">
                <a:solidFill>
                  <a:srgbClr val="0033CC"/>
                </a:solidFill>
              </a:rPr>
              <a:t>3</a:t>
            </a:r>
            <a:r>
              <a:rPr lang="en-US" altLang="tr-TR" sz="280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1</a:t>
            </a:r>
            <a:r>
              <a:rPr lang="en-US" altLang="tr-TR" sz="2800">
                <a:solidFill>
                  <a:srgbClr val="0033CC"/>
                </a:solidFill>
              </a:rPr>
              <a:t>,…,a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 sz="280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1</a:t>
            </a:r>
            <a:r>
              <a:rPr lang="en-US" altLang="tr-TR"/>
              <a:t>) in row </a:t>
            </a:r>
            <a:r>
              <a:rPr lang="en-US" altLang="tr-TR">
                <a:solidFill>
                  <a:srgbClr val="0033CC"/>
                </a:solidFill>
              </a:rPr>
              <a:t>1</a:t>
            </a:r>
            <a:r>
              <a:rPr lang="en-US" altLang="tr-TR"/>
              <a:t> after proper alignment</a:t>
            </a:r>
          </a:p>
          <a:p>
            <a:pPr lvl="1"/>
            <a:r>
              <a:rPr lang="en-US" altLang="tr-TR"/>
              <a:t>The results of row </a:t>
            </a:r>
            <a:r>
              <a:rPr lang="en-US" altLang="tr-TR">
                <a:solidFill>
                  <a:srgbClr val="0033CC"/>
                </a:solidFill>
              </a:rPr>
              <a:t>1</a:t>
            </a:r>
            <a:r>
              <a:rPr lang="en-US" altLang="tr-TR"/>
              <a:t> are then added to          </a:t>
            </a:r>
            <a:r>
              <a:rPr lang="en-US" altLang="tr-TR" sz="2800">
                <a:solidFill>
                  <a:srgbClr val="0033CC"/>
                </a:solidFill>
              </a:rPr>
              <a:t>a</a:t>
            </a:r>
            <a:r>
              <a:rPr lang="en-US" altLang="tr-TR" sz="1600">
                <a:solidFill>
                  <a:srgbClr val="0033CC"/>
                </a:solidFill>
              </a:rPr>
              <a:t>4</a:t>
            </a:r>
            <a:r>
              <a:rPr lang="en-US" altLang="tr-TR" sz="2800">
                <a:solidFill>
                  <a:srgbClr val="0033CC"/>
                </a:solidFill>
              </a:rPr>
              <a:t>x</a:t>
            </a:r>
            <a:r>
              <a:rPr lang="en-US" altLang="tr-TR" sz="1800">
                <a:solidFill>
                  <a:srgbClr val="0033CC"/>
                </a:solidFill>
              </a:rPr>
              <a:t>2</a:t>
            </a:r>
            <a:r>
              <a:rPr lang="en-US" altLang="tr-TR">
                <a:solidFill>
                  <a:srgbClr val="0033CC"/>
                </a:solidFill>
              </a:rPr>
              <a:t>, </a:t>
            </a:r>
            <a:r>
              <a:rPr lang="en-US" altLang="tr-TR" sz="2800">
                <a:solidFill>
                  <a:srgbClr val="0033CC"/>
                </a:solidFill>
              </a:rPr>
              <a:t>a</a:t>
            </a:r>
            <a:r>
              <a:rPr lang="en-US" altLang="tr-TR" sz="1600">
                <a:solidFill>
                  <a:srgbClr val="0033CC"/>
                </a:solidFill>
              </a:rPr>
              <a:t>3</a:t>
            </a:r>
            <a:r>
              <a:rPr lang="en-US" altLang="tr-TR" sz="280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2</a:t>
            </a:r>
            <a:r>
              <a:rPr lang="en-US" altLang="tr-TR" sz="2800">
                <a:solidFill>
                  <a:srgbClr val="0033CC"/>
                </a:solidFill>
              </a:rPr>
              <a:t>,…,a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 sz="2800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2</a:t>
            </a:r>
            <a:r>
              <a:rPr lang="en-US" altLang="tr-TR">
                <a:solidFill>
                  <a:srgbClr val="0033CC"/>
                </a:solidFill>
              </a:rPr>
              <a:t> </a:t>
            </a:r>
            <a:r>
              <a:rPr lang="en-US" altLang="tr-TR"/>
              <a:t> in row </a:t>
            </a:r>
            <a:r>
              <a:rPr lang="en-US" altLang="tr-TR">
                <a:solidFill>
                  <a:srgbClr val="0033CC"/>
                </a:solidFill>
              </a:rPr>
              <a:t>2</a:t>
            </a:r>
            <a:r>
              <a:rPr lang="en-US" altLang="tr-TR"/>
              <a:t>, and so on</a:t>
            </a:r>
          </a:p>
          <a:p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11666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531" y="-275422"/>
            <a:ext cx="7586662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46075"/>
            <a:ext cx="54483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5 x 5 Array Multiplier for           Unsigned Numbers       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324" y="1402891"/>
            <a:ext cx="8702675" cy="5353050"/>
          </a:xfrm>
        </p:spPr>
        <p:txBody>
          <a:bodyPr/>
          <a:lstStyle/>
          <a:p>
            <a:r>
              <a:rPr lang="en-US" altLang="tr-TR" sz="2000" dirty="0"/>
              <a:t>Basic cell - </a:t>
            </a:r>
            <a:r>
              <a:rPr lang="en-US" altLang="tr-TR" sz="2000" dirty="0">
                <a:solidFill>
                  <a:schemeClr val="hlink"/>
                </a:solidFill>
              </a:rPr>
              <a:t>FA</a:t>
            </a:r>
            <a:r>
              <a:rPr lang="en-US" altLang="tr-TR" sz="2000" dirty="0"/>
              <a:t> accepting </a:t>
            </a:r>
            <a:r>
              <a:rPr lang="en-US" altLang="tr-TR" sz="2000" dirty="0" smtClean="0"/>
              <a:t>one </a:t>
            </a:r>
            <a:r>
              <a:rPr lang="en-US" altLang="tr-TR" sz="2000" dirty="0"/>
              <a:t>bit of new partial </a:t>
            </a:r>
            <a:endParaRPr lang="tr-TR" altLang="tr-TR" sz="2000" dirty="0" smtClean="0"/>
          </a:p>
          <a:p>
            <a:pPr marL="0" indent="0">
              <a:buNone/>
            </a:pPr>
            <a:r>
              <a:rPr lang="en-US" altLang="tr-TR" sz="2000" dirty="0" smtClean="0"/>
              <a:t>product </a:t>
            </a:r>
            <a:r>
              <a:rPr lang="en-US" altLang="tr-TR" sz="2000" dirty="0" err="1" smtClean="0">
                <a:solidFill>
                  <a:srgbClr val="0033CC"/>
                </a:solidFill>
              </a:rPr>
              <a:t>a</a:t>
            </a:r>
            <a:r>
              <a:rPr lang="en-US" altLang="tr-TR" sz="1600" dirty="0" err="1" smtClean="0">
                <a:solidFill>
                  <a:srgbClr val="0033CC"/>
                </a:solidFill>
              </a:rPr>
              <a:t>i</a:t>
            </a:r>
            <a:r>
              <a:rPr lang="en-US" altLang="tr-TR" sz="2000" dirty="0" err="1" smtClean="0">
                <a:solidFill>
                  <a:srgbClr val="0033CC"/>
                </a:solidFill>
              </a:rPr>
              <a:t>x</a:t>
            </a:r>
            <a:r>
              <a:rPr lang="en-US" altLang="tr-TR" sz="1600" dirty="0" err="1" smtClean="0">
                <a:solidFill>
                  <a:srgbClr val="0033CC"/>
                </a:solidFill>
              </a:rPr>
              <a:t>j</a:t>
            </a:r>
            <a:r>
              <a:rPr lang="en-US" altLang="tr-TR" sz="2000" dirty="0" smtClean="0"/>
              <a:t>+ </a:t>
            </a:r>
            <a:r>
              <a:rPr lang="en-US" altLang="tr-TR" sz="2000" dirty="0"/>
              <a:t>one bit of previously </a:t>
            </a:r>
            <a:r>
              <a:rPr lang="en-US" altLang="tr-TR" sz="2000" dirty="0" smtClean="0"/>
              <a:t>accumulated </a:t>
            </a:r>
            <a:r>
              <a:rPr lang="en-US" altLang="tr-TR" sz="2000" dirty="0"/>
              <a:t>partial                                                              </a:t>
            </a:r>
            <a:r>
              <a:rPr lang="en-US" altLang="tr-TR" sz="2000" dirty="0" smtClean="0"/>
              <a:t>prod</a:t>
            </a:r>
            <a:r>
              <a:rPr lang="tr-TR" altLang="tr-TR" sz="2000" dirty="0" err="1" smtClean="0"/>
              <a:t>uct</a:t>
            </a:r>
            <a:r>
              <a:rPr lang="tr-TR" altLang="tr-TR" sz="2000" dirty="0" smtClean="0"/>
              <a:t> </a:t>
            </a:r>
            <a:r>
              <a:rPr lang="en-US" altLang="tr-TR" sz="2000" dirty="0" smtClean="0"/>
              <a:t>+ </a:t>
            </a:r>
            <a:r>
              <a:rPr lang="en-US" altLang="tr-TR" sz="2000" dirty="0"/>
              <a:t>carry-in bit  </a:t>
            </a:r>
          </a:p>
          <a:p>
            <a:endParaRPr lang="en-US" altLang="tr-TR" sz="2000" dirty="0"/>
          </a:p>
          <a:p>
            <a:endParaRPr lang="en-US" altLang="tr-TR" sz="2000" dirty="0"/>
          </a:p>
          <a:p>
            <a:endParaRPr lang="en-US" altLang="tr-TR" sz="2000" dirty="0"/>
          </a:p>
          <a:p>
            <a:endParaRPr lang="en-US" altLang="tr-TR" sz="2000" dirty="0"/>
          </a:p>
          <a:p>
            <a:endParaRPr lang="en-US" altLang="tr-TR" sz="2000" dirty="0"/>
          </a:p>
          <a:p>
            <a:r>
              <a:rPr lang="en-US" altLang="tr-TR" sz="2000" dirty="0"/>
              <a:t>No horizontal carry propagation in first </a:t>
            </a:r>
            <a:r>
              <a:rPr lang="en-US" altLang="tr-TR" sz="2000" dirty="0">
                <a:solidFill>
                  <a:srgbClr val="0033CC"/>
                </a:solidFill>
              </a:rPr>
              <a:t>4</a:t>
            </a:r>
            <a:r>
              <a:rPr lang="en-US" altLang="tr-TR" sz="2000" dirty="0"/>
              <a:t> rows - carry-save type addition - accumulated partial product consists of intermediate sum and carry bits </a:t>
            </a:r>
          </a:p>
          <a:p>
            <a:r>
              <a:rPr lang="en-US" altLang="tr-TR" sz="2000" dirty="0"/>
              <a:t>Last row is a ripple-carry adder - can be replaced by a fast   </a:t>
            </a:r>
            <a:r>
              <a:rPr lang="en-US" altLang="tr-TR" sz="2000" dirty="0">
                <a:solidFill>
                  <a:srgbClr val="0033CC"/>
                </a:solidFill>
              </a:rPr>
              <a:t>2</a:t>
            </a:r>
            <a:r>
              <a:rPr lang="en-US" altLang="tr-TR" sz="2000" dirty="0"/>
              <a:t>-operand adder (e.g., carry-look-ahead adder)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335182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Unvan 1"/>
          <p:cNvSpPr>
            <a:spLocks noGrp="1"/>
          </p:cNvSpPr>
          <p:nvPr>
            <p:ph type="title"/>
          </p:nvPr>
        </p:nvSpPr>
        <p:spPr>
          <a:xfrm>
            <a:off x="3195809" y="0"/>
            <a:ext cx="10515600" cy="1325563"/>
          </a:xfrm>
        </p:spPr>
        <p:txBody>
          <a:bodyPr/>
          <a:lstStyle/>
          <a:p>
            <a:r>
              <a:rPr lang="tr-TR" altLang="tr-TR" dirty="0" smtClean="0"/>
              <a:t>4*4 bit </a:t>
            </a:r>
            <a:r>
              <a:rPr lang="tr-TR" altLang="tr-TR" dirty="0" err="1" smtClean="0"/>
              <a:t>Array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Multiplier</a:t>
            </a:r>
            <a:endParaRPr lang="tr-TR" altLang="tr-TR" dirty="0" smtClean="0"/>
          </a:p>
        </p:txBody>
      </p:sp>
      <p:pic>
        <p:nvPicPr>
          <p:cNvPr id="43011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039814"/>
            <a:ext cx="7442200" cy="5068887"/>
          </a:xfrm>
        </p:spPr>
      </p:pic>
    </p:spTree>
    <p:extLst>
      <p:ext uri="{BB962C8B-B14F-4D97-AF65-F5344CB8AC3E}">
        <p14:creationId xmlns:p14="http://schemas.microsoft.com/office/powerpoint/2010/main" val="391941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400" y="3683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Booth’s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01700"/>
            <a:ext cx="8750300" cy="5537200"/>
          </a:xfrm>
        </p:spPr>
        <p:txBody>
          <a:bodyPr>
            <a:normAutofit fontScale="92500" lnSpcReduction="10000"/>
          </a:bodyPr>
          <a:lstStyle/>
          <a:p>
            <a:r>
              <a:rPr lang="en-US" altLang="tr-TR" smtClean="0"/>
              <a:t>Group of consecutive </a:t>
            </a:r>
            <a:r>
              <a:rPr lang="en-US" altLang="tr-TR" smtClean="0">
                <a:solidFill>
                  <a:srgbClr val="0033CC"/>
                </a:solidFill>
              </a:rPr>
              <a:t>0’</a:t>
            </a:r>
            <a:r>
              <a:rPr lang="en-US" altLang="tr-TR" smtClean="0"/>
              <a:t>s in multiplier - no new partial product - only shift partial product right one bit position for every </a:t>
            </a:r>
            <a:r>
              <a:rPr lang="en-US" altLang="tr-TR" smtClean="0">
                <a:solidFill>
                  <a:srgbClr val="0033CC"/>
                </a:solidFill>
              </a:rPr>
              <a:t>0</a:t>
            </a:r>
            <a:r>
              <a:rPr lang="en-US" altLang="tr-TR" smtClean="0"/>
              <a:t> </a:t>
            </a:r>
          </a:p>
          <a:p>
            <a:r>
              <a:rPr lang="en-US" altLang="tr-TR" smtClean="0"/>
              <a:t>Group of </a:t>
            </a:r>
            <a:r>
              <a:rPr lang="en-US" altLang="tr-TR" smtClean="0">
                <a:solidFill>
                  <a:srgbClr val="0033CC"/>
                </a:solidFill>
              </a:rPr>
              <a:t>m</a:t>
            </a:r>
            <a:r>
              <a:rPr lang="en-US" altLang="tr-TR" smtClean="0"/>
              <a:t> consecutive </a:t>
            </a:r>
            <a:r>
              <a:rPr lang="en-US" altLang="tr-TR" smtClean="0">
                <a:solidFill>
                  <a:srgbClr val="0033CC"/>
                </a:solidFill>
              </a:rPr>
              <a:t>1</a:t>
            </a:r>
            <a:r>
              <a:rPr lang="en-US" altLang="tr-TR" smtClean="0"/>
              <a:t>'s in multiplier - less than </a:t>
            </a:r>
            <a:r>
              <a:rPr lang="en-US" altLang="tr-TR" smtClean="0">
                <a:solidFill>
                  <a:srgbClr val="0033CC"/>
                </a:solidFill>
              </a:rPr>
              <a:t>m</a:t>
            </a:r>
            <a:r>
              <a:rPr lang="en-US" altLang="tr-TR" smtClean="0"/>
              <a:t> partial products generated</a:t>
            </a:r>
            <a:endParaRPr lang="en-US" altLang="tr-TR" smtClean="0">
              <a:solidFill>
                <a:srgbClr val="0033CC"/>
              </a:solidFill>
            </a:endParaRPr>
          </a:p>
          <a:p>
            <a:r>
              <a:rPr lang="en-US" altLang="tr-TR" smtClean="0">
                <a:solidFill>
                  <a:srgbClr val="0033CC"/>
                </a:solidFill>
              </a:rPr>
              <a:t>...01…110... = ...10...000... - ...00...010...</a:t>
            </a:r>
            <a:r>
              <a:rPr lang="en-US" altLang="tr-TR" smtClean="0"/>
              <a:t> </a:t>
            </a:r>
          </a:p>
          <a:p>
            <a:r>
              <a:rPr lang="en-US" altLang="tr-TR" smtClean="0"/>
              <a:t>Using  </a:t>
            </a:r>
            <a:r>
              <a:rPr lang="en-US" altLang="tr-TR" smtClean="0">
                <a:solidFill>
                  <a:schemeClr val="hlink"/>
                </a:solidFill>
              </a:rPr>
              <a:t>SD </a:t>
            </a:r>
            <a:r>
              <a:rPr lang="en-US" altLang="tr-TR" smtClean="0"/>
              <a:t>(signed-digit) notation  =...</a:t>
            </a:r>
            <a:r>
              <a:rPr lang="en-US" altLang="tr-TR" smtClean="0">
                <a:solidFill>
                  <a:srgbClr val="0033CC"/>
                </a:solidFill>
              </a:rPr>
              <a:t>100...010... </a:t>
            </a:r>
          </a:p>
          <a:p>
            <a:r>
              <a:rPr lang="en-US" altLang="tr-TR" smtClean="0">
                <a:solidFill>
                  <a:schemeClr val="hlink"/>
                </a:solidFill>
              </a:rPr>
              <a:t>Example</a:t>
            </a:r>
            <a:r>
              <a:rPr lang="en-US" altLang="tr-TR" smtClean="0"/>
              <a:t>: </a:t>
            </a:r>
          </a:p>
          <a:p>
            <a:r>
              <a:rPr lang="en-US" altLang="tr-TR" smtClean="0"/>
              <a:t> ...</a:t>
            </a:r>
            <a:r>
              <a:rPr lang="en-US" altLang="tr-TR" smtClean="0">
                <a:solidFill>
                  <a:srgbClr val="0033CC"/>
                </a:solidFill>
              </a:rPr>
              <a:t>011110... = ...100000... - ...000010... =    	...100010...</a:t>
            </a:r>
            <a:r>
              <a:rPr lang="en-US" altLang="tr-TR" smtClean="0"/>
              <a:t> (decimal notation: </a:t>
            </a:r>
            <a:r>
              <a:rPr lang="en-US" altLang="tr-TR" smtClean="0">
                <a:solidFill>
                  <a:srgbClr val="0033CC"/>
                </a:solidFill>
              </a:rPr>
              <a:t>15=16-1)</a:t>
            </a:r>
            <a:endParaRPr lang="en-US" altLang="tr-TR" smtClean="0"/>
          </a:p>
          <a:p>
            <a:r>
              <a:rPr lang="en-US" altLang="tr-TR" smtClean="0"/>
              <a:t>Instead of generating all </a:t>
            </a:r>
            <a:r>
              <a:rPr lang="en-US" altLang="tr-TR" smtClean="0">
                <a:solidFill>
                  <a:srgbClr val="0033CC"/>
                </a:solidFill>
              </a:rPr>
              <a:t>m</a:t>
            </a:r>
            <a:r>
              <a:rPr lang="en-US" altLang="tr-TR" smtClean="0"/>
              <a:t> partial products - only </a:t>
            </a:r>
            <a:r>
              <a:rPr lang="en-US" altLang="tr-TR" smtClean="0">
                <a:solidFill>
                  <a:srgbClr val="0033CC"/>
                </a:solidFill>
              </a:rPr>
              <a:t>2 </a:t>
            </a:r>
            <a:r>
              <a:rPr lang="en-US" altLang="tr-TR" smtClean="0"/>
              <a:t>partial products generated</a:t>
            </a:r>
          </a:p>
          <a:p>
            <a:r>
              <a:rPr lang="en-US" altLang="tr-TR" smtClean="0"/>
              <a:t>First partial product added - second subtracted -  number of single-bit shift-right operations still </a:t>
            </a:r>
            <a:r>
              <a:rPr lang="en-US" altLang="tr-TR" smtClean="0">
                <a:solidFill>
                  <a:srgbClr val="0033CC"/>
                </a:solidFill>
              </a:rPr>
              <a:t>m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899526" y="297815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197226" y="421640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4781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4" y="1652588"/>
            <a:ext cx="7481887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92367" y="292100"/>
            <a:ext cx="10499074" cy="4699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Array Multiplier for Two’s Complement Numbers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39900" y="1371600"/>
            <a:ext cx="4965700" cy="4914900"/>
          </a:xfrm>
        </p:spPr>
        <p:txBody>
          <a:bodyPr/>
          <a:lstStyle/>
          <a:p>
            <a:r>
              <a:rPr lang="en-US" altLang="tr-TR" smtClean="0"/>
              <a:t>Product bits like </a:t>
            </a:r>
            <a:r>
              <a:rPr lang="en-US" altLang="tr-TR">
                <a:solidFill>
                  <a:srgbClr val="0033CC"/>
                </a:solidFill>
              </a:rPr>
              <a:t>a</a:t>
            </a:r>
            <a:r>
              <a:rPr lang="en-US" altLang="tr-TR" sz="1600">
                <a:solidFill>
                  <a:srgbClr val="0033CC"/>
                </a:solidFill>
              </a:rPr>
              <a:t>4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 smtClean="0"/>
              <a:t> and   </a:t>
            </a:r>
            <a:r>
              <a:rPr lang="en-US" altLang="tr-TR">
                <a:solidFill>
                  <a:srgbClr val="0033CC"/>
                </a:solidFill>
              </a:rPr>
              <a:t>a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4</a:t>
            </a:r>
            <a:r>
              <a:rPr lang="en-US" altLang="tr-TR" smtClean="0"/>
              <a:t> have negative weight </a:t>
            </a:r>
          </a:p>
          <a:p>
            <a:r>
              <a:rPr lang="en-US" altLang="tr-TR" smtClean="0"/>
              <a:t>Should be subtracted       instead of added</a:t>
            </a:r>
          </a:p>
          <a:p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74098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0" y="2921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Type I and II Cells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6" y="958851"/>
            <a:ext cx="8766175" cy="5613400"/>
          </a:xfrm>
        </p:spPr>
        <p:txBody>
          <a:bodyPr/>
          <a:lstStyle/>
          <a:p>
            <a:r>
              <a:rPr lang="en-US" altLang="tr-TR" dirty="0" smtClean="0"/>
              <a:t>Type </a:t>
            </a:r>
            <a:r>
              <a:rPr lang="en-US" altLang="tr-TR" dirty="0" smtClean="0">
                <a:solidFill>
                  <a:schemeClr val="hlink"/>
                </a:solidFill>
              </a:rPr>
              <a:t>I</a:t>
            </a:r>
            <a:r>
              <a:rPr lang="en-US" altLang="tr-TR" dirty="0" smtClean="0"/>
              <a:t> cells: </a:t>
            </a:r>
            <a:r>
              <a:rPr lang="en-US" altLang="tr-TR" dirty="0" smtClean="0">
                <a:solidFill>
                  <a:srgbClr val="0033CC"/>
                </a:solidFill>
              </a:rPr>
              <a:t>3</a:t>
            </a:r>
            <a:r>
              <a:rPr lang="en-US" altLang="tr-TR" dirty="0" smtClean="0"/>
              <a:t> positive inputs - ordinary </a:t>
            </a:r>
            <a:r>
              <a:rPr lang="en-US" altLang="tr-TR" dirty="0" smtClean="0">
                <a:solidFill>
                  <a:schemeClr val="hlink"/>
                </a:solidFill>
              </a:rPr>
              <a:t>FAs</a:t>
            </a:r>
            <a:r>
              <a:rPr lang="en-US" altLang="tr-TR" dirty="0" smtClean="0"/>
              <a:t> </a:t>
            </a:r>
          </a:p>
          <a:p>
            <a:r>
              <a:rPr lang="en-US" altLang="tr-TR" dirty="0" smtClean="0"/>
              <a:t>Type </a:t>
            </a:r>
            <a:r>
              <a:rPr lang="en-US" altLang="tr-TR" dirty="0" smtClean="0">
                <a:solidFill>
                  <a:schemeClr val="hlink"/>
                </a:solidFill>
              </a:rPr>
              <a:t>II </a:t>
            </a:r>
            <a:r>
              <a:rPr lang="en-US" altLang="tr-TR" dirty="0" smtClean="0"/>
              <a:t>cells: </a:t>
            </a:r>
            <a:r>
              <a:rPr lang="en-US" altLang="tr-TR" dirty="0" smtClean="0">
                <a:solidFill>
                  <a:srgbClr val="0033CC"/>
                </a:solidFill>
              </a:rPr>
              <a:t>1 </a:t>
            </a:r>
            <a:r>
              <a:rPr lang="en-US" altLang="tr-TR" dirty="0" smtClean="0"/>
              <a:t>negative and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 positive inputs </a:t>
            </a:r>
          </a:p>
          <a:p>
            <a:r>
              <a:rPr lang="en-US" altLang="tr-TR" dirty="0" smtClean="0"/>
              <a:t>Sum of </a:t>
            </a:r>
            <a:r>
              <a:rPr lang="en-US" altLang="tr-TR" dirty="0" smtClean="0">
                <a:solidFill>
                  <a:srgbClr val="0033CC"/>
                </a:solidFill>
              </a:rPr>
              <a:t>3 </a:t>
            </a:r>
            <a:r>
              <a:rPr lang="en-US" altLang="tr-TR" dirty="0" smtClean="0"/>
              <a:t>inputs of type </a:t>
            </a:r>
            <a:r>
              <a:rPr lang="en-US" altLang="tr-TR" dirty="0" smtClean="0">
                <a:solidFill>
                  <a:schemeClr val="hlink"/>
                </a:solidFill>
              </a:rPr>
              <a:t>II</a:t>
            </a:r>
            <a:r>
              <a:rPr lang="en-US" altLang="tr-TR" dirty="0" smtClean="0"/>
              <a:t> cell can vary from </a:t>
            </a:r>
            <a:r>
              <a:rPr lang="en-US" altLang="tr-TR" dirty="0" smtClean="0">
                <a:solidFill>
                  <a:srgbClr val="0033CC"/>
                </a:solidFill>
              </a:rPr>
              <a:t>-1</a:t>
            </a:r>
            <a:r>
              <a:rPr lang="en-US" altLang="tr-TR" dirty="0" smtClean="0"/>
              <a:t> to </a:t>
            </a:r>
            <a:r>
              <a:rPr lang="en-US" altLang="tr-TR" dirty="0" smtClean="0">
                <a:solidFill>
                  <a:srgbClr val="0033CC"/>
                </a:solidFill>
              </a:rPr>
              <a:t>2</a:t>
            </a:r>
            <a:r>
              <a:rPr lang="en-US" altLang="tr-TR" dirty="0" smtClean="0"/>
              <a:t> </a:t>
            </a:r>
          </a:p>
          <a:p>
            <a:pPr lvl="1"/>
            <a:r>
              <a:rPr lang="en-US" altLang="tr-TR" dirty="0" smtClean="0">
                <a:solidFill>
                  <a:srgbClr val="0033CC"/>
                </a:solidFill>
              </a:rPr>
              <a:t>c </a:t>
            </a:r>
            <a:r>
              <a:rPr lang="en-US" altLang="tr-TR" dirty="0" smtClean="0"/>
              <a:t>output has weight </a:t>
            </a:r>
            <a:r>
              <a:rPr lang="en-US" altLang="tr-TR" dirty="0" smtClean="0">
                <a:solidFill>
                  <a:srgbClr val="0033CC"/>
                </a:solidFill>
              </a:rPr>
              <a:t>+2</a:t>
            </a:r>
          </a:p>
          <a:p>
            <a:pPr lvl="1"/>
            <a:r>
              <a:rPr lang="en-US" altLang="tr-TR" dirty="0" smtClean="0">
                <a:solidFill>
                  <a:srgbClr val="0033CC"/>
                </a:solidFill>
              </a:rPr>
              <a:t>s</a:t>
            </a:r>
            <a:r>
              <a:rPr lang="en-US" altLang="tr-TR" dirty="0" smtClean="0"/>
              <a:t> output has weight </a:t>
            </a:r>
            <a:r>
              <a:rPr lang="en-US" altLang="tr-TR" dirty="0" smtClean="0">
                <a:solidFill>
                  <a:srgbClr val="0033CC"/>
                </a:solidFill>
              </a:rPr>
              <a:t>-1</a:t>
            </a:r>
            <a:endParaRPr lang="en-US" altLang="tr-TR" dirty="0" smtClean="0"/>
          </a:p>
          <a:p>
            <a:r>
              <a:rPr lang="en-US" altLang="tr-TR" dirty="0" smtClean="0"/>
              <a:t>Arithmetic operation of type </a:t>
            </a:r>
            <a:r>
              <a:rPr lang="en-US" altLang="tr-TR" dirty="0" smtClean="0">
                <a:solidFill>
                  <a:schemeClr val="hlink"/>
                </a:solidFill>
              </a:rPr>
              <a:t>II</a:t>
            </a:r>
            <a:r>
              <a:rPr lang="en-US" altLang="tr-TR" dirty="0" smtClean="0"/>
              <a:t> cell -</a:t>
            </a:r>
          </a:p>
          <a:p>
            <a:endParaRPr lang="en-US" altLang="tr-TR" dirty="0" smtClean="0">
              <a:solidFill>
                <a:srgbClr val="0033CC"/>
              </a:solidFill>
            </a:endParaRPr>
          </a:p>
          <a:p>
            <a:r>
              <a:rPr lang="en-US" altLang="tr-TR" dirty="0" smtClean="0">
                <a:solidFill>
                  <a:srgbClr val="0033CC"/>
                </a:solidFill>
              </a:rPr>
              <a:t>s</a:t>
            </a:r>
            <a:r>
              <a:rPr lang="en-US" altLang="tr-TR" dirty="0" smtClean="0"/>
              <a:t> </a:t>
            </a:r>
            <a:r>
              <a:rPr lang="en-US" altLang="tr-TR" dirty="0" smtClean="0"/>
              <a:t>and </a:t>
            </a:r>
            <a:r>
              <a:rPr lang="en-US" altLang="tr-TR" dirty="0" smtClean="0">
                <a:solidFill>
                  <a:srgbClr val="0033CC"/>
                </a:solidFill>
              </a:rPr>
              <a:t>c</a:t>
            </a:r>
            <a:r>
              <a:rPr lang="en-US" altLang="tr-TR" dirty="0" smtClean="0"/>
              <a:t> outputs given by      </a:t>
            </a:r>
            <a:r>
              <a:rPr lang="en-US" altLang="tr-TR" dirty="0" smtClean="0"/>
              <a:t>                                                      </a:t>
            </a:r>
            <a:r>
              <a:rPr lang="en-US" altLang="tr-TR" dirty="0" smtClean="0"/>
              <a:t>	</a:t>
            </a:r>
            <a:endParaRPr lang="tr-TR" altLang="tr-TR" dirty="0" smtClean="0"/>
          </a:p>
          <a:p>
            <a:pPr marL="0" indent="0">
              <a:buNone/>
            </a:pPr>
            <a:r>
              <a:rPr lang="tr-TR" altLang="tr-TR" dirty="0" smtClean="0"/>
              <a:t>S= x + y –z (</a:t>
            </a:r>
            <a:r>
              <a:rPr lang="tr-TR" altLang="tr-TR" dirty="0" err="1" smtClean="0"/>
              <a:t>mod</a:t>
            </a:r>
            <a:r>
              <a:rPr lang="tr-TR" altLang="tr-TR" dirty="0" smtClean="0"/>
              <a:t> 2)</a:t>
            </a:r>
            <a:r>
              <a:rPr lang="en-US" altLang="tr-TR" dirty="0" smtClean="0"/>
              <a:t>                         </a:t>
            </a:r>
            <a:r>
              <a:rPr lang="tr-TR" altLang="tr-TR" dirty="0" smtClean="0"/>
              <a:t>c= [(</a:t>
            </a:r>
            <a:r>
              <a:rPr lang="tr-TR" altLang="tr-TR" dirty="0" err="1" smtClean="0"/>
              <a:t>x+y-z</a:t>
            </a:r>
            <a:r>
              <a:rPr lang="tr-TR" altLang="tr-TR" dirty="0" smtClean="0"/>
              <a:t>) +s] / 2</a:t>
            </a:r>
            <a:endParaRPr lang="en-US" altLang="tr-TR" dirty="0" smtClean="0"/>
          </a:p>
          <a:p>
            <a:endParaRPr lang="en-US" altLang="tr-TR" dirty="0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4" y="3771900"/>
            <a:ext cx="40290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8277225" y="2967038"/>
            <a:ext cx="1593850" cy="785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tr-TR" altLang="tr-TR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8612188" y="2333626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9258300" y="4319588"/>
            <a:ext cx="120650" cy="746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tr-TR" altLang="tr-TR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8543925" y="2867026"/>
            <a:ext cx="120650" cy="746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endParaRPr lang="tr-TR" altLang="tr-TR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9063038" y="2343151"/>
            <a:ext cx="0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9598540" y="2293939"/>
            <a:ext cx="1588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8856663" y="3765551"/>
            <a:ext cx="0" cy="682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9318625" y="3768726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8855076" y="3073401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tr-TR" sz="2800">
                <a:solidFill>
                  <a:schemeClr val="hlink"/>
                </a:solidFill>
                <a:latin typeface="Times New Roman" panose="02020603050405020304" pitchFamily="18" charset="0"/>
              </a:rPr>
              <a:t>II</a:t>
            </a:r>
            <a:endParaRPr lang="en-US" altLang="tr-TR" sz="2400" b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8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41300"/>
            <a:ext cx="71628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Type I’ and II’ Cells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6600" y="914400"/>
            <a:ext cx="7950200" cy="5080000"/>
          </a:xfrm>
        </p:spPr>
        <p:txBody>
          <a:bodyPr>
            <a:normAutofit fontScale="92500" lnSpcReduction="10000"/>
          </a:bodyPr>
          <a:lstStyle/>
          <a:p>
            <a:r>
              <a:rPr lang="en-US" altLang="tr-TR" dirty="0" smtClean="0"/>
              <a:t>Type </a:t>
            </a:r>
            <a:r>
              <a:rPr lang="en-US" altLang="tr-TR" dirty="0" smtClean="0">
                <a:solidFill>
                  <a:schemeClr val="hlink"/>
                </a:solidFill>
              </a:rPr>
              <a:t>II'</a:t>
            </a:r>
            <a:r>
              <a:rPr lang="en-US" altLang="tr-TR" dirty="0" smtClean="0"/>
              <a:t> cells: </a:t>
            </a:r>
            <a:r>
              <a:rPr lang="en-US" altLang="tr-TR" dirty="0" smtClean="0">
                <a:solidFill>
                  <a:srgbClr val="0033CC"/>
                </a:solidFill>
              </a:rPr>
              <a:t>2 </a:t>
            </a:r>
            <a:r>
              <a:rPr lang="en-US" altLang="tr-TR" dirty="0" smtClean="0"/>
              <a:t>negative inputs and </a:t>
            </a:r>
            <a:r>
              <a:rPr lang="en-US" altLang="tr-TR" dirty="0" smtClean="0">
                <a:solidFill>
                  <a:srgbClr val="0033CC"/>
                </a:solidFill>
              </a:rPr>
              <a:t>1</a:t>
            </a:r>
            <a:r>
              <a:rPr lang="en-US" altLang="tr-TR" dirty="0" smtClean="0"/>
              <a:t> positive </a:t>
            </a:r>
          </a:p>
          <a:p>
            <a:r>
              <a:rPr lang="en-US" altLang="tr-TR" dirty="0" smtClean="0"/>
              <a:t>Sum of inputs varies from </a:t>
            </a:r>
            <a:r>
              <a:rPr lang="en-US" altLang="tr-TR" dirty="0" smtClean="0">
                <a:solidFill>
                  <a:srgbClr val="0033CC"/>
                </a:solidFill>
              </a:rPr>
              <a:t>-2</a:t>
            </a:r>
            <a:r>
              <a:rPr lang="en-US" altLang="tr-TR" dirty="0" smtClean="0"/>
              <a:t> to </a:t>
            </a:r>
            <a:r>
              <a:rPr lang="en-US" altLang="tr-TR" dirty="0" smtClean="0">
                <a:solidFill>
                  <a:srgbClr val="0033CC"/>
                </a:solidFill>
              </a:rPr>
              <a:t>1</a:t>
            </a:r>
          </a:p>
          <a:p>
            <a:pPr lvl="1"/>
            <a:r>
              <a:rPr lang="en-US" altLang="tr-TR" dirty="0" smtClean="0">
                <a:solidFill>
                  <a:srgbClr val="0033CC"/>
                </a:solidFill>
              </a:rPr>
              <a:t>c</a:t>
            </a:r>
            <a:r>
              <a:rPr lang="en-US" altLang="tr-TR" dirty="0" smtClean="0"/>
              <a:t> output has weight </a:t>
            </a:r>
            <a:r>
              <a:rPr lang="en-US" altLang="tr-TR" dirty="0" smtClean="0">
                <a:solidFill>
                  <a:srgbClr val="0033CC"/>
                </a:solidFill>
              </a:rPr>
              <a:t>-2</a:t>
            </a:r>
            <a:r>
              <a:rPr lang="en-US" altLang="tr-TR" dirty="0" smtClean="0"/>
              <a:t> </a:t>
            </a:r>
          </a:p>
          <a:p>
            <a:pPr lvl="1"/>
            <a:r>
              <a:rPr lang="en-US" altLang="tr-TR" dirty="0" smtClean="0">
                <a:solidFill>
                  <a:srgbClr val="0033CC"/>
                </a:solidFill>
              </a:rPr>
              <a:t>s </a:t>
            </a:r>
            <a:r>
              <a:rPr lang="en-US" altLang="tr-TR" dirty="0" smtClean="0"/>
              <a:t>output has weight </a:t>
            </a:r>
            <a:r>
              <a:rPr lang="en-US" altLang="tr-TR" dirty="0" smtClean="0">
                <a:solidFill>
                  <a:srgbClr val="0033CC"/>
                </a:solidFill>
              </a:rPr>
              <a:t>+1</a:t>
            </a:r>
            <a:r>
              <a:rPr lang="en-US" altLang="tr-TR" dirty="0" smtClean="0"/>
              <a:t> </a:t>
            </a:r>
          </a:p>
          <a:p>
            <a:endParaRPr lang="en-US" altLang="tr-TR" dirty="0" smtClean="0"/>
          </a:p>
          <a:p>
            <a:r>
              <a:rPr lang="en-US" altLang="tr-TR" dirty="0" smtClean="0"/>
              <a:t>Type </a:t>
            </a:r>
            <a:r>
              <a:rPr lang="en-US" altLang="tr-TR" dirty="0" smtClean="0">
                <a:solidFill>
                  <a:schemeClr val="hlink"/>
                </a:solidFill>
              </a:rPr>
              <a:t>I'</a:t>
            </a:r>
            <a:r>
              <a:rPr lang="en-US" altLang="tr-TR" dirty="0" smtClean="0"/>
              <a:t> cell: all negative inputs </a:t>
            </a:r>
            <a:r>
              <a:rPr lang="en-US" altLang="tr-TR" dirty="0" smtClean="0"/>
              <a:t>-has </a:t>
            </a:r>
            <a:r>
              <a:rPr lang="en-US" altLang="tr-TR" dirty="0" smtClean="0"/>
              <a:t>negatively weighted </a:t>
            </a:r>
            <a:r>
              <a:rPr lang="en-US" altLang="tr-TR" dirty="0" smtClean="0">
                <a:solidFill>
                  <a:srgbClr val="0033CC"/>
                </a:solidFill>
              </a:rPr>
              <a:t>c</a:t>
            </a:r>
            <a:r>
              <a:rPr lang="en-US" altLang="tr-TR" dirty="0" smtClean="0"/>
              <a:t> and </a:t>
            </a:r>
            <a:r>
              <a:rPr lang="en-US" altLang="tr-TR" dirty="0" smtClean="0">
                <a:solidFill>
                  <a:srgbClr val="0033CC"/>
                </a:solidFill>
              </a:rPr>
              <a:t>s</a:t>
            </a:r>
            <a:r>
              <a:rPr lang="en-US" altLang="tr-TR" dirty="0" smtClean="0"/>
              <a:t> outputs </a:t>
            </a:r>
          </a:p>
          <a:p>
            <a:r>
              <a:rPr lang="en-US" altLang="tr-TR" dirty="0" smtClean="0"/>
              <a:t>Counts number of </a:t>
            </a:r>
            <a:r>
              <a:rPr lang="en-US" altLang="tr-TR" dirty="0" smtClean="0">
                <a:solidFill>
                  <a:srgbClr val="0033CC"/>
                </a:solidFill>
              </a:rPr>
              <a:t>-1</a:t>
            </a:r>
            <a:r>
              <a:rPr lang="en-US" altLang="tr-TR" dirty="0" smtClean="0"/>
              <a:t>'s at its inputs - represents this number through </a:t>
            </a:r>
            <a:r>
              <a:rPr lang="en-US" altLang="tr-TR" dirty="0" smtClean="0">
                <a:solidFill>
                  <a:srgbClr val="0033CC"/>
                </a:solidFill>
              </a:rPr>
              <a:t>c</a:t>
            </a:r>
            <a:r>
              <a:rPr lang="en-US" altLang="tr-TR" dirty="0" smtClean="0"/>
              <a:t> and </a:t>
            </a:r>
            <a:r>
              <a:rPr lang="en-US" altLang="tr-TR" dirty="0" smtClean="0">
                <a:solidFill>
                  <a:srgbClr val="0033CC"/>
                </a:solidFill>
              </a:rPr>
              <a:t>s </a:t>
            </a:r>
            <a:r>
              <a:rPr lang="en-US" altLang="tr-TR" dirty="0" smtClean="0"/>
              <a:t>outputs  </a:t>
            </a:r>
          </a:p>
          <a:p>
            <a:r>
              <a:rPr lang="en-US" altLang="tr-TR" dirty="0" smtClean="0"/>
              <a:t>Same logic operation as type </a:t>
            </a:r>
            <a:r>
              <a:rPr lang="en-US" altLang="tr-TR" dirty="0" smtClean="0">
                <a:solidFill>
                  <a:schemeClr val="hlink"/>
                </a:solidFill>
              </a:rPr>
              <a:t>I</a:t>
            </a:r>
            <a:r>
              <a:rPr lang="en-US" altLang="tr-TR" dirty="0" smtClean="0"/>
              <a:t> cell - same gate implementation </a:t>
            </a:r>
          </a:p>
          <a:p>
            <a:r>
              <a:rPr lang="en-US" altLang="tr-TR" dirty="0" smtClean="0"/>
              <a:t>Similarly - types </a:t>
            </a:r>
            <a:r>
              <a:rPr lang="en-US" altLang="tr-TR" dirty="0" smtClean="0">
                <a:solidFill>
                  <a:schemeClr val="hlink"/>
                </a:solidFill>
              </a:rPr>
              <a:t>II</a:t>
            </a:r>
            <a:r>
              <a:rPr lang="en-US" altLang="tr-TR" dirty="0" smtClean="0"/>
              <a:t> and </a:t>
            </a:r>
            <a:r>
              <a:rPr lang="en-US" altLang="tr-TR" dirty="0" smtClean="0">
                <a:solidFill>
                  <a:schemeClr val="hlink"/>
                </a:solidFill>
              </a:rPr>
              <a:t>II'</a:t>
            </a:r>
            <a:r>
              <a:rPr lang="en-US" altLang="tr-TR" dirty="0" smtClean="0"/>
              <a:t> have the same gate implementation</a:t>
            </a:r>
          </a:p>
          <a:p>
            <a:endParaRPr lang="en-US" altLang="tr-TR" dirty="0" smtClean="0"/>
          </a:p>
        </p:txBody>
      </p:sp>
      <p:grpSp>
        <p:nvGrpSpPr>
          <p:cNvPr id="46084" name="Group 18"/>
          <p:cNvGrpSpPr>
            <a:grpSpLocks/>
          </p:cNvGrpSpPr>
          <p:nvPr/>
        </p:nvGrpSpPr>
        <p:grpSpPr bwMode="auto">
          <a:xfrm>
            <a:off x="9956800" y="476250"/>
            <a:ext cx="1593850" cy="2076450"/>
            <a:chOff x="4443" y="934"/>
            <a:chExt cx="1004" cy="1308"/>
          </a:xfrm>
        </p:grpSpPr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443" y="1346"/>
              <a:ext cx="1004" cy="4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tr-TR" altLang="tr-TR"/>
            </a:p>
          </p:txBody>
        </p:sp>
        <p:sp>
          <p:nvSpPr>
            <p:cNvPr id="46086" name="Line 6"/>
            <p:cNvSpPr>
              <a:spLocks noChangeShapeType="1"/>
            </p:cNvSpPr>
            <p:nvPr/>
          </p:nvSpPr>
          <p:spPr bwMode="auto">
            <a:xfrm>
              <a:off x="4654" y="947"/>
              <a:ext cx="0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6087" name="Oval 8"/>
            <p:cNvSpPr>
              <a:spLocks noChangeArrowheads="1"/>
            </p:cNvSpPr>
            <p:nvPr/>
          </p:nvSpPr>
          <p:spPr bwMode="auto">
            <a:xfrm>
              <a:off x="4611" y="1283"/>
              <a:ext cx="76" cy="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endParaRPr lang="tr-TR" altLang="tr-TR"/>
            </a:p>
          </p:txBody>
        </p:sp>
        <p:sp>
          <p:nvSpPr>
            <p:cNvPr id="46088" name="Line 10"/>
            <p:cNvSpPr>
              <a:spLocks noChangeShapeType="1"/>
            </p:cNvSpPr>
            <p:nvPr/>
          </p:nvSpPr>
          <p:spPr bwMode="auto">
            <a:xfrm>
              <a:off x="5202" y="954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6089" name="Line 11"/>
            <p:cNvSpPr>
              <a:spLocks noChangeShapeType="1"/>
            </p:cNvSpPr>
            <p:nvPr/>
          </p:nvSpPr>
          <p:spPr bwMode="auto">
            <a:xfrm>
              <a:off x="5092" y="1850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6090" name="Group 14"/>
            <p:cNvGrpSpPr>
              <a:grpSpLocks/>
            </p:cNvGrpSpPr>
            <p:nvPr/>
          </p:nvGrpSpPr>
          <p:grpSpPr bwMode="auto">
            <a:xfrm>
              <a:off x="4736" y="1848"/>
              <a:ext cx="76" cy="394"/>
              <a:chOff x="5061" y="1851"/>
              <a:chExt cx="76" cy="394"/>
            </a:xfrm>
          </p:grpSpPr>
          <p:sp>
            <p:nvSpPr>
              <p:cNvPr id="46095" name="Oval 7"/>
              <p:cNvSpPr>
                <a:spLocks noChangeArrowheads="1"/>
              </p:cNvSpPr>
              <p:nvPr/>
            </p:nvSpPr>
            <p:spPr bwMode="auto">
              <a:xfrm>
                <a:off x="5061" y="2198"/>
                <a:ext cx="76" cy="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tr-TR" altLang="tr-TR"/>
              </a:p>
            </p:txBody>
          </p:sp>
          <p:sp>
            <p:nvSpPr>
              <p:cNvPr id="46096" name="Line 12"/>
              <p:cNvSpPr>
                <a:spLocks noChangeShapeType="1"/>
              </p:cNvSpPr>
              <p:nvPr/>
            </p:nvSpPr>
            <p:spPr bwMode="auto">
              <a:xfrm>
                <a:off x="5099" y="1851"/>
                <a:ext cx="0" cy="3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46091" name="Text Box 13"/>
            <p:cNvSpPr txBox="1">
              <a:spLocks noChangeArrowheads="1"/>
            </p:cNvSpPr>
            <p:nvPr/>
          </p:nvSpPr>
          <p:spPr bwMode="auto">
            <a:xfrm>
              <a:off x="4747" y="1413"/>
              <a:ext cx="4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tr-TR" sz="2800">
                  <a:solidFill>
                    <a:schemeClr val="hlink"/>
                  </a:solidFill>
                </a:rPr>
                <a:t>II’</a:t>
              </a:r>
              <a:endParaRPr lang="en-US" altLang="tr-TR" sz="2400" b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6092" name="Group 15"/>
            <p:cNvGrpSpPr>
              <a:grpSpLocks/>
            </p:cNvGrpSpPr>
            <p:nvPr/>
          </p:nvGrpSpPr>
          <p:grpSpPr bwMode="auto">
            <a:xfrm>
              <a:off x="4882" y="934"/>
              <a:ext cx="76" cy="394"/>
              <a:chOff x="5061" y="1851"/>
              <a:chExt cx="76" cy="394"/>
            </a:xfrm>
          </p:grpSpPr>
          <p:sp>
            <p:nvSpPr>
              <p:cNvPr id="46093" name="Oval 16"/>
              <p:cNvSpPr>
                <a:spLocks noChangeArrowheads="1"/>
              </p:cNvSpPr>
              <p:nvPr/>
            </p:nvSpPr>
            <p:spPr bwMode="auto">
              <a:xfrm>
                <a:off x="5061" y="2198"/>
                <a:ext cx="76" cy="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tr-TR" altLang="tr-TR"/>
              </a:p>
            </p:txBody>
          </p:sp>
          <p:sp>
            <p:nvSpPr>
              <p:cNvPr id="46094" name="Line 17"/>
              <p:cNvSpPr>
                <a:spLocks noChangeShapeType="1"/>
              </p:cNvSpPr>
              <p:nvPr/>
            </p:nvSpPr>
            <p:spPr bwMode="auto">
              <a:xfrm>
                <a:off x="5099" y="1851"/>
                <a:ext cx="0" cy="3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55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546100"/>
            <a:ext cx="7483475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200" y="279400"/>
            <a:ext cx="8255000" cy="2540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Booth’s Algorithm - Rules</a:t>
            </a:r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78000" y="2197100"/>
            <a:ext cx="8661400" cy="4445000"/>
          </a:xfrm>
        </p:spPr>
        <p:txBody>
          <a:bodyPr/>
          <a:lstStyle/>
          <a:p>
            <a:r>
              <a:rPr lang="en-US" altLang="tr-TR" smtClean="0">
                <a:solidFill>
                  <a:schemeClr val="hlink"/>
                </a:solidFill>
              </a:rPr>
              <a:t>Recoding</a:t>
            </a:r>
            <a:r>
              <a:rPr lang="en-US" altLang="tr-TR" smtClean="0"/>
              <a:t> multiplier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2000">
                <a:solidFill>
                  <a:srgbClr val="0033CC"/>
                </a:solidFill>
              </a:rPr>
              <a:t>n</a:t>
            </a:r>
            <a:r>
              <a:rPr lang="en-US" altLang="tr-TR" sz="1600">
                <a:solidFill>
                  <a:srgbClr val="0033CC"/>
                </a:solidFill>
              </a:rPr>
              <a:t>-1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2000">
                <a:solidFill>
                  <a:srgbClr val="0033CC"/>
                </a:solidFill>
              </a:rPr>
              <a:t>n</a:t>
            </a:r>
            <a:r>
              <a:rPr lang="en-US" altLang="tr-TR" sz="1600">
                <a:solidFill>
                  <a:srgbClr val="0033CC"/>
                </a:solidFill>
              </a:rPr>
              <a:t>- 2</a:t>
            </a:r>
            <a:r>
              <a:rPr lang="en-US" altLang="tr-TR">
                <a:solidFill>
                  <a:srgbClr val="0033CC"/>
                </a:solidFill>
              </a:rPr>
              <a:t>...x</a:t>
            </a:r>
            <a:r>
              <a:rPr lang="en-US" altLang="tr-TR" sz="1600">
                <a:solidFill>
                  <a:srgbClr val="0033CC"/>
                </a:solidFill>
              </a:rPr>
              <a:t>1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>
                <a:solidFill>
                  <a:srgbClr val="0033CC"/>
                </a:solidFill>
              </a:rPr>
              <a:t> </a:t>
            </a:r>
            <a:r>
              <a:rPr lang="en-US" altLang="tr-TR" smtClean="0"/>
              <a:t>in</a:t>
            </a:r>
            <a:r>
              <a:rPr lang="en-US" altLang="tr-TR">
                <a:solidFill>
                  <a:srgbClr val="0033CC"/>
                </a:solidFill>
              </a:rPr>
              <a:t> </a:t>
            </a:r>
            <a:r>
              <a:rPr lang="en-US" altLang="tr-TR" smtClean="0">
                <a:solidFill>
                  <a:schemeClr val="hlink"/>
                </a:solidFill>
              </a:rPr>
              <a:t>SD</a:t>
            </a:r>
            <a:r>
              <a:rPr lang="en-US" altLang="tr-TR" smtClean="0"/>
              <a:t> code</a:t>
            </a:r>
          </a:p>
          <a:p>
            <a:r>
              <a:rPr lang="en-US" altLang="tr-TR" smtClean="0">
                <a:solidFill>
                  <a:schemeClr val="hlink"/>
                </a:solidFill>
              </a:rPr>
              <a:t>Recoded</a:t>
            </a:r>
            <a:r>
              <a:rPr lang="en-US" altLang="tr-TR" smtClean="0"/>
              <a:t> multiplier </a:t>
            </a:r>
            <a:r>
              <a:rPr lang="en-US" altLang="tr-TR">
                <a:solidFill>
                  <a:srgbClr val="0033CC"/>
                </a:solidFill>
              </a:rPr>
              <a:t>y</a:t>
            </a:r>
            <a:r>
              <a:rPr lang="en-US" altLang="tr-TR" sz="2000">
                <a:solidFill>
                  <a:srgbClr val="0033CC"/>
                </a:solidFill>
              </a:rPr>
              <a:t>n</a:t>
            </a:r>
            <a:r>
              <a:rPr lang="en-US" altLang="tr-TR" sz="1600">
                <a:solidFill>
                  <a:srgbClr val="0033CC"/>
                </a:solidFill>
              </a:rPr>
              <a:t>-1</a:t>
            </a:r>
            <a:r>
              <a:rPr lang="en-US" altLang="tr-TR">
                <a:solidFill>
                  <a:srgbClr val="0033CC"/>
                </a:solidFill>
              </a:rPr>
              <a:t> y</a:t>
            </a:r>
            <a:r>
              <a:rPr lang="en-US" altLang="tr-TR" sz="2000">
                <a:solidFill>
                  <a:srgbClr val="0033CC"/>
                </a:solidFill>
              </a:rPr>
              <a:t>n</a:t>
            </a:r>
            <a:r>
              <a:rPr lang="en-US" altLang="tr-TR" sz="1600">
                <a:solidFill>
                  <a:srgbClr val="0033CC"/>
                </a:solidFill>
              </a:rPr>
              <a:t>-2</a:t>
            </a:r>
            <a:r>
              <a:rPr lang="en-US" altLang="tr-TR">
                <a:solidFill>
                  <a:srgbClr val="0033CC"/>
                </a:solidFill>
              </a:rPr>
              <a:t> ... y</a:t>
            </a:r>
            <a:r>
              <a:rPr lang="en-US" altLang="tr-TR" sz="1600">
                <a:solidFill>
                  <a:srgbClr val="0033CC"/>
                </a:solidFill>
              </a:rPr>
              <a:t>1</a:t>
            </a:r>
            <a:r>
              <a:rPr lang="en-US" altLang="tr-TR">
                <a:solidFill>
                  <a:srgbClr val="0033CC"/>
                </a:solidFill>
              </a:rPr>
              <a:t> y</a:t>
            </a:r>
            <a:r>
              <a:rPr lang="en-US" altLang="tr-TR" sz="1600">
                <a:solidFill>
                  <a:srgbClr val="0033CC"/>
                </a:solidFill>
              </a:rPr>
              <a:t>0</a:t>
            </a:r>
            <a:r>
              <a:rPr lang="en-US" altLang="tr-TR" sz="1600"/>
              <a:t> </a:t>
            </a:r>
            <a:endParaRPr lang="en-US" altLang="tr-TR" smtClean="0"/>
          </a:p>
          <a:p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800">
                <a:solidFill>
                  <a:srgbClr val="0033CC"/>
                </a:solidFill>
              </a:rPr>
              <a:t>i</a:t>
            </a:r>
            <a:r>
              <a:rPr lang="en-US" altLang="tr-TR">
                <a:solidFill>
                  <a:srgbClr val="0033CC"/>
                </a:solidFill>
              </a:rPr>
              <a:t>,x</a:t>
            </a:r>
            <a:r>
              <a:rPr lang="en-US" altLang="tr-TR" sz="1800">
                <a:solidFill>
                  <a:srgbClr val="0033CC"/>
                </a:solidFill>
              </a:rPr>
              <a:t>i</a:t>
            </a:r>
            <a:r>
              <a:rPr lang="en-US" altLang="tr-TR" sz="1600">
                <a:solidFill>
                  <a:srgbClr val="0033CC"/>
                </a:solidFill>
              </a:rPr>
              <a:t>-1 </a:t>
            </a:r>
            <a:r>
              <a:rPr lang="en-US" altLang="tr-TR" smtClean="0"/>
              <a:t>of multiplier examined to generate </a:t>
            </a:r>
            <a:r>
              <a:rPr lang="en-US" altLang="tr-TR">
                <a:solidFill>
                  <a:srgbClr val="0033CC"/>
                </a:solidFill>
              </a:rPr>
              <a:t>y</a:t>
            </a:r>
            <a:r>
              <a:rPr lang="en-US" altLang="tr-TR" smtClean="0">
                <a:solidFill>
                  <a:srgbClr val="0033CC"/>
                </a:solidFill>
              </a:rPr>
              <a:t>i</a:t>
            </a:r>
            <a:r>
              <a:rPr lang="en-US" altLang="tr-TR" smtClean="0"/>
              <a:t> </a:t>
            </a:r>
          </a:p>
          <a:p>
            <a:r>
              <a:rPr lang="en-US" altLang="tr-TR" smtClean="0"/>
              <a:t>Previous bit -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-1</a:t>
            </a:r>
            <a:r>
              <a:rPr lang="en-US" altLang="tr-TR" smtClean="0">
                <a:solidFill>
                  <a:srgbClr val="0033CC"/>
                </a:solidFill>
              </a:rPr>
              <a:t> - </a:t>
            </a:r>
            <a:r>
              <a:rPr lang="en-US" altLang="tr-TR" smtClean="0"/>
              <a:t>only reference bit</a:t>
            </a:r>
          </a:p>
          <a:p>
            <a:r>
              <a:rPr lang="en-US" altLang="tr-TR" smtClean="0">
                <a:solidFill>
                  <a:srgbClr val="0033CC"/>
                </a:solidFill>
              </a:rPr>
              <a:t>i=0 - </a:t>
            </a:r>
            <a:r>
              <a:rPr lang="en-US" altLang="tr-TR" smtClean="0"/>
              <a:t>reference bit</a:t>
            </a:r>
            <a:r>
              <a:rPr lang="en-US" altLang="tr-TR"/>
              <a:t>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-1</a:t>
            </a:r>
            <a:r>
              <a:rPr lang="en-US" altLang="tr-TR" smtClean="0">
                <a:solidFill>
                  <a:srgbClr val="0033CC"/>
                </a:solidFill>
              </a:rPr>
              <a:t>=0</a:t>
            </a:r>
            <a:endParaRPr lang="en-US" altLang="tr-TR" smtClean="0"/>
          </a:p>
          <a:p>
            <a:r>
              <a:rPr lang="en-US" altLang="tr-TR" smtClean="0"/>
              <a:t>Simple recoding -  </a:t>
            </a:r>
            <a:r>
              <a:rPr lang="en-US" altLang="tr-TR">
                <a:solidFill>
                  <a:srgbClr val="0033CC"/>
                </a:solidFill>
              </a:rPr>
              <a:t>y</a:t>
            </a:r>
            <a:r>
              <a:rPr lang="en-US" altLang="tr-TR" sz="2000">
                <a:solidFill>
                  <a:srgbClr val="0033CC"/>
                </a:solidFill>
              </a:rPr>
              <a:t>i </a:t>
            </a:r>
            <a:r>
              <a:rPr lang="en-US" altLang="tr-TR">
                <a:solidFill>
                  <a:srgbClr val="0033CC"/>
                </a:solidFill>
              </a:rPr>
              <a:t>= x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1800">
                <a:solidFill>
                  <a:srgbClr val="0033CC"/>
                </a:solidFill>
              </a:rPr>
              <a:t>-</a:t>
            </a:r>
            <a:r>
              <a:rPr lang="en-US" altLang="tr-TR" sz="1600">
                <a:solidFill>
                  <a:srgbClr val="0033CC"/>
                </a:solidFill>
              </a:rPr>
              <a:t>1</a:t>
            </a:r>
            <a:r>
              <a:rPr lang="en-US" altLang="tr-TR">
                <a:solidFill>
                  <a:srgbClr val="0033CC"/>
                </a:solidFill>
              </a:rPr>
              <a:t> - x</a:t>
            </a:r>
            <a:r>
              <a:rPr lang="en-US" altLang="tr-TR" sz="2000">
                <a:solidFill>
                  <a:srgbClr val="0033CC"/>
                </a:solidFill>
              </a:rPr>
              <a:t>i</a:t>
            </a:r>
            <a:r>
              <a:rPr lang="en-US" altLang="tr-TR" sz="2000"/>
              <a:t> </a:t>
            </a:r>
            <a:endParaRPr lang="en-US" altLang="tr-TR" smtClean="0"/>
          </a:p>
          <a:p>
            <a:r>
              <a:rPr lang="en-US" altLang="tr-TR" smtClean="0"/>
              <a:t>No special order - bits can be recoded in parallel </a:t>
            </a:r>
          </a:p>
          <a:p>
            <a:r>
              <a:rPr lang="en-US" altLang="tr-TR" smtClean="0">
                <a:solidFill>
                  <a:schemeClr val="hlink"/>
                </a:solidFill>
              </a:rPr>
              <a:t>Example</a:t>
            </a:r>
            <a:r>
              <a:rPr lang="en-US" altLang="tr-TR" smtClean="0"/>
              <a:t>: Multiplier </a:t>
            </a:r>
            <a:r>
              <a:rPr lang="en-US" altLang="tr-TR" smtClean="0">
                <a:solidFill>
                  <a:srgbClr val="0033CC"/>
                </a:solidFill>
              </a:rPr>
              <a:t>0011110011(0)</a:t>
            </a:r>
            <a:r>
              <a:rPr lang="en-US" altLang="tr-TR" smtClean="0"/>
              <a:t> recoded as  </a:t>
            </a:r>
            <a:r>
              <a:rPr lang="en-US" altLang="tr-TR" smtClean="0">
                <a:solidFill>
                  <a:srgbClr val="0033CC"/>
                </a:solidFill>
              </a:rPr>
              <a:t>0100010101 - 4</a:t>
            </a:r>
            <a:r>
              <a:rPr lang="en-US" altLang="tr-TR" smtClean="0"/>
              <a:t> instead of </a:t>
            </a:r>
            <a:r>
              <a:rPr lang="en-US" altLang="tr-TR" smtClean="0">
                <a:solidFill>
                  <a:srgbClr val="0033CC"/>
                </a:solidFill>
              </a:rPr>
              <a:t>6</a:t>
            </a:r>
            <a:r>
              <a:rPr lang="en-US" altLang="tr-TR" smtClean="0"/>
              <a:t> add/subtracts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3762376" y="583565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3006726" y="582930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tr-TR" sz="2000">
                <a:solidFill>
                  <a:srgbClr val="0033CC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83504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275014"/>
            <a:ext cx="68072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469900"/>
            <a:ext cx="2438400" cy="4699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Sign Bit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460500"/>
            <a:ext cx="8343900" cy="4660900"/>
          </a:xfrm>
        </p:spPr>
        <p:txBody>
          <a:bodyPr>
            <a:normAutofit lnSpcReduction="10000"/>
          </a:bodyPr>
          <a:lstStyle/>
          <a:p>
            <a:r>
              <a:rPr lang="en-US" altLang="tr-TR" smtClean="0"/>
              <a:t>Two's complement - sign bit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800">
                <a:solidFill>
                  <a:srgbClr val="0033CC"/>
                </a:solidFill>
              </a:rPr>
              <a:t>n</a:t>
            </a:r>
            <a:r>
              <a:rPr lang="en-US" altLang="tr-TR" sz="1600">
                <a:solidFill>
                  <a:srgbClr val="0033CC"/>
                </a:solidFill>
              </a:rPr>
              <a:t>-1</a:t>
            </a:r>
            <a:r>
              <a:rPr lang="en-US" altLang="tr-TR" smtClean="0"/>
              <a:t> must be used </a:t>
            </a:r>
          </a:p>
          <a:p>
            <a:r>
              <a:rPr lang="en-US" altLang="tr-TR" smtClean="0"/>
              <a:t>Deciding on add or subtract operation - no shift required - only prepares for next step</a:t>
            </a:r>
          </a:p>
          <a:p>
            <a:r>
              <a:rPr lang="en-US" altLang="tr-TR" smtClean="0"/>
              <a:t>Verify only for negative values of </a:t>
            </a:r>
            <a:r>
              <a:rPr lang="en-US" altLang="tr-TR" smtClean="0">
                <a:solidFill>
                  <a:srgbClr val="0033CC"/>
                </a:solidFill>
              </a:rPr>
              <a:t>X</a:t>
            </a:r>
            <a:r>
              <a:rPr lang="en-US" altLang="tr-TR" smtClean="0"/>
              <a:t> (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800">
                <a:solidFill>
                  <a:srgbClr val="0033CC"/>
                </a:solidFill>
              </a:rPr>
              <a:t>n</a:t>
            </a:r>
            <a:r>
              <a:rPr lang="en-US" altLang="tr-TR" sz="1600">
                <a:solidFill>
                  <a:srgbClr val="0033CC"/>
                </a:solidFill>
              </a:rPr>
              <a:t>-1</a:t>
            </a:r>
            <a:r>
              <a:rPr lang="en-US" altLang="tr-TR" smtClean="0">
                <a:solidFill>
                  <a:srgbClr val="0033CC"/>
                </a:solidFill>
              </a:rPr>
              <a:t>=1</a:t>
            </a:r>
            <a:r>
              <a:rPr lang="en-US" altLang="tr-TR" smtClean="0"/>
              <a:t>) </a:t>
            </a:r>
          </a:p>
          <a:p>
            <a:r>
              <a:rPr lang="en-US" altLang="tr-TR" smtClean="0">
                <a:solidFill>
                  <a:srgbClr val="0033CC"/>
                </a:solidFill>
              </a:rPr>
              <a:t>2</a:t>
            </a:r>
            <a:r>
              <a:rPr lang="en-US" altLang="tr-TR" smtClean="0"/>
              <a:t> cases</a:t>
            </a:r>
          </a:p>
          <a:p>
            <a:endParaRPr lang="en-US" altLang="tr-TR" smtClean="0"/>
          </a:p>
          <a:p>
            <a:r>
              <a:rPr lang="en-US" altLang="tr-TR" smtClean="0">
                <a:solidFill>
                  <a:schemeClr val="hlink"/>
                </a:solidFill>
              </a:rPr>
              <a:t>Case 1</a:t>
            </a:r>
            <a:r>
              <a:rPr lang="en-US" altLang="tr-TR" smtClean="0"/>
              <a:t> - </a:t>
            </a:r>
            <a:r>
              <a:rPr lang="en-US" altLang="tr-TR" smtClean="0">
                <a:solidFill>
                  <a:srgbClr val="0033CC"/>
                </a:solidFill>
              </a:rPr>
              <a:t>A</a:t>
            </a:r>
            <a:r>
              <a:rPr lang="en-US" altLang="tr-TR" smtClean="0"/>
              <a:t> subtracted - necessary correction </a:t>
            </a:r>
          </a:p>
          <a:p>
            <a:r>
              <a:rPr lang="en-US" altLang="tr-TR" smtClean="0">
                <a:solidFill>
                  <a:schemeClr val="hlink"/>
                </a:solidFill>
              </a:rPr>
              <a:t>Case 2</a:t>
            </a:r>
            <a:r>
              <a:rPr lang="en-US" altLang="tr-TR" smtClean="0"/>
              <a:t> - without sign bit - scan over a string of </a:t>
            </a:r>
            <a:r>
              <a:rPr lang="en-US" altLang="tr-TR" smtClean="0">
                <a:solidFill>
                  <a:srgbClr val="0033CC"/>
                </a:solidFill>
              </a:rPr>
              <a:t>1</a:t>
            </a:r>
            <a:r>
              <a:rPr lang="en-US" altLang="tr-TR" smtClean="0"/>
              <a:t>'s and perform an addition for position </a:t>
            </a:r>
            <a:r>
              <a:rPr lang="en-US" altLang="tr-TR" smtClean="0">
                <a:solidFill>
                  <a:srgbClr val="0033CC"/>
                </a:solidFill>
              </a:rPr>
              <a:t>n-1</a:t>
            </a:r>
            <a:endParaRPr lang="en-US" altLang="tr-TR" smtClean="0"/>
          </a:p>
          <a:p>
            <a:pPr lvl="1"/>
            <a:r>
              <a:rPr lang="en-US" altLang="tr-TR" smtClean="0"/>
              <a:t>When 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n</a:t>
            </a:r>
            <a:r>
              <a:rPr lang="en-US" altLang="tr-TR" sz="1400">
                <a:solidFill>
                  <a:srgbClr val="0033CC"/>
                </a:solidFill>
              </a:rPr>
              <a:t>-1</a:t>
            </a:r>
            <a:r>
              <a:rPr lang="en-US" altLang="tr-TR">
                <a:solidFill>
                  <a:srgbClr val="0033CC"/>
                </a:solidFill>
              </a:rPr>
              <a:t>=1</a:t>
            </a:r>
            <a:r>
              <a:rPr lang="en-US" altLang="tr-TR" smtClean="0"/>
              <a:t> considered - required addition not done</a:t>
            </a:r>
          </a:p>
          <a:p>
            <a:pPr lvl="1"/>
            <a:r>
              <a:rPr lang="en-US" altLang="tr-TR" smtClean="0"/>
              <a:t>Equivalent to subtracting </a:t>
            </a:r>
            <a:r>
              <a:rPr lang="en-US" altLang="tr-TR" smtClean="0">
                <a:solidFill>
                  <a:srgbClr val="0033CC"/>
                </a:solidFill>
              </a:rPr>
              <a:t>A</a:t>
            </a:r>
            <a:r>
              <a:rPr lang="en-US" altLang="tr-TR" smtClean="0">
                <a:solidFill>
                  <a:srgbClr val="0033CC"/>
                </a:solidFill>
                <a:sym typeface="Symbol" panose="05050102010706020507" pitchFamily="18" charset="2"/>
              </a:rPr>
              <a:t></a:t>
            </a:r>
            <a:r>
              <a:rPr lang="en-US" altLang="tr-TR" smtClean="0">
                <a:solidFill>
                  <a:srgbClr val="0033CC"/>
                </a:solidFill>
              </a:rPr>
              <a:t>2    - </a:t>
            </a:r>
            <a:r>
              <a:rPr lang="en-US" altLang="tr-TR" smtClean="0"/>
              <a:t> correction term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6" y="195263"/>
            <a:ext cx="4429125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6218238" y="5567364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tr-TR" sz="2000">
                <a:solidFill>
                  <a:srgbClr val="0033CC"/>
                </a:solidFill>
              </a:rPr>
              <a:t>n</a:t>
            </a:r>
            <a:r>
              <a:rPr lang="en-US" altLang="tr-TR" sz="1800">
                <a:solidFill>
                  <a:srgbClr val="0033CC"/>
                </a:solidFill>
              </a:rPr>
              <a:t>-1</a:t>
            </a:r>
            <a:endParaRPr lang="en-US" altLang="tr-TR" sz="1800"/>
          </a:p>
        </p:txBody>
      </p:sp>
    </p:spTree>
    <p:extLst>
      <p:ext uri="{BB962C8B-B14F-4D97-AF65-F5344CB8AC3E}">
        <p14:creationId xmlns:p14="http://schemas.microsoft.com/office/powerpoint/2010/main" val="277121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Example</a:t>
            </a:r>
            <a:r>
              <a:rPr lang="tr-TR" altLang="tr-TR" smtClean="0"/>
              <a:t> (Case-2)</a:t>
            </a:r>
            <a:endParaRPr lang="en-US" altLang="tr-TR" smtClean="0"/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1511300"/>
            <a:ext cx="798195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51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77788"/>
            <a:ext cx="8239125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969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01" y="458789"/>
            <a:ext cx="8740775" cy="485775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Booth’s Algorithm - Properties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9275" y="1147764"/>
            <a:ext cx="8275638" cy="4759325"/>
          </a:xfrm>
        </p:spPr>
        <p:txBody>
          <a:bodyPr>
            <a:normAutofit fontScale="92500" lnSpcReduction="10000"/>
          </a:bodyPr>
          <a:lstStyle/>
          <a:p>
            <a:r>
              <a:rPr lang="en-US" altLang="tr-TR" smtClean="0"/>
              <a:t>Multiplication starts from least significant bit </a:t>
            </a:r>
            <a:endParaRPr lang="tr-TR" altLang="tr-TR" smtClean="0"/>
          </a:p>
          <a:p>
            <a:endParaRPr lang="en-US" altLang="tr-TR" smtClean="0"/>
          </a:p>
          <a:p>
            <a:r>
              <a:rPr lang="en-US" altLang="tr-TR" smtClean="0"/>
              <a:t>If started from most significant bit - longer adder/subtractor to allow for carry propagation</a:t>
            </a:r>
            <a:endParaRPr lang="tr-TR" altLang="tr-TR" smtClean="0"/>
          </a:p>
          <a:p>
            <a:endParaRPr lang="en-US" altLang="tr-TR" smtClean="0"/>
          </a:p>
          <a:p>
            <a:r>
              <a:rPr lang="en-US" altLang="tr-TR" smtClean="0"/>
              <a:t>No need to generate recoded </a:t>
            </a:r>
            <a:r>
              <a:rPr lang="en-US" altLang="tr-TR" smtClean="0">
                <a:solidFill>
                  <a:schemeClr val="hlink"/>
                </a:solidFill>
              </a:rPr>
              <a:t>SD</a:t>
            </a:r>
            <a:r>
              <a:rPr lang="en-US" altLang="tr-TR" smtClean="0"/>
              <a:t> multiplier (requiring </a:t>
            </a:r>
            <a:r>
              <a:rPr lang="en-US" altLang="tr-TR" smtClean="0">
                <a:solidFill>
                  <a:srgbClr val="0033CC"/>
                </a:solidFill>
              </a:rPr>
              <a:t>2</a:t>
            </a:r>
            <a:r>
              <a:rPr lang="en-US" altLang="tr-TR" smtClean="0"/>
              <a:t> bits per digit)</a:t>
            </a:r>
            <a:endParaRPr lang="tr-TR" altLang="tr-TR" smtClean="0"/>
          </a:p>
          <a:p>
            <a:endParaRPr lang="en-US" altLang="tr-TR" smtClean="0"/>
          </a:p>
          <a:p>
            <a:r>
              <a:rPr lang="en-US" altLang="tr-TR" smtClean="0">
                <a:solidFill>
                  <a:schemeClr val="hlink"/>
                </a:solidFill>
              </a:rPr>
              <a:t>Booth's algorithm</a:t>
            </a:r>
            <a:r>
              <a:rPr lang="en-US" altLang="tr-TR" smtClean="0"/>
              <a:t> can handle two's complement multipliers </a:t>
            </a:r>
          </a:p>
          <a:p>
            <a:pPr lvl="1"/>
            <a:r>
              <a:rPr lang="en-US" altLang="tr-TR" smtClean="0"/>
              <a:t>If unsigned numbers multiplied - </a:t>
            </a:r>
            <a:r>
              <a:rPr lang="en-US" altLang="tr-TR" smtClean="0">
                <a:solidFill>
                  <a:srgbClr val="0033CC"/>
                </a:solidFill>
              </a:rPr>
              <a:t>0 </a:t>
            </a:r>
            <a:r>
              <a:rPr lang="en-US" altLang="tr-TR" smtClean="0"/>
              <a:t>added to left of multiplier (</a:t>
            </a:r>
            <a:r>
              <a:rPr lang="en-US" altLang="tr-TR">
                <a:solidFill>
                  <a:srgbClr val="0033CC"/>
                </a:solidFill>
              </a:rPr>
              <a:t>x</a:t>
            </a:r>
            <a:r>
              <a:rPr lang="en-US" altLang="tr-TR" sz="1600">
                <a:solidFill>
                  <a:srgbClr val="0033CC"/>
                </a:solidFill>
              </a:rPr>
              <a:t>n</a:t>
            </a:r>
            <a:r>
              <a:rPr lang="en-US" altLang="tr-TR" smtClean="0">
                <a:solidFill>
                  <a:srgbClr val="0033CC"/>
                </a:solidFill>
              </a:rPr>
              <a:t>=0</a:t>
            </a:r>
            <a:r>
              <a:rPr lang="en-US" altLang="tr-TR" smtClean="0"/>
              <a:t>) to ensure correctness </a:t>
            </a:r>
          </a:p>
        </p:txBody>
      </p:sp>
    </p:spTree>
    <p:extLst>
      <p:ext uri="{BB962C8B-B14F-4D97-AF65-F5344CB8AC3E}">
        <p14:creationId xmlns:p14="http://schemas.microsoft.com/office/powerpoint/2010/main" val="269817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2283</Words>
  <Application>Microsoft Office PowerPoint</Application>
  <PresentationFormat>Geniş ekran</PresentationFormat>
  <Paragraphs>282</Paragraphs>
  <Slides>42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Comic Sans MS</vt:lpstr>
      <vt:lpstr>Symbol</vt:lpstr>
      <vt:lpstr>Times New Roman</vt:lpstr>
      <vt:lpstr>Office Teması</vt:lpstr>
      <vt:lpstr>     Digital Computer Arithmetic  ECE  666   Part 6a  High-Speed Multiplication - I</vt:lpstr>
      <vt:lpstr>Speeding Up Multiplication</vt:lpstr>
      <vt:lpstr>Reducing Number of Partial Products</vt:lpstr>
      <vt:lpstr>Booth’s Algorithm</vt:lpstr>
      <vt:lpstr>Booth’s Algorithm - Rules</vt:lpstr>
      <vt:lpstr>Sign Bit</vt:lpstr>
      <vt:lpstr>Example (Case-2)</vt:lpstr>
      <vt:lpstr>PowerPoint Sunusu</vt:lpstr>
      <vt:lpstr>Booth’s Algorithm - Properties</vt:lpstr>
      <vt:lpstr>Drawbacks to Booth's Algorithm</vt:lpstr>
      <vt:lpstr>Radix-4 Modified Booth Algorithm</vt:lpstr>
      <vt:lpstr>Radix-4 Algorithm - Rules</vt:lpstr>
      <vt:lpstr>Radix-4 vs. Radix-2 Algorithm</vt:lpstr>
      <vt:lpstr>Example</vt:lpstr>
      <vt:lpstr>Radix-8 Modified Booth's Algorithm</vt:lpstr>
      <vt:lpstr>Obtaining Minimal Representation of X </vt:lpstr>
      <vt:lpstr>Canonical Recoding</vt:lpstr>
      <vt:lpstr>Disadvantages of Canonical Recoding</vt:lpstr>
      <vt:lpstr> Alternate 2-bit-at-a-time Algorithm </vt:lpstr>
      <vt:lpstr>Example</vt:lpstr>
      <vt:lpstr>Example</vt:lpstr>
      <vt:lpstr>Extending the Alternative Algorithm</vt:lpstr>
      <vt:lpstr> Implementing Large Multipliers Using Smaller Ones </vt:lpstr>
      <vt:lpstr>Aligning Partial Products</vt:lpstr>
      <vt:lpstr>Decomposing a Large Multiplier into Smaller Ones - Extension</vt:lpstr>
      <vt:lpstr>Adding Partial Products</vt:lpstr>
      <vt:lpstr>Accumulating the Partial Products</vt:lpstr>
      <vt:lpstr>Example - Six Partial Products</vt:lpstr>
      <vt:lpstr>Reduce Complexity - Use (2,2) Counters (HAs)</vt:lpstr>
      <vt:lpstr>Further reduction in number of counters</vt:lpstr>
      <vt:lpstr>Modified Matrix for Negative Numbers</vt:lpstr>
      <vt:lpstr>Reduce Complexity Increase</vt:lpstr>
      <vt:lpstr>Example</vt:lpstr>
      <vt:lpstr>Smaller Matrix for the Example</vt:lpstr>
      <vt:lpstr>Using One’s Complement and Carry</vt:lpstr>
      <vt:lpstr>Array Multipliers</vt:lpstr>
      <vt:lpstr>Illustration - 5 x 5 Multiplication</vt:lpstr>
      <vt:lpstr>5 x 5 Array Multiplier for           Unsigned Numbers        </vt:lpstr>
      <vt:lpstr>4*4 bit Array Multiplier</vt:lpstr>
      <vt:lpstr>Array Multiplier for Two’s Complement Numbers</vt:lpstr>
      <vt:lpstr>Type I and II Cells</vt:lpstr>
      <vt:lpstr>Type I’ and II’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Sertbas</dc:creator>
  <cp:lastModifiedBy>Ahmet Sertbas</cp:lastModifiedBy>
  <cp:revision>4</cp:revision>
  <dcterms:created xsi:type="dcterms:W3CDTF">2019-10-16T12:57:31Z</dcterms:created>
  <dcterms:modified xsi:type="dcterms:W3CDTF">2019-10-16T13:18:56Z</dcterms:modified>
</cp:coreProperties>
</file>