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27" r:id="rId3"/>
    <p:sldId id="351" r:id="rId4"/>
    <p:sldId id="284" r:id="rId5"/>
    <p:sldId id="328" r:id="rId6"/>
    <p:sldId id="353" r:id="rId7"/>
    <p:sldId id="355" r:id="rId8"/>
    <p:sldId id="339" r:id="rId9"/>
    <p:sldId id="329" r:id="rId10"/>
    <p:sldId id="331" r:id="rId11"/>
    <p:sldId id="332" r:id="rId12"/>
    <p:sldId id="336" r:id="rId13"/>
    <p:sldId id="340" r:id="rId14"/>
    <p:sldId id="341" r:id="rId15"/>
    <p:sldId id="342" r:id="rId16"/>
    <p:sldId id="343" r:id="rId17"/>
    <p:sldId id="344" r:id="rId18"/>
    <p:sldId id="345" r:id="rId19"/>
    <p:sldId id="346" r:id="rId20"/>
    <p:sldId id="347" r:id="rId21"/>
    <p:sldId id="348" r:id="rId22"/>
    <p:sldId id="349" r:id="rId23"/>
    <p:sldId id="350" r:id="rId24"/>
    <p:sldId id="354" r:id="rId25"/>
    <p:sldId id="356" r:id="rId26"/>
    <p:sldId id="357" r:id="rId27"/>
    <p:sldId id="358" r:id="rId28"/>
    <p:sldId id="364" r:id="rId29"/>
    <p:sldId id="379" r:id="rId30"/>
    <p:sldId id="380" r:id="rId31"/>
    <p:sldId id="359" r:id="rId32"/>
    <p:sldId id="370" r:id="rId33"/>
    <p:sldId id="369" r:id="rId34"/>
    <p:sldId id="367" r:id="rId35"/>
    <p:sldId id="368" r:id="rId36"/>
    <p:sldId id="371" r:id="rId37"/>
    <p:sldId id="365" r:id="rId38"/>
    <p:sldId id="373" r:id="rId39"/>
    <p:sldId id="374" r:id="rId40"/>
    <p:sldId id="375" r:id="rId41"/>
    <p:sldId id="376" r:id="rId42"/>
    <p:sldId id="377" r:id="rId43"/>
    <p:sldId id="378" r:id="rId44"/>
    <p:sldId id="35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C0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0E3676-3E76-42A7-A4E0-B82DD3987B6F}" type="datetimeFigureOut">
              <a:rPr lang="en-US" smtClean="0"/>
              <a:pPr/>
              <a:t>6/13/2022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56C0D-8265-47AB-84E1-CA4A8CC63E02}" type="slidenum">
              <a:rPr lang="en-US" smtClean="0"/>
              <a:pPr/>
              <a:t>‹#›</a:t>
            </a:fld>
            <a:endParaRPr lang="en-US"/>
          </a:p>
        </p:txBody>
      </p:sp>
    </p:spTree>
    <p:extLst>
      <p:ext uri="{BB962C8B-B14F-4D97-AF65-F5344CB8AC3E}">
        <p14:creationId xmlns:p14="http://schemas.microsoft.com/office/powerpoint/2010/main" xmlns="" val="20451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69BE9EA5-DAA0-4FB3-B348-AAF099405D10}" type="slidenum">
              <a:rPr lang="en-US" smtClean="0"/>
              <a:pPr/>
              <a:t>4</a:t>
            </a:fld>
            <a:endParaRPr lang="en-US" smtClean="0"/>
          </a:p>
        </p:txBody>
      </p:sp>
      <p:sp>
        <p:nvSpPr>
          <p:cNvPr id="34819" name="Rectangle 2"/>
          <p:cNvSpPr>
            <a:spLocks noGrp="1" noRot="1" noChangeAspect="1" noChangeArrowheads="1" noTextEdit="1"/>
          </p:cNvSpPr>
          <p:nvPr>
            <p:ph type="sldImg"/>
          </p:nvPr>
        </p:nvSpPr>
        <p:spPr>
          <a:xfrm>
            <a:off x="1143000" y="685800"/>
            <a:ext cx="4572000" cy="3429000"/>
          </a:xfrm>
          <a:ln/>
        </p:spPr>
      </p:sp>
      <p:sp>
        <p:nvSpPr>
          <p:cNvPr id="34820" name="Rectangle 3"/>
          <p:cNvSpPr>
            <a:spLocks noGrp="1" noChangeArrowheads="1"/>
          </p:cNvSpPr>
          <p:nvPr>
            <p:ph type="body" idx="1"/>
          </p:nvPr>
        </p:nvSpPr>
        <p:spPr>
          <a:noFill/>
        </p:spPr>
        <p:txBody>
          <a:bodyPr/>
          <a:lstStyle/>
          <a:p>
            <a:pPr eaLnBrk="1" hangingPunct="1"/>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9FC3DE8-E967-4222-B113-554CC5B0E9C6}" type="slidenum">
              <a:rPr lang="en-US" smtClean="0"/>
              <a:pPr/>
              <a:t>11</a:t>
            </a:fld>
            <a:endParaRPr lang="en-US" smtClean="0"/>
          </a:p>
        </p:txBody>
      </p:sp>
      <p:sp>
        <p:nvSpPr>
          <p:cNvPr id="75779" name="Rectangle 2"/>
          <p:cNvSpPr>
            <a:spLocks noGrp="1" noRot="1" noChangeAspect="1" noChangeArrowheads="1" noTextEdit="1"/>
          </p:cNvSpPr>
          <p:nvPr>
            <p:ph type="sldImg"/>
          </p:nvPr>
        </p:nvSpPr>
        <p:spPr>
          <a:xfrm>
            <a:off x="1144588" y="685800"/>
            <a:ext cx="4572000" cy="3429000"/>
          </a:xfrm>
          <a:ln/>
        </p:spPr>
      </p:sp>
      <p:sp>
        <p:nvSpPr>
          <p:cNvPr id="7578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B56C0D-8265-47AB-84E1-CA4A8CC63E02}"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341438" y="915988"/>
            <a:ext cx="4173537" cy="313055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smtClean="0"/>
              <a:t>Click to edit Master title style</a:t>
            </a:r>
            <a:endParaRPr lang="en-US"/>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5" name="Oval 14"/>
          <p:cNvSpPr/>
          <p:nvPr userDrawn="1"/>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6/13/2022</a:t>
            </a:fld>
            <a:endParaRPr lang="en-US"/>
          </a:p>
        </p:txBody>
      </p:sp>
      <p:sp>
        <p:nvSpPr>
          <p:cNvPr id="6"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7"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6/13/2022</a:t>
            </a:fld>
            <a:endParaRPr lang="en-US"/>
          </a:p>
        </p:txBody>
      </p:sp>
      <p:sp>
        <p:nvSpPr>
          <p:cNvPr id="5"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6"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6/13/2022</a:t>
            </a:fld>
            <a:endParaRPr lang="en-US"/>
          </a:p>
        </p:txBody>
      </p:sp>
      <p:sp>
        <p:nvSpPr>
          <p:cNvPr id="5"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6"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p:oleObj spid="_x0000_s7176" name="Clip" r:id="rId3" imgW="6857143" imgH="48963" progId="">
              <p:embed/>
            </p:oleObj>
          </a:graphicData>
        </a:graphic>
      </p:graphicFrame>
      <p:sp>
        <p:nvSpPr>
          <p:cNvPr id="2" name="Content Placeholder 1"/>
          <p:cNvSpPr>
            <a:spLocks noGrp="1"/>
          </p:cNvSpPr>
          <p:nvPr>
            <p:ph/>
          </p:nvPr>
        </p:nvSpPr>
        <p:spPr>
          <a:xfrm>
            <a:off x="381000" y="228600"/>
            <a:ext cx="84582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xfrm>
            <a:off x="7239000" y="6400800"/>
            <a:ext cx="1905000" cy="4572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p:oleObj spid="_x0000_s8200" name="Clip" r:id="rId3" imgW="6857143" imgH="48963" progId="">
              <p:embed/>
            </p:oleObj>
          </a:graphicData>
        </a:graphic>
      </p:graphicFrame>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478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4478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4038600"/>
            <a:ext cx="41148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5"/>
          <p:cNvSpPr>
            <a:spLocks noGrp="1"/>
          </p:cNvSpPr>
          <p:nvPr>
            <p:ph type="dt" sz="half" idx="10"/>
          </p:nvPr>
        </p:nvSpPr>
        <p:spPr>
          <a:xfrm>
            <a:off x="152400" y="6477000"/>
            <a:ext cx="1905000" cy="381000"/>
          </a:xfrm>
          <a:prstGeom prst="rect">
            <a:avLst/>
          </a:prstGeom>
        </p:spPr>
        <p:txBody>
          <a:bodyPr/>
          <a:lstStyle>
            <a:lvl1pPr>
              <a:defRPr/>
            </a:lvl1pPr>
          </a:lstStyle>
          <a:p>
            <a:fld id="{1D8BD707-D9CF-40AE-B4C6-C98DA3205C09}" type="datetimeFigureOut">
              <a:rPr lang="en-US" smtClean="0"/>
              <a:pPr/>
              <a:t>6/13/2022</a:t>
            </a:fld>
            <a:endParaRPr lang="en-US"/>
          </a:p>
        </p:txBody>
      </p:sp>
      <p:sp>
        <p:nvSpPr>
          <p:cNvPr id="8" name="Footer Placeholder 6"/>
          <p:cNvSpPr>
            <a:spLocks noGrp="1"/>
          </p:cNvSpPr>
          <p:nvPr>
            <p:ph type="ftr" sz="quarter" idx="11"/>
          </p:nvPr>
        </p:nvSpPr>
        <p:spPr>
          <a:xfrm>
            <a:off x="3124200" y="6477000"/>
            <a:ext cx="2895600" cy="381000"/>
          </a:xfrm>
          <a:prstGeom prst="rect">
            <a:avLst/>
          </a:prstGeom>
        </p:spPr>
        <p:txBody>
          <a:bodyPr/>
          <a:lstStyle>
            <a:lvl1pPr>
              <a:defRPr smtClean="0"/>
            </a:lvl1pPr>
          </a:lstStyle>
          <a:p>
            <a:endParaRPr lang="en-US"/>
          </a:p>
        </p:txBody>
      </p:sp>
      <p:sp>
        <p:nvSpPr>
          <p:cNvPr id="9" name="Slide Number Placeholder 7"/>
          <p:cNvSpPr>
            <a:spLocks noGrp="1"/>
          </p:cNvSpPr>
          <p:nvPr>
            <p:ph type="sldNum" sz="quarter" idx="12"/>
          </p:nvPr>
        </p:nvSpPr>
        <p:spPr>
          <a:xfrm>
            <a:off x="7239000" y="6477000"/>
            <a:ext cx="1905000" cy="3810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pPr>
              <a:defRPr/>
            </a:pPr>
            <a:fld id="{380199B9-D3E6-4282-BE19-427D2E0FB9B4}" type="datetime1">
              <a:rPr lang="en-US"/>
              <a:pPr>
                <a:defRPr/>
              </a:pPr>
              <a:t>6/13/2022</a:t>
            </a:fld>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pPr>
              <a:defRPr/>
            </a:pPr>
            <a:r>
              <a:rPr lang="en-US"/>
              <a:t>Belay Kal</a:t>
            </a:r>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B3B28605-F047-479A-ADEF-DF9BEA4FC1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838200"/>
          <a:ext cx="8382000" cy="76200"/>
        </p:xfrm>
        <a:graphic>
          <a:graphicData uri="http://schemas.openxmlformats.org/presentationml/2006/ole">
            <p:oleObj spid="_x0000_s2056" name="Clip" r:id="rId3" imgW="6857143" imgH="48963" progId="">
              <p:embed/>
            </p:oleObj>
          </a:graphicData>
        </a:graphic>
      </p:graphicFrame>
      <p:sp>
        <p:nvSpPr>
          <p:cNvPr id="2" name="Title 1"/>
          <p:cNvSpPr>
            <a:spLocks noGrp="1"/>
          </p:cNvSpPr>
          <p:nvPr>
            <p:ph type="title"/>
          </p:nvPr>
        </p:nvSpPr>
        <p:spPr>
          <a:xfrm>
            <a:off x="381000" y="228600"/>
            <a:ext cx="8382000" cy="609600"/>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990600"/>
            <a:ext cx="8382000" cy="5486400"/>
          </a:xfrm>
        </p:spPr>
        <p:txBody>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Oval 5"/>
          <p:cNvSpPr/>
          <p:nvPr/>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 name="Picture 6" descr="JavaIcon.gif"/>
          <p:cNvPicPr>
            <a:picLocks noChangeAspect="1"/>
          </p:cNvPicPr>
          <p:nvPr userDrawn="1"/>
        </p:nvPicPr>
        <p:blipFill>
          <a:blip r:embed="rId4" cstate="print"/>
          <a:stretch>
            <a:fillRect/>
          </a:stretch>
        </p:blipFill>
        <p:spPr>
          <a:xfrm>
            <a:off x="8001000" y="0"/>
            <a:ext cx="914400" cy="762000"/>
          </a:xfrm>
          <a:prstGeom prst="rect">
            <a:avLst/>
          </a:prstGeom>
        </p:spPr>
      </p:pic>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13"/>
          <p:cNvSpPr>
            <a:spLocks noGrp="1" noChangeArrowheads="1"/>
          </p:cNvSpPr>
          <p:nvPr>
            <p:ph type="sldNum" sz="quarter" idx="10"/>
          </p:nvPr>
        </p:nvSpPr>
        <p:spPr>
          <a:xfrm>
            <a:off x="7239000" y="6400800"/>
            <a:ext cx="1905000" cy="4572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p:oleObj spid="_x0000_s4104" name="Clip" r:id="rId3" imgW="6857143" imgH="48963" progId="">
              <p:embed/>
            </p:oleObj>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a:xfrm>
            <a:off x="7239000" y="6400800"/>
            <a:ext cx="1905000" cy="4572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p:oleObj spid="_x0000_s5128" name="Clip" r:id="rId3" imgW="6857143" imgH="48963" progId="">
              <p:embed/>
            </p:oleObj>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3"/>
          <p:cNvSpPr>
            <a:spLocks noGrp="1" noChangeArrowheads="1"/>
          </p:cNvSpPr>
          <p:nvPr>
            <p:ph type="sldNum" sz="quarter" idx="10"/>
          </p:nvPr>
        </p:nvSpPr>
        <p:spPr>
          <a:xfrm>
            <a:off x="7239000" y="6400800"/>
            <a:ext cx="1905000" cy="457200"/>
          </a:xfrm>
          <a:prstGeom prst="rect">
            <a:avLst/>
          </a:prstGeom>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p:oleObj spid="_x0000_s6152" name="Clip" r:id="rId3" imgW="6857143" imgH="48963" progId="">
              <p:embed/>
            </p:oleObj>
          </a:graphicData>
        </a:graphic>
      </p:graphicFrame>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descr="JavaIcon.gif"/>
          <p:cNvPicPr>
            <a:picLocks noChangeAspect="1"/>
          </p:cNvPicPr>
          <p:nvPr userDrawn="1"/>
        </p:nvPicPr>
        <p:blipFill>
          <a:blip r:embed="rId4" cstate="print"/>
          <a:stretch>
            <a:fillRect/>
          </a:stretch>
        </p:blipFill>
        <p:spPr>
          <a:xfrm>
            <a:off x="8001000" y="0"/>
            <a:ext cx="914400" cy="762000"/>
          </a:xfrm>
          <a:prstGeom prst="rect">
            <a:avLst/>
          </a:prstGeom>
        </p:spPr>
      </p:pic>
      <p:sp>
        <p:nvSpPr>
          <p:cNvPr id="6" name="Oval 5"/>
          <p:cNvSpPr/>
          <p:nvPr userDrawn="1"/>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0" y="6400800"/>
            <a:ext cx="1905000" cy="457200"/>
          </a:xfrm>
          <a:prstGeom prst="rect">
            <a:avLst/>
          </a:prstGeom>
          <a:ln/>
        </p:spPr>
        <p:txBody>
          <a:bodyPr/>
          <a:lstStyle>
            <a:lvl1pPr>
              <a:defRPr/>
            </a:lvl1pPr>
          </a:lstStyle>
          <a:p>
            <a:fld id="{1D8BD707-D9CF-40AE-B4C6-C98DA3205C09}" type="datetimeFigureOut">
              <a:rPr lang="en-US" smtClean="0"/>
              <a:pPr/>
              <a:t>6/13/2022</a:t>
            </a:fld>
            <a:endParaRPr lang="en-US"/>
          </a:p>
        </p:txBody>
      </p:sp>
      <p:sp>
        <p:nvSpPr>
          <p:cNvPr id="6" name="Rectangle 12"/>
          <p:cNvSpPr>
            <a:spLocks noGrp="1" noChangeArrowheads="1"/>
          </p:cNvSpPr>
          <p:nvPr>
            <p:ph type="ftr" sz="quarter" idx="11"/>
          </p:nvPr>
        </p:nvSpPr>
        <p:spPr>
          <a:xfrm>
            <a:off x="3276600" y="6477000"/>
            <a:ext cx="2895600" cy="381000"/>
          </a:xfrm>
          <a:prstGeom prst="rect">
            <a:avLst/>
          </a:prstGeom>
          <a:ln/>
        </p:spPr>
        <p:txBody>
          <a:bodyPr/>
          <a:lstStyle>
            <a:lvl1pPr>
              <a:defRPr/>
            </a:lvl1pPr>
          </a:lstStyle>
          <a:p>
            <a:endParaRPr lang="en-US"/>
          </a:p>
        </p:txBody>
      </p:sp>
      <p:sp>
        <p:nvSpPr>
          <p:cNvPr id="7" name="Rectangle 13"/>
          <p:cNvSpPr>
            <a:spLocks noGrp="1" noChangeArrowheads="1"/>
          </p:cNvSpPr>
          <p:nvPr>
            <p:ph type="sldNum" sz="quarter" idx="12"/>
          </p:nvPr>
        </p:nvSpPr>
        <p:spPr>
          <a:xfrm>
            <a:off x="7239000" y="6400800"/>
            <a:ext cx="1905000" cy="457200"/>
          </a:xfrm>
          <a:prstGeom prst="rect">
            <a:avLst/>
          </a:prstGeom>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381000" y="228600"/>
            <a:ext cx="8097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9" name="Rectangle 10"/>
          <p:cNvSpPr>
            <a:spLocks noGrp="1" noChangeArrowheads="1"/>
          </p:cNvSpPr>
          <p:nvPr>
            <p:ph type="body" idx="1"/>
          </p:nvPr>
        </p:nvSpPr>
        <p:spPr bwMode="auto">
          <a:xfrm>
            <a:off x="3810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aphicFrame>
        <p:nvGraphicFramePr>
          <p:cNvPr id="1026" name="Object 23"/>
          <p:cNvGraphicFramePr>
            <a:graphicFrameLocks/>
          </p:cNvGraphicFramePr>
          <p:nvPr/>
        </p:nvGraphicFramePr>
        <p:xfrm>
          <a:off x="381000" y="1066800"/>
          <a:ext cx="8382000" cy="76200"/>
        </p:xfrm>
        <a:graphic>
          <a:graphicData uri="http://schemas.openxmlformats.org/presentationml/2006/ole">
            <p:oleObj spid="_x0000_s1032" name="Clip" r:id="rId18" imgW="6857143" imgH="48963" progId="">
              <p:embed/>
            </p:oleObj>
          </a:graphicData>
        </a:graphic>
      </p:graphicFrame>
      <p:pic>
        <p:nvPicPr>
          <p:cNvPr id="8" name="Picture 7" descr="JavaIcon.gif"/>
          <p:cNvPicPr>
            <a:picLocks noChangeAspect="1"/>
          </p:cNvPicPr>
          <p:nvPr userDrawn="1"/>
        </p:nvPicPr>
        <p:blipFill>
          <a:blip r:embed="rId19" cstate="print"/>
          <a:stretch>
            <a:fillRect/>
          </a:stretch>
        </p:blipFill>
        <p:spPr>
          <a:xfrm>
            <a:off x="8001000" y="0"/>
            <a:ext cx="914400" cy="762000"/>
          </a:xfrm>
          <a:prstGeom prst="rect">
            <a:avLst/>
          </a:prstGeom>
        </p:spPr>
      </p:pic>
      <p:sp>
        <p:nvSpPr>
          <p:cNvPr id="9" name="Oval 8"/>
          <p:cNvSpPr/>
          <p:nvPr userDrawn="1"/>
        </p:nvSpPr>
        <p:spPr bwMode="auto">
          <a:xfrm>
            <a:off x="86106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Lst>
  <p:transition>
    <p:zoom/>
  </p:transition>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7010400" cy="609600"/>
          </a:xfrm>
        </p:spPr>
        <p:txBody>
          <a:bodyPr/>
          <a:lstStyle/>
          <a:p>
            <a:r>
              <a:rPr lang="en-US" dirty="0" smtClean="0"/>
              <a:t>Chapter 03</a:t>
            </a:r>
            <a:endParaRPr lang="en-US" dirty="0"/>
          </a:p>
        </p:txBody>
      </p:sp>
      <p:sp>
        <p:nvSpPr>
          <p:cNvPr id="4" name="TextBox 3"/>
          <p:cNvSpPr txBox="1"/>
          <p:nvPr/>
        </p:nvSpPr>
        <p:spPr>
          <a:xfrm>
            <a:off x="533400" y="1320225"/>
            <a:ext cx="8534400" cy="584775"/>
          </a:xfrm>
          <a:prstGeom prst="rect">
            <a:avLst/>
          </a:prstGeom>
          <a:noFill/>
        </p:spPr>
        <p:txBody>
          <a:bodyPr wrap="square" rtlCol="0">
            <a:spAutoFit/>
          </a:bodyPr>
          <a:lstStyle/>
          <a:p>
            <a:pPr algn="ctr"/>
            <a:r>
              <a:rPr lang="en-US" sz="3200" dirty="0" smtClean="0">
                <a:solidFill>
                  <a:srgbClr val="C00000"/>
                </a:solidFill>
                <a:latin typeface="Britannic Bold" pitchFamily="34" charset="0"/>
              </a:rPr>
              <a:t>Object Oriented Programming (SEng 2202)</a:t>
            </a:r>
            <a:endParaRPr lang="en-US" sz="3200" dirty="0">
              <a:solidFill>
                <a:srgbClr val="C00000"/>
              </a:solidFill>
              <a:latin typeface="Britannic Bold" pitchFamily="34" charset="0"/>
            </a:endParaRPr>
          </a:p>
        </p:txBody>
      </p:sp>
      <p:sp>
        <p:nvSpPr>
          <p:cNvPr id="5" name="Title 1"/>
          <p:cNvSpPr txBox="1">
            <a:spLocks/>
          </p:cNvSpPr>
          <p:nvPr/>
        </p:nvSpPr>
        <p:spPr bwMode="auto">
          <a:xfrm>
            <a:off x="990600" y="3733800"/>
            <a:ext cx="7772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C00000"/>
                </a:solidFill>
                <a:effectLst/>
                <a:uLnTx/>
                <a:uFillTx/>
                <a:latin typeface="+mj-lt"/>
                <a:ea typeface="+mj-ea"/>
                <a:cs typeface="+mj-cs"/>
              </a:rPr>
              <a:t>Inheritance and Polymorphism</a:t>
            </a:r>
            <a:endParaRPr kumimoji="0" lang="en-US" sz="3600" b="1" i="0" u="none" strike="noStrike" kern="0" cap="none" spc="0" normalizeH="0" baseline="0" noProof="0" dirty="0">
              <a:ln>
                <a:noFill/>
              </a:ln>
              <a:solidFill>
                <a:srgbClr val="C00000"/>
              </a:solidFill>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152400"/>
            <a:ext cx="8793163" cy="990600"/>
          </a:xfrm>
        </p:spPr>
        <p:txBody>
          <a:bodyPr/>
          <a:lstStyle/>
          <a:p>
            <a:pPr eaLnBrk="1" hangingPunct="1"/>
            <a:r>
              <a:rPr lang="en-GB" dirty="0" smtClean="0"/>
              <a:t>Types of Inheritance</a:t>
            </a:r>
          </a:p>
        </p:txBody>
      </p:sp>
      <p:sp>
        <p:nvSpPr>
          <p:cNvPr id="7172" name="Rectangle 4"/>
          <p:cNvSpPr>
            <a:spLocks noChangeArrowheads="1"/>
          </p:cNvSpPr>
          <p:nvPr/>
        </p:nvSpPr>
        <p:spPr bwMode="auto">
          <a:xfrm>
            <a:off x="1143000" y="1524000"/>
            <a:ext cx="914400" cy="609600"/>
          </a:xfrm>
          <a:prstGeom prst="rect">
            <a:avLst/>
          </a:prstGeom>
          <a:solidFill>
            <a:schemeClr val="accent1"/>
          </a:solidFill>
          <a:ln w="9525">
            <a:solidFill>
              <a:schemeClr val="tx1"/>
            </a:solidFill>
            <a:miter lim="800000"/>
            <a:headEnd/>
            <a:tailEnd/>
          </a:ln>
        </p:spPr>
        <p:txBody>
          <a:bodyPr wrap="none" anchor="ctr"/>
          <a:lstStyle/>
          <a:p>
            <a:r>
              <a:rPr lang="en-GB" b="1" dirty="0" smtClean="0"/>
              <a:t>      A</a:t>
            </a:r>
            <a:endParaRPr lang="en-GB" b="1" dirty="0"/>
          </a:p>
        </p:txBody>
      </p:sp>
      <p:sp>
        <p:nvSpPr>
          <p:cNvPr id="7173" name="Rectangle 6"/>
          <p:cNvSpPr>
            <a:spLocks noChangeArrowheads="1"/>
          </p:cNvSpPr>
          <p:nvPr/>
        </p:nvSpPr>
        <p:spPr bwMode="auto">
          <a:xfrm>
            <a:off x="1143000" y="2743200"/>
            <a:ext cx="914400" cy="609600"/>
          </a:xfrm>
          <a:prstGeom prst="rect">
            <a:avLst/>
          </a:prstGeom>
          <a:solidFill>
            <a:srgbClr val="CCFFFF"/>
          </a:solidFill>
          <a:ln w="9525">
            <a:solidFill>
              <a:schemeClr val="tx1"/>
            </a:solidFill>
            <a:miter lim="800000"/>
            <a:headEnd/>
            <a:tailEnd/>
          </a:ln>
        </p:spPr>
        <p:txBody>
          <a:bodyPr wrap="none" anchor="ctr"/>
          <a:lstStyle/>
          <a:p>
            <a:r>
              <a:rPr lang="en-GB" b="1" dirty="0" smtClean="0"/>
              <a:t>     B</a:t>
            </a:r>
            <a:endParaRPr lang="en-GB" b="1" dirty="0"/>
          </a:p>
        </p:txBody>
      </p:sp>
      <p:sp>
        <p:nvSpPr>
          <p:cNvPr id="7174" name="Line 8"/>
          <p:cNvSpPr>
            <a:spLocks noChangeShapeType="1"/>
          </p:cNvSpPr>
          <p:nvPr/>
        </p:nvSpPr>
        <p:spPr bwMode="auto">
          <a:xfrm flipV="1">
            <a:off x="1600200" y="2133600"/>
            <a:ext cx="0" cy="609600"/>
          </a:xfrm>
          <a:prstGeom prst="line">
            <a:avLst/>
          </a:prstGeom>
          <a:noFill/>
          <a:ln w="9525">
            <a:solidFill>
              <a:schemeClr val="tx1"/>
            </a:solidFill>
            <a:miter lim="800000"/>
            <a:headEnd/>
            <a:tailEnd type="triangle" w="med" len="med"/>
          </a:ln>
        </p:spPr>
        <p:txBody>
          <a:bodyPr wrap="none"/>
          <a:lstStyle/>
          <a:p>
            <a:endParaRPr lang="en-US"/>
          </a:p>
        </p:txBody>
      </p:sp>
      <p:sp>
        <p:nvSpPr>
          <p:cNvPr id="7175" name="Text Box 9"/>
          <p:cNvSpPr txBox="1">
            <a:spLocks noChangeArrowheads="1"/>
          </p:cNvSpPr>
          <p:nvPr/>
        </p:nvSpPr>
        <p:spPr bwMode="auto">
          <a:xfrm>
            <a:off x="233363" y="3636963"/>
            <a:ext cx="2438400" cy="336550"/>
          </a:xfrm>
          <a:prstGeom prst="rect">
            <a:avLst/>
          </a:prstGeom>
          <a:noFill/>
          <a:ln w="9525">
            <a:noFill/>
            <a:miter lim="800000"/>
            <a:headEnd/>
            <a:tailEnd/>
          </a:ln>
        </p:spPr>
        <p:txBody>
          <a:bodyPr wrap="none">
            <a:spAutoFit/>
          </a:bodyPr>
          <a:lstStyle/>
          <a:p>
            <a:r>
              <a:rPr lang="en-GB" b="1"/>
              <a:t>(a) Single Inheritance</a:t>
            </a:r>
          </a:p>
        </p:txBody>
      </p:sp>
      <p:sp>
        <p:nvSpPr>
          <p:cNvPr id="7176" name="Rectangle 10"/>
          <p:cNvSpPr>
            <a:spLocks noChangeArrowheads="1"/>
          </p:cNvSpPr>
          <p:nvPr/>
        </p:nvSpPr>
        <p:spPr bwMode="auto">
          <a:xfrm>
            <a:off x="3124200" y="1524000"/>
            <a:ext cx="914400" cy="609600"/>
          </a:xfrm>
          <a:prstGeom prst="rect">
            <a:avLst/>
          </a:prstGeom>
          <a:solidFill>
            <a:schemeClr val="accent1"/>
          </a:solidFill>
          <a:ln w="9525">
            <a:solidFill>
              <a:schemeClr val="tx1"/>
            </a:solidFill>
            <a:miter lim="800000"/>
            <a:headEnd/>
            <a:tailEnd/>
          </a:ln>
        </p:spPr>
        <p:txBody>
          <a:bodyPr wrap="none" anchor="ctr"/>
          <a:lstStyle/>
          <a:p>
            <a:r>
              <a:rPr lang="en-GB" b="1" dirty="0" smtClean="0"/>
              <a:t>     A</a:t>
            </a:r>
            <a:endParaRPr lang="en-GB" b="1" dirty="0"/>
          </a:p>
        </p:txBody>
      </p:sp>
      <p:sp>
        <p:nvSpPr>
          <p:cNvPr id="7177" name="Rectangle 11"/>
          <p:cNvSpPr>
            <a:spLocks noChangeArrowheads="1"/>
          </p:cNvSpPr>
          <p:nvPr/>
        </p:nvSpPr>
        <p:spPr bwMode="auto">
          <a:xfrm>
            <a:off x="3805238" y="2743200"/>
            <a:ext cx="914400" cy="609600"/>
          </a:xfrm>
          <a:prstGeom prst="rect">
            <a:avLst/>
          </a:prstGeom>
          <a:solidFill>
            <a:srgbClr val="CCFFFF"/>
          </a:solidFill>
          <a:ln w="9525">
            <a:solidFill>
              <a:schemeClr val="tx1"/>
            </a:solidFill>
            <a:miter lim="800000"/>
            <a:headEnd/>
            <a:tailEnd/>
          </a:ln>
        </p:spPr>
        <p:txBody>
          <a:bodyPr wrap="none" anchor="ctr"/>
          <a:lstStyle/>
          <a:p>
            <a:r>
              <a:rPr lang="en-GB" b="1" dirty="0" smtClean="0"/>
              <a:t>     C</a:t>
            </a:r>
            <a:endParaRPr lang="en-GB" b="1" dirty="0"/>
          </a:p>
        </p:txBody>
      </p:sp>
      <p:sp>
        <p:nvSpPr>
          <p:cNvPr id="7178" name="Line 12"/>
          <p:cNvSpPr>
            <a:spLocks noChangeShapeType="1"/>
          </p:cNvSpPr>
          <p:nvPr/>
        </p:nvSpPr>
        <p:spPr bwMode="auto">
          <a:xfrm flipV="1">
            <a:off x="4267200" y="2362200"/>
            <a:ext cx="0" cy="381000"/>
          </a:xfrm>
          <a:prstGeom prst="line">
            <a:avLst/>
          </a:prstGeom>
          <a:noFill/>
          <a:ln w="9525">
            <a:solidFill>
              <a:schemeClr val="tx1"/>
            </a:solidFill>
            <a:miter lim="800000"/>
            <a:headEnd/>
            <a:tailEnd/>
          </a:ln>
        </p:spPr>
        <p:txBody>
          <a:bodyPr wrap="none"/>
          <a:lstStyle/>
          <a:p>
            <a:endParaRPr lang="en-US"/>
          </a:p>
        </p:txBody>
      </p:sp>
      <p:sp>
        <p:nvSpPr>
          <p:cNvPr id="7179" name="Text Box 13"/>
          <p:cNvSpPr txBox="1">
            <a:spLocks noChangeArrowheads="1"/>
          </p:cNvSpPr>
          <p:nvPr/>
        </p:nvSpPr>
        <p:spPr bwMode="auto">
          <a:xfrm>
            <a:off x="2797175" y="3636963"/>
            <a:ext cx="2643188" cy="336550"/>
          </a:xfrm>
          <a:prstGeom prst="rect">
            <a:avLst/>
          </a:prstGeom>
          <a:noFill/>
          <a:ln w="9525">
            <a:noFill/>
            <a:miter lim="800000"/>
            <a:headEnd/>
            <a:tailEnd/>
          </a:ln>
        </p:spPr>
        <p:txBody>
          <a:bodyPr wrap="none">
            <a:spAutoFit/>
          </a:bodyPr>
          <a:lstStyle/>
          <a:p>
            <a:r>
              <a:rPr lang="en-GB" b="1"/>
              <a:t>(b) Multiple Inheritance</a:t>
            </a:r>
          </a:p>
        </p:txBody>
      </p:sp>
      <p:sp>
        <p:nvSpPr>
          <p:cNvPr id="7180" name="Rectangle 14"/>
          <p:cNvSpPr>
            <a:spLocks noChangeArrowheads="1"/>
          </p:cNvSpPr>
          <p:nvPr/>
        </p:nvSpPr>
        <p:spPr bwMode="auto">
          <a:xfrm>
            <a:off x="4648200" y="1524000"/>
            <a:ext cx="914400" cy="609600"/>
          </a:xfrm>
          <a:prstGeom prst="rect">
            <a:avLst/>
          </a:prstGeom>
          <a:solidFill>
            <a:srgbClr val="CCFFCC"/>
          </a:solidFill>
          <a:ln w="9525">
            <a:solidFill>
              <a:schemeClr val="tx1"/>
            </a:solidFill>
            <a:miter lim="800000"/>
            <a:headEnd/>
            <a:tailEnd/>
          </a:ln>
        </p:spPr>
        <p:txBody>
          <a:bodyPr wrap="none" anchor="ctr"/>
          <a:lstStyle/>
          <a:p>
            <a:r>
              <a:rPr lang="en-GB" b="1" dirty="0" smtClean="0"/>
              <a:t>     B</a:t>
            </a:r>
            <a:endParaRPr lang="en-GB" b="1" dirty="0"/>
          </a:p>
        </p:txBody>
      </p:sp>
      <p:sp>
        <p:nvSpPr>
          <p:cNvPr id="7181" name="Line 15"/>
          <p:cNvSpPr>
            <a:spLocks noChangeShapeType="1"/>
          </p:cNvSpPr>
          <p:nvPr/>
        </p:nvSpPr>
        <p:spPr bwMode="auto">
          <a:xfrm>
            <a:off x="3581400" y="2362200"/>
            <a:ext cx="1447800" cy="0"/>
          </a:xfrm>
          <a:prstGeom prst="line">
            <a:avLst/>
          </a:prstGeom>
          <a:noFill/>
          <a:ln w="9525">
            <a:solidFill>
              <a:schemeClr val="tx1"/>
            </a:solidFill>
            <a:miter lim="800000"/>
            <a:headEnd/>
            <a:tailEnd/>
          </a:ln>
        </p:spPr>
        <p:txBody>
          <a:bodyPr wrap="none"/>
          <a:lstStyle/>
          <a:p>
            <a:endParaRPr lang="en-US"/>
          </a:p>
        </p:txBody>
      </p:sp>
      <p:sp>
        <p:nvSpPr>
          <p:cNvPr id="7182" name="Line 16"/>
          <p:cNvSpPr>
            <a:spLocks noChangeShapeType="1"/>
          </p:cNvSpPr>
          <p:nvPr/>
        </p:nvSpPr>
        <p:spPr bwMode="auto">
          <a:xfrm flipV="1">
            <a:off x="5029200" y="21336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7183" name="Line 17"/>
          <p:cNvSpPr>
            <a:spLocks noChangeShapeType="1"/>
          </p:cNvSpPr>
          <p:nvPr/>
        </p:nvSpPr>
        <p:spPr bwMode="auto">
          <a:xfrm flipV="1">
            <a:off x="3581400" y="21336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7184" name="Rectangle 18"/>
          <p:cNvSpPr>
            <a:spLocks noChangeArrowheads="1"/>
          </p:cNvSpPr>
          <p:nvPr/>
        </p:nvSpPr>
        <p:spPr bwMode="auto">
          <a:xfrm>
            <a:off x="7081838" y="1524000"/>
            <a:ext cx="914400" cy="609600"/>
          </a:xfrm>
          <a:prstGeom prst="rect">
            <a:avLst/>
          </a:prstGeom>
          <a:solidFill>
            <a:schemeClr val="accent1"/>
          </a:solidFill>
          <a:ln w="9525">
            <a:solidFill>
              <a:schemeClr val="tx1"/>
            </a:solidFill>
            <a:miter lim="800000"/>
            <a:headEnd/>
            <a:tailEnd/>
          </a:ln>
        </p:spPr>
        <p:txBody>
          <a:bodyPr wrap="none" anchor="ctr"/>
          <a:lstStyle/>
          <a:p>
            <a:r>
              <a:rPr lang="en-GB" b="1" dirty="0" smtClean="0"/>
              <a:t>     A</a:t>
            </a:r>
            <a:endParaRPr lang="en-GB" b="1" dirty="0"/>
          </a:p>
        </p:txBody>
      </p:sp>
      <p:sp>
        <p:nvSpPr>
          <p:cNvPr id="7185" name="Rectangle 19"/>
          <p:cNvSpPr>
            <a:spLocks noChangeArrowheads="1"/>
          </p:cNvSpPr>
          <p:nvPr/>
        </p:nvSpPr>
        <p:spPr bwMode="auto">
          <a:xfrm>
            <a:off x="7081838" y="2743200"/>
            <a:ext cx="914400" cy="609600"/>
          </a:xfrm>
          <a:prstGeom prst="rect">
            <a:avLst/>
          </a:prstGeom>
          <a:solidFill>
            <a:srgbClr val="CCFFCC"/>
          </a:solidFill>
          <a:ln w="9525">
            <a:solidFill>
              <a:schemeClr val="tx1"/>
            </a:solidFill>
            <a:miter lim="800000"/>
            <a:headEnd/>
            <a:tailEnd/>
          </a:ln>
        </p:spPr>
        <p:txBody>
          <a:bodyPr wrap="none" anchor="ctr"/>
          <a:lstStyle/>
          <a:p>
            <a:r>
              <a:rPr lang="en-GB" b="1" dirty="0" smtClean="0"/>
              <a:t>     C</a:t>
            </a:r>
            <a:endParaRPr lang="en-GB" b="1" dirty="0"/>
          </a:p>
        </p:txBody>
      </p:sp>
      <p:sp>
        <p:nvSpPr>
          <p:cNvPr id="7186" name="Line 20"/>
          <p:cNvSpPr>
            <a:spLocks noChangeShapeType="1"/>
          </p:cNvSpPr>
          <p:nvPr/>
        </p:nvSpPr>
        <p:spPr bwMode="auto">
          <a:xfrm flipV="1">
            <a:off x="7539038" y="2133600"/>
            <a:ext cx="0" cy="609600"/>
          </a:xfrm>
          <a:prstGeom prst="line">
            <a:avLst/>
          </a:prstGeom>
          <a:noFill/>
          <a:ln w="9525">
            <a:solidFill>
              <a:schemeClr val="tx1"/>
            </a:solidFill>
            <a:miter lim="800000"/>
            <a:headEnd/>
            <a:tailEnd type="triangle" w="med" len="med"/>
          </a:ln>
        </p:spPr>
        <p:txBody>
          <a:bodyPr wrap="none"/>
          <a:lstStyle/>
          <a:p>
            <a:endParaRPr lang="en-US"/>
          </a:p>
        </p:txBody>
      </p:sp>
      <p:sp>
        <p:nvSpPr>
          <p:cNvPr id="7187" name="Text Box 21"/>
          <p:cNvSpPr txBox="1">
            <a:spLocks noChangeArrowheads="1"/>
          </p:cNvSpPr>
          <p:nvPr/>
        </p:nvSpPr>
        <p:spPr bwMode="auto">
          <a:xfrm>
            <a:off x="5883275" y="3636963"/>
            <a:ext cx="3022600" cy="336550"/>
          </a:xfrm>
          <a:prstGeom prst="rect">
            <a:avLst/>
          </a:prstGeom>
          <a:noFill/>
          <a:ln w="9525">
            <a:noFill/>
            <a:miter lim="800000"/>
            <a:headEnd/>
            <a:tailEnd/>
          </a:ln>
        </p:spPr>
        <p:txBody>
          <a:bodyPr wrap="none">
            <a:spAutoFit/>
          </a:bodyPr>
          <a:lstStyle/>
          <a:p>
            <a:r>
              <a:rPr lang="en-GB" b="1"/>
              <a:t>(c) Hierarchical Inheritance</a:t>
            </a:r>
          </a:p>
        </p:txBody>
      </p:sp>
      <p:sp>
        <p:nvSpPr>
          <p:cNvPr id="7188" name="Rectangle 22"/>
          <p:cNvSpPr>
            <a:spLocks noChangeArrowheads="1"/>
          </p:cNvSpPr>
          <p:nvPr/>
        </p:nvSpPr>
        <p:spPr bwMode="auto">
          <a:xfrm>
            <a:off x="5943600" y="2743200"/>
            <a:ext cx="914400" cy="609600"/>
          </a:xfrm>
          <a:prstGeom prst="rect">
            <a:avLst/>
          </a:prstGeom>
          <a:solidFill>
            <a:srgbClr val="CCFFFF"/>
          </a:solidFill>
          <a:ln w="9525">
            <a:solidFill>
              <a:schemeClr val="tx1"/>
            </a:solidFill>
            <a:miter lim="800000"/>
            <a:headEnd/>
            <a:tailEnd/>
          </a:ln>
        </p:spPr>
        <p:txBody>
          <a:bodyPr wrap="none" anchor="ctr"/>
          <a:lstStyle/>
          <a:p>
            <a:r>
              <a:rPr lang="en-GB" b="1" dirty="0" smtClean="0"/>
              <a:t>     B</a:t>
            </a:r>
            <a:endParaRPr lang="en-GB" b="1" dirty="0"/>
          </a:p>
        </p:txBody>
      </p:sp>
      <p:sp>
        <p:nvSpPr>
          <p:cNvPr id="7189" name="Rectangle 23"/>
          <p:cNvSpPr>
            <a:spLocks noChangeArrowheads="1"/>
          </p:cNvSpPr>
          <p:nvPr/>
        </p:nvSpPr>
        <p:spPr bwMode="auto">
          <a:xfrm>
            <a:off x="8229600" y="2743200"/>
            <a:ext cx="762000" cy="609600"/>
          </a:xfrm>
          <a:prstGeom prst="rect">
            <a:avLst/>
          </a:prstGeom>
          <a:solidFill>
            <a:srgbClr val="FFFF99"/>
          </a:solidFill>
          <a:ln w="9525">
            <a:solidFill>
              <a:schemeClr val="tx1"/>
            </a:solidFill>
            <a:miter lim="800000"/>
            <a:headEnd/>
            <a:tailEnd/>
          </a:ln>
        </p:spPr>
        <p:txBody>
          <a:bodyPr wrap="none" anchor="ctr"/>
          <a:lstStyle/>
          <a:p>
            <a:r>
              <a:rPr lang="en-GB" b="1" dirty="0" smtClean="0"/>
              <a:t>     D</a:t>
            </a:r>
            <a:endParaRPr lang="en-GB" b="1" dirty="0"/>
          </a:p>
        </p:txBody>
      </p:sp>
      <p:sp>
        <p:nvSpPr>
          <p:cNvPr id="7190" name="Line 25"/>
          <p:cNvSpPr>
            <a:spLocks noChangeShapeType="1"/>
          </p:cNvSpPr>
          <p:nvPr/>
        </p:nvSpPr>
        <p:spPr bwMode="auto">
          <a:xfrm flipV="1">
            <a:off x="6477000" y="2133600"/>
            <a:ext cx="914400" cy="609600"/>
          </a:xfrm>
          <a:prstGeom prst="line">
            <a:avLst/>
          </a:prstGeom>
          <a:noFill/>
          <a:ln w="9525">
            <a:solidFill>
              <a:schemeClr val="tx1"/>
            </a:solidFill>
            <a:miter lim="800000"/>
            <a:headEnd/>
            <a:tailEnd type="triangle" w="med" len="med"/>
          </a:ln>
        </p:spPr>
        <p:txBody>
          <a:bodyPr wrap="none"/>
          <a:lstStyle/>
          <a:p>
            <a:endParaRPr lang="en-US"/>
          </a:p>
        </p:txBody>
      </p:sp>
      <p:sp>
        <p:nvSpPr>
          <p:cNvPr id="7191" name="Line 26"/>
          <p:cNvSpPr>
            <a:spLocks noChangeShapeType="1"/>
          </p:cNvSpPr>
          <p:nvPr/>
        </p:nvSpPr>
        <p:spPr bwMode="auto">
          <a:xfrm flipH="1" flipV="1">
            <a:off x="7772400" y="2133600"/>
            <a:ext cx="838200" cy="609600"/>
          </a:xfrm>
          <a:prstGeom prst="line">
            <a:avLst/>
          </a:prstGeom>
          <a:noFill/>
          <a:ln w="9525">
            <a:solidFill>
              <a:schemeClr val="tx1"/>
            </a:solidFill>
            <a:miter lim="800000"/>
            <a:headEnd/>
            <a:tailEnd type="triangle" w="med" len="med"/>
          </a:ln>
        </p:spPr>
        <p:txBody>
          <a:bodyPr wrap="none"/>
          <a:lstStyle/>
          <a:p>
            <a:endParaRPr lang="en-US"/>
          </a:p>
        </p:txBody>
      </p:sp>
      <p:sp>
        <p:nvSpPr>
          <p:cNvPr id="7192" name="Rectangle 27"/>
          <p:cNvSpPr>
            <a:spLocks noChangeArrowheads="1"/>
          </p:cNvSpPr>
          <p:nvPr/>
        </p:nvSpPr>
        <p:spPr bwMode="auto">
          <a:xfrm>
            <a:off x="1138238" y="4103688"/>
            <a:ext cx="914400" cy="609600"/>
          </a:xfrm>
          <a:prstGeom prst="rect">
            <a:avLst/>
          </a:prstGeom>
          <a:solidFill>
            <a:schemeClr val="accent1"/>
          </a:solidFill>
          <a:ln w="9525">
            <a:solidFill>
              <a:schemeClr val="tx1"/>
            </a:solidFill>
            <a:miter lim="800000"/>
            <a:headEnd/>
            <a:tailEnd/>
          </a:ln>
        </p:spPr>
        <p:txBody>
          <a:bodyPr wrap="none" anchor="ctr"/>
          <a:lstStyle/>
          <a:p>
            <a:r>
              <a:rPr lang="en-GB" b="1" dirty="0" smtClean="0"/>
              <a:t>     A</a:t>
            </a:r>
            <a:endParaRPr lang="en-GB" b="1" dirty="0"/>
          </a:p>
        </p:txBody>
      </p:sp>
      <p:sp>
        <p:nvSpPr>
          <p:cNvPr id="7193" name="Rectangle 28"/>
          <p:cNvSpPr>
            <a:spLocks noChangeArrowheads="1"/>
          </p:cNvSpPr>
          <p:nvPr/>
        </p:nvSpPr>
        <p:spPr bwMode="auto">
          <a:xfrm>
            <a:off x="1138238" y="5715000"/>
            <a:ext cx="842962" cy="533400"/>
          </a:xfrm>
          <a:prstGeom prst="rect">
            <a:avLst/>
          </a:prstGeom>
          <a:solidFill>
            <a:srgbClr val="CCFFFF"/>
          </a:solidFill>
          <a:ln w="9525">
            <a:solidFill>
              <a:schemeClr val="tx1"/>
            </a:solidFill>
            <a:miter lim="800000"/>
            <a:headEnd/>
            <a:tailEnd/>
          </a:ln>
        </p:spPr>
        <p:txBody>
          <a:bodyPr wrap="none" anchor="ctr"/>
          <a:lstStyle/>
          <a:p>
            <a:r>
              <a:rPr lang="en-GB" b="1" dirty="0" smtClean="0"/>
              <a:t>     C</a:t>
            </a:r>
            <a:endParaRPr lang="en-GB" b="1" dirty="0"/>
          </a:p>
        </p:txBody>
      </p:sp>
      <p:sp>
        <p:nvSpPr>
          <p:cNvPr id="7194" name="Line 29"/>
          <p:cNvSpPr>
            <a:spLocks noChangeShapeType="1"/>
          </p:cNvSpPr>
          <p:nvPr/>
        </p:nvSpPr>
        <p:spPr bwMode="auto">
          <a:xfrm flipH="1" flipV="1">
            <a:off x="1595438" y="4713288"/>
            <a:ext cx="4762" cy="315912"/>
          </a:xfrm>
          <a:prstGeom prst="line">
            <a:avLst/>
          </a:prstGeom>
          <a:noFill/>
          <a:ln w="9525">
            <a:solidFill>
              <a:schemeClr val="tx1"/>
            </a:solidFill>
            <a:miter lim="800000"/>
            <a:headEnd/>
            <a:tailEnd type="triangle" w="med" len="med"/>
          </a:ln>
        </p:spPr>
        <p:txBody>
          <a:bodyPr wrap="none"/>
          <a:lstStyle/>
          <a:p>
            <a:endParaRPr lang="en-US"/>
          </a:p>
        </p:txBody>
      </p:sp>
      <p:sp>
        <p:nvSpPr>
          <p:cNvPr id="7195" name="Text Box 30"/>
          <p:cNvSpPr txBox="1">
            <a:spLocks noChangeArrowheads="1"/>
          </p:cNvSpPr>
          <p:nvPr/>
        </p:nvSpPr>
        <p:spPr bwMode="auto">
          <a:xfrm>
            <a:off x="174625" y="6216650"/>
            <a:ext cx="2890535" cy="369332"/>
          </a:xfrm>
          <a:prstGeom prst="rect">
            <a:avLst/>
          </a:prstGeom>
          <a:noFill/>
          <a:ln w="9525">
            <a:noFill/>
            <a:miter lim="800000"/>
            <a:headEnd/>
            <a:tailEnd/>
          </a:ln>
        </p:spPr>
        <p:txBody>
          <a:bodyPr wrap="none">
            <a:spAutoFit/>
          </a:bodyPr>
          <a:lstStyle/>
          <a:p>
            <a:r>
              <a:rPr lang="en-GB" b="1" dirty="0" smtClean="0"/>
              <a:t>(d) </a:t>
            </a:r>
            <a:r>
              <a:rPr lang="en-GB" b="1" dirty="0"/>
              <a:t>Multi-Level Inheritance</a:t>
            </a:r>
          </a:p>
        </p:txBody>
      </p:sp>
      <p:sp>
        <p:nvSpPr>
          <p:cNvPr id="7196" name="Rectangle 31"/>
          <p:cNvSpPr>
            <a:spLocks noChangeArrowheads="1"/>
          </p:cNvSpPr>
          <p:nvPr/>
        </p:nvSpPr>
        <p:spPr bwMode="auto">
          <a:xfrm>
            <a:off x="1143000" y="4953000"/>
            <a:ext cx="838200" cy="533400"/>
          </a:xfrm>
          <a:prstGeom prst="rect">
            <a:avLst/>
          </a:prstGeom>
          <a:solidFill>
            <a:srgbClr val="CCFFFF"/>
          </a:solidFill>
          <a:ln w="9525">
            <a:solidFill>
              <a:schemeClr val="tx1"/>
            </a:solidFill>
            <a:miter lim="800000"/>
            <a:headEnd/>
            <a:tailEnd/>
          </a:ln>
        </p:spPr>
        <p:txBody>
          <a:bodyPr wrap="none" anchor="ctr"/>
          <a:lstStyle/>
          <a:p>
            <a:r>
              <a:rPr lang="en-GB" b="1" dirty="0" smtClean="0"/>
              <a:t>    B</a:t>
            </a:r>
            <a:endParaRPr lang="en-GB" b="1" dirty="0"/>
          </a:p>
        </p:txBody>
      </p:sp>
      <p:sp>
        <p:nvSpPr>
          <p:cNvPr id="7197" name="Line 32"/>
          <p:cNvSpPr>
            <a:spLocks noChangeShapeType="1"/>
          </p:cNvSpPr>
          <p:nvPr/>
        </p:nvSpPr>
        <p:spPr bwMode="auto">
          <a:xfrm flipV="1">
            <a:off x="1600200" y="54864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7198" name="Rectangle 33"/>
          <p:cNvSpPr>
            <a:spLocks noChangeArrowheads="1"/>
          </p:cNvSpPr>
          <p:nvPr/>
        </p:nvSpPr>
        <p:spPr bwMode="auto">
          <a:xfrm>
            <a:off x="3276600" y="4800600"/>
            <a:ext cx="685800" cy="457200"/>
          </a:xfrm>
          <a:prstGeom prst="rect">
            <a:avLst/>
          </a:prstGeom>
          <a:solidFill>
            <a:schemeClr val="accent1"/>
          </a:solidFill>
          <a:ln w="9525">
            <a:solidFill>
              <a:schemeClr val="tx1"/>
            </a:solidFill>
            <a:miter lim="800000"/>
            <a:headEnd/>
            <a:tailEnd/>
          </a:ln>
        </p:spPr>
        <p:txBody>
          <a:bodyPr wrap="none" anchor="ctr"/>
          <a:lstStyle/>
          <a:p>
            <a:r>
              <a:rPr lang="en-GB" b="1" dirty="0" smtClean="0"/>
              <a:t>   B</a:t>
            </a:r>
            <a:endParaRPr lang="en-GB" b="1" dirty="0"/>
          </a:p>
        </p:txBody>
      </p:sp>
      <p:sp>
        <p:nvSpPr>
          <p:cNvPr id="7199" name="Rectangle 34"/>
          <p:cNvSpPr>
            <a:spLocks noChangeArrowheads="1"/>
          </p:cNvSpPr>
          <p:nvPr/>
        </p:nvSpPr>
        <p:spPr bwMode="auto">
          <a:xfrm>
            <a:off x="3957638" y="5715000"/>
            <a:ext cx="842962" cy="457200"/>
          </a:xfrm>
          <a:prstGeom prst="rect">
            <a:avLst/>
          </a:prstGeom>
          <a:solidFill>
            <a:srgbClr val="CCFFFF"/>
          </a:solidFill>
          <a:ln w="9525">
            <a:solidFill>
              <a:schemeClr val="tx1"/>
            </a:solidFill>
            <a:miter lim="800000"/>
            <a:headEnd/>
            <a:tailEnd/>
          </a:ln>
        </p:spPr>
        <p:txBody>
          <a:bodyPr wrap="none" anchor="ctr"/>
          <a:lstStyle/>
          <a:p>
            <a:r>
              <a:rPr lang="en-GB" b="1" dirty="0" smtClean="0"/>
              <a:t>     D</a:t>
            </a:r>
            <a:endParaRPr lang="en-GB" b="1" dirty="0"/>
          </a:p>
        </p:txBody>
      </p:sp>
      <p:sp>
        <p:nvSpPr>
          <p:cNvPr id="7200" name="Line 35"/>
          <p:cNvSpPr>
            <a:spLocks noChangeShapeType="1"/>
          </p:cNvSpPr>
          <p:nvPr/>
        </p:nvSpPr>
        <p:spPr bwMode="auto">
          <a:xfrm flipV="1">
            <a:off x="4419600" y="5486400"/>
            <a:ext cx="0" cy="228600"/>
          </a:xfrm>
          <a:prstGeom prst="line">
            <a:avLst/>
          </a:prstGeom>
          <a:noFill/>
          <a:ln w="9525">
            <a:solidFill>
              <a:schemeClr val="tx1"/>
            </a:solidFill>
            <a:miter lim="800000"/>
            <a:headEnd/>
            <a:tailEnd/>
          </a:ln>
        </p:spPr>
        <p:txBody>
          <a:bodyPr wrap="none"/>
          <a:lstStyle/>
          <a:p>
            <a:endParaRPr lang="en-US"/>
          </a:p>
        </p:txBody>
      </p:sp>
      <p:sp>
        <p:nvSpPr>
          <p:cNvPr id="7201" name="Text Box 36"/>
          <p:cNvSpPr txBox="1">
            <a:spLocks noChangeArrowheads="1"/>
          </p:cNvSpPr>
          <p:nvPr/>
        </p:nvSpPr>
        <p:spPr bwMode="auto">
          <a:xfrm>
            <a:off x="3101975" y="6227763"/>
            <a:ext cx="2416046" cy="369332"/>
          </a:xfrm>
          <a:prstGeom prst="rect">
            <a:avLst/>
          </a:prstGeom>
          <a:noFill/>
          <a:ln w="9525">
            <a:noFill/>
            <a:miter lim="800000"/>
            <a:headEnd/>
            <a:tailEnd/>
          </a:ln>
        </p:spPr>
        <p:txBody>
          <a:bodyPr wrap="none">
            <a:spAutoFit/>
          </a:bodyPr>
          <a:lstStyle/>
          <a:p>
            <a:r>
              <a:rPr lang="en-GB" b="1" dirty="0" smtClean="0"/>
              <a:t>(e) </a:t>
            </a:r>
            <a:r>
              <a:rPr lang="en-GB" b="1" dirty="0"/>
              <a:t>Hybrid Inheritance</a:t>
            </a:r>
          </a:p>
        </p:txBody>
      </p:sp>
      <p:sp>
        <p:nvSpPr>
          <p:cNvPr id="7202" name="Rectangle 37"/>
          <p:cNvSpPr>
            <a:spLocks noChangeArrowheads="1"/>
          </p:cNvSpPr>
          <p:nvPr/>
        </p:nvSpPr>
        <p:spPr bwMode="auto">
          <a:xfrm>
            <a:off x="4800600" y="4800600"/>
            <a:ext cx="762000" cy="457200"/>
          </a:xfrm>
          <a:prstGeom prst="rect">
            <a:avLst/>
          </a:prstGeom>
          <a:solidFill>
            <a:srgbClr val="CCFFCC"/>
          </a:solidFill>
          <a:ln w="9525">
            <a:solidFill>
              <a:schemeClr val="tx1"/>
            </a:solidFill>
            <a:miter lim="800000"/>
            <a:headEnd/>
            <a:tailEnd/>
          </a:ln>
        </p:spPr>
        <p:txBody>
          <a:bodyPr wrap="none" anchor="ctr"/>
          <a:lstStyle/>
          <a:p>
            <a:r>
              <a:rPr lang="en-GB" b="1" dirty="0" smtClean="0"/>
              <a:t>    C</a:t>
            </a:r>
            <a:endParaRPr lang="en-GB" b="1" dirty="0"/>
          </a:p>
        </p:txBody>
      </p:sp>
      <p:sp>
        <p:nvSpPr>
          <p:cNvPr id="7203" name="Line 38"/>
          <p:cNvSpPr>
            <a:spLocks noChangeShapeType="1"/>
          </p:cNvSpPr>
          <p:nvPr/>
        </p:nvSpPr>
        <p:spPr bwMode="auto">
          <a:xfrm>
            <a:off x="3733800" y="5486400"/>
            <a:ext cx="1447800" cy="0"/>
          </a:xfrm>
          <a:prstGeom prst="line">
            <a:avLst/>
          </a:prstGeom>
          <a:noFill/>
          <a:ln w="9525">
            <a:solidFill>
              <a:schemeClr val="tx1"/>
            </a:solidFill>
            <a:miter lim="800000"/>
            <a:headEnd/>
            <a:tailEnd/>
          </a:ln>
        </p:spPr>
        <p:txBody>
          <a:bodyPr wrap="none"/>
          <a:lstStyle/>
          <a:p>
            <a:endParaRPr lang="en-US"/>
          </a:p>
        </p:txBody>
      </p:sp>
      <p:sp>
        <p:nvSpPr>
          <p:cNvPr id="7204" name="Line 39"/>
          <p:cNvSpPr>
            <a:spLocks noChangeShapeType="1"/>
          </p:cNvSpPr>
          <p:nvPr/>
        </p:nvSpPr>
        <p:spPr bwMode="auto">
          <a:xfrm flipV="1">
            <a:off x="5181600" y="52578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7205" name="Line 40"/>
          <p:cNvSpPr>
            <a:spLocks noChangeShapeType="1"/>
          </p:cNvSpPr>
          <p:nvPr/>
        </p:nvSpPr>
        <p:spPr bwMode="auto">
          <a:xfrm flipV="1">
            <a:off x="3733800" y="52578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7206" name="Rectangle 41"/>
          <p:cNvSpPr>
            <a:spLocks noChangeArrowheads="1"/>
          </p:cNvSpPr>
          <p:nvPr/>
        </p:nvSpPr>
        <p:spPr bwMode="auto">
          <a:xfrm>
            <a:off x="3276600" y="4038600"/>
            <a:ext cx="685800" cy="457200"/>
          </a:xfrm>
          <a:prstGeom prst="rect">
            <a:avLst/>
          </a:prstGeom>
          <a:solidFill>
            <a:schemeClr val="accent1"/>
          </a:solidFill>
          <a:ln w="9525">
            <a:solidFill>
              <a:schemeClr val="tx1"/>
            </a:solidFill>
            <a:miter lim="800000"/>
            <a:headEnd/>
            <a:tailEnd/>
          </a:ln>
        </p:spPr>
        <p:txBody>
          <a:bodyPr wrap="none" anchor="ctr"/>
          <a:lstStyle/>
          <a:p>
            <a:r>
              <a:rPr lang="en-GB" b="1" dirty="0" smtClean="0"/>
              <a:t>    A</a:t>
            </a:r>
            <a:endParaRPr lang="en-GB" b="1" dirty="0"/>
          </a:p>
        </p:txBody>
      </p:sp>
      <p:sp>
        <p:nvSpPr>
          <p:cNvPr id="7207" name="Line 42"/>
          <p:cNvSpPr>
            <a:spLocks noChangeShapeType="1"/>
          </p:cNvSpPr>
          <p:nvPr/>
        </p:nvSpPr>
        <p:spPr bwMode="auto">
          <a:xfrm flipV="1">
            <a:off x="3581400" y="4495800"/>
            <a:ext cx="0" cy="304800"/>
          </a:xfrm>
          <a:prstGeom prst="line">
            <a:avLst/>
          </a:prstGeom>
          <a:noFill/>
          <a:ln w="9525">
            <a:solidFill>
              <a:schemeClr val="tx1"/>
            </a:solidFill>
            <a:miter lim="800000"/>
            <a:headEnd/>
            <a:tailEnd type="triangle" w="med" len="med"/>
          </a:ln>
        </p:spPr>
        <p:txBody>
          <a:bodyPr wrap="none"/>
          <a:lstStyle/>
          <a:p>
            <a:endParaRPr lang="en-US"/>
          </a:p>
        </p:txBody>
      </p:sp>
      <p:sp>
        <p:nvSpPr>
          <p:cNvPr id="7208" name="Rectangle 43"/>
          <p:cNvSpPr>
            <a:spLocks noChangeArrowheads="1"/>
          </p:cNvSpPr>
          <p:nvPr/>
        </p:nvSpPr>
        <p:spPr bwMode="auto">
          <a:xfrm>
            <a:off x="6215063" y="4800600"/>
            <a:ext cx="685800" cy="457200"/>
          </a:xfrm>
          <a:prstGeom prst="rect">
            <a:avLst/>
          </a:prstGeom>
          <a:solidFill>
            <a:schemeClr val="accent1"/>
          </a:solidFill>
          <a:ln w="9525">
            <a:solidFill>
              <a:schemeClr val="tx1"/>
            </a:solidFill>
            <a:miter lim="800000"/>
            <a:headEnd/>
            <a:tailEnd/>
          </a:ln>
        </p:spPr>
        <p:txBody>
          <a:bodyPr wrap="none" anchor="ctr"/>
          <a:lstStyle/>
          <a:p>
            <a:r>
              <a:rPr lang="en-GB" b="1" dirty="0" smtClean="0"/>
              <a:t>     B</a:t>
            </a:r>
            <a:endParaRPr lang="en-GB" b="1" dirty="0"/>
          </a:p>
        </p:txBody>
      </p:sp>
      <p:sp>
        <p:nvSpPr>
          <p:cNvPr id="7209" name="Rectangle 44"/>
          <p:cNvSpPr>
            <a:spLocks noChangeArrowheads="1"/>
          </p:cNvSpPr>
          <p:nvPr/>
        </p:nvSpPr>
        <p:spPr bwMode="auto">
          <a:xfrm>
            <a:off x="6896100" y="5715000"/>
            <a:ext cx="842963" cy="457200"/>
          </a:xfrm>
          <a:prstGeom prst="rect">
            <a:avLst/>
          </a:prstGeom>
          <a:solidFill>
            <a:srgbClr val="CCFFFF"/>
          </a:solidFill>
          <a:ln w="9525">
            <a:solidFill>
              <a:schemeClr val="tx1"/>
            </a:solidFill>
            <a:miter lim="800000"/>
            <a:headEnd/>
            <a:tailEnd/>
          </a:ln>
        </p:spPr>
        <p:txBody>
          <a:bodyPr wrap="none" anchor="ctr"/>
          <a:lstStyle/>
          <a:p>
            <a:r>
              <a:rPr lang="en-GB" b="1" dirty="0" smtClean="0"/>
              <a:t>     D</a:t>
            </a:r>
            <a:endParaRPr lang="en-GB" b="1" dirty="0"/>
          </a:p>
        </p:txBody>
      </p:sp>
      <p:sp>
        <p:nvSpPr>
          <p:cNvPr id="7210" name="Line 45"/>
          <p:cNvSpPr>
            <a:spLocks noChangeShapeType="1"/>
          </p:cNvSpPr>
          <p:nvPr/>
        </p:nvSpPr>
        <p:spPr bwMode="auto">
          <a:xfrm flipV="1">
            <a:off x="7358063" y="5486400"/>
            <a:ext cx="0" cy="228600"/>
          </a:xfrm>
          <a:prstGeom prst="line">
            <a:avLst/>
          </a:prstGeom>
          <a:noFill/>
          <a:ln w="9525">
            <a:solidFill>
              <a:schemeClr val="tx1"/>
            </a:solidFill>
            <a:miter lim="800000"/>
            <a:headEnd/>
            <a:tailEnd/>
          </a:ln>
        </p:spPr>
        <p:txBody>
          <a:bodyPr wrap="none"/>
          <a:lstStyle/>
          <a:p>
            <a:endParaRPr lang="en-US"/>
          </a:p>
        </p:txBody>
      </p:sp>
      <p:sp>
        <p:nvSpPr>
          <p:cNvPr id="7211" name="Text Box 46"/>
          <p:cNvSpPr txBox="1">
            <a:spLocks noChangeArrowheads="1"/>
          </p:cNvSpPr>
          <p:nvPr/>
        </p:nvSpPr>
        <p:spPr bwMode="auto">
          <a:xfrm>
            <a:off x="5892800" y="6227763"/>
            <a:ext cx="2672526" cy="369332"/>
          </a:xfrm>
          <a:prstGeom prst="rect">
            <a:avLst/>
          </a:prstGeom>
          <a:noFill/>
          <a:ln w="9525">
            <a:noFill/>
            <a:miter lim="800000"/>
            <a:headEnd/>
            <a:tailEnd/>
          </a:ln>
        </p:spPr>
        <p:txBody>
          <a:bodyPr wrap="none">
            <a:spAutoFit/>
          </a:bodyPr>
          <a:lstStyle/>
          <a:p>
            <a:r>
              <a:rPr lang="en-GB" b="1" dirty="0" smtClean="0"/>
              <a:t>(f) </a:t>
            </a:r>
            <a:r>
              <a:rPr lang="en-GB" b="1" dirty="0"/>
              <a:t>Multipath Inheritance</a:t>
            </a:r>
          </a:p>
        </p:txBody>
      </p:sp>
      <p:sp>
        <p:nvSpPr>
          <p:cNvPr id="7212" name="Rectangle 47"/>
          <p:cNvSpPr>
            <a:spLocks noChangeArrowheads="1"/>
          </p:cNvSpPr>
          <p:nvPr/>
        </p:nvSpPr>
        <p:spPr bwMode="auto">
          <a:xfrm>
            <a:off x="7739063" y="4800600"/>
            <a:ext cx="762000" cy="457200"/>
          </a:xfrm>
          <a:prstGeom prst="rect">
            <a:avLst/>
          </a:prstGeom>
          <a:solidFill>
            <a:srgbClr val="CCFFCC"/>
          </a:solidFill>
          <a:ln w="9525">
            <a:solidFill>
              <a:schemeClr val="tx1"/>
            </a:solidFill>
            <a:miter lim="800000"/>
            <a:headEnd/>
            <a:tailEnd/>
          </a:ln>
        </p:spPr>
        <p:txBody>
          <a:bodyPr wrap="none" anchor="ctr"/>
          <a:lstStyle/>
          <a:p>
            <a:r>
              <a:rPr lang="en-GB" b="1" dirty="0" smtClean="0"/>
              <a:t>     C</a:t>
            </a:r>
            <a:endParaRPr lang="en-GB" b="1" dirty="0"/>
          </a:p>
        </p:txBody>
      </p:sp>
      <p:sp>
        <p:nvSpPr>
          <p:cNvPr id="7213" name="Line 48"/>
          <p:cNvSpPr>
            <a:spLocks noChangeShapeType="1"/>
          </p:cNvSpPr>
          <p:nvPr/>
        </p:nvSpPr>
        <p:spPr bwMode="auto">
          <a:xfrm>
            <a:off x="6672263" y="5486400"/>
            <a:ext cx="1447800" cy="0"/>
          </a:xfrm>
          <a:prstGeom prst="line">
            <a:avLst/>
          </a:prstGeom>
          <a:noFill/>
          <a:ln w="9525">
            <a:solidFill>
              <a:schemeClr val="tx1"/>
            </a:solidFill>
            <a:miter lim="800000"/>
            <a:headEnd/>
            <a:tailEnd/>
          </a:ln>
        </p:spPr>
        <p:txBody>
          <a:bodyPr wrap="none"/>
          <a:lstStyle/>
          <a:p>
            <a:endParaRPr lang="en-US"/>
          </a:p>
        </p:txBody>
      </p:sp>
      <p:sp>
        <p:nvSpPr>
          <p:cNvPr id="7214" name="Line 49"/>
          <p:cNvSpPr>
            <a:spLocks noChangeShapeType="1"/>
          </p:cNvSpPr>
          <p:nvPr/>
        </p:nvSpPr>
        <p:spPr bwMode="auto">
          <a:xfrm flipV="1">
            <a:off x="8120063" y="52578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7215" name="Line 50"/>
          <p:cNvSpPr>
            <a:spLocks noChangeShapeType="1"/>
          </p:cNvSpPr>
          <p:nvPr/>
        </p:nvSpPr>
        <p:spPr bwMode="auto">
          <a:xfrm flipV="1">
            <a:off x="6672263" y="5257800"/>
            <a:ext cx="0" cy="228600"/>
          </a:xfrm>
          <a:prstGeom prst="line">
            <a:avLst/>
          </a:prstGeom>
          <a:noFill/>
          <a:ln w="9525">
            <a:solidFill>
              <a:schemeClr val="tx1"/>
            </a:solidFill>
            <a:miter lim="800000"/>
            <a:headEnd/>
            <a:tailEnd type="triangle" w="med" len="med"/>
          </a:ln>
        </p:spPr>
        <p:txBody>
          <a:bodyPr wrap="none"/>
          <a:lstStyle/>
          <a:p>
            <a:endParaRPr lang="en-US"/>
          </a:p>
        </p:txBody>
      </p:sp>
      <p:sp>
        <p:nvSpPr>
          <p:cNvPr id="7216" name="Rectangle 51"/>
          <p:cNvSpPr>
            <a:spLocks noChangeArrowheads="1"/>
          </p:cNvSpPr>
          <p:nvPr/>
        </p:nvSpPr>
        <p:spPr bwMode="auto">
          <a:xfrm>
            <a:off x="6934200" y="4038600"/>
            <a:ext cx="685800" cy="457200"/>
          </a:xfrm>
          <a:prstGeom prst="rect">
            <a:avLst/>
          </a:prstGeom>
          <a:solidFill>
            <a:schemeClr val="accent1"/>
          </a:solidFill>
          <a:ln w="9525">
            <a:solidFill>
              <a:schemeClr val="tx1"/>
            </a:solidFill>
            <a:miter lim="800000"/>
            <a:headEnd/>
            <a:tailEnd/>
          </a:ln>
        </p:spPr>
        <p:txBody>
          <a:bodyPr wrap="none" anchor="ctr"/>
          <a:lstStyle/>
          <a:p>
            <a:r>
              <a:rPr lang="en-GB" b="1" dirty="0" smtClean="0"/>
              <a:t>    A</a:t>
            </a:r>
            <a:endParaRPr lang="en-GB" b="1" dirty="0"/>
          </a:p>
        </p:txBody>
      </p:sp>
      <p:sp>
        <p:nvSpPr>
          <p:cNvPr id="7217" name="Line 63"/>
          <p:cNvSpPr>
            <a:spLocks noChangeShapeType="1"/>
          </p:cNvSpPr>
          <p:nvPr/>
        </p:nvSpPr>
        <p:spPr bwMode="auto">
          <a:xfrm flipV="1">
            <a:off x="6553200" y="4343400"/>
            <a:ext cx="0" cy="457200"/>
          </a:xfrm>
          <a:prstGeom prst="line">
            <a:avLst/>
          </a:prstGeom>
          <a:noFill/>
          <a:ln w="9525">
            <a:solidFill>
              <a:schemeClr val="tx1"/>
            </a:solidFill>
            <a:miter lim="800000"/>
            <a:headEnd/>
            <a:tailEnd/>
          </a:ln>
        </p:spPr>
        <p:txBody>
          <a:bodyPr wrap="none"/>
          <a:lstStyle/>
          <a:p>
            <a:endParaRPr lang="en-US"/>
          </a:p>
        </p:txBody>
      </p:sp>
      <p:sp>
        <p:nvSpPr>
          <p:cNvPr id="7218" name="Line 64"/>
          <p:cNvSpPr>
            <a:spLocks noChangeShapeType="1"/>
          </p:cNvSpPr>
          <p:nvPr/>
        </p:nvSpPr>
        <p:spPr bwMode="auto">
          <a:xfrm>
            <a:off x="6553200" y="4343400"/>
            <a:ext cx="381000" cy="0"/>
          </a:xfrm>
          <a:prstGeom prst="line">
            <a:avLst/>
          </a:prstGeom>
          <a:noFill/>
          <a:ln w="9525">
            <a:solidFill>
              <a:schemeClr val="tx1"/>
            </a:solidFill>
            <a:miter lim="800000"/>
            <a:headEnd/>
            <a:tailEnd type="triangle" w="med" len="med"/>
          </a:ln>
        </p:spPr>
        <p:txBody>
          <a:bodyPr wrap="none"/>
          <a:lstStyle/>
          <a:p>
            <a:endParaRPr lang="en-US"/>
          </a:p>
        </p:txBody>
      </p:sp>
      <p:sp>
        <p:nvSpPr>
          <p:cNvPr id="7219" name="Line 65"/>
          <p:cNvSpPr>
            <a:spLocks noChangeShapeType="1"/>
          </p:cNvSpPr>
          <p:nvPr/>
        </p:nvSpPr>
        <p:spPr bwMode="auto">
          <a:xfrm flipV="1">
            <a:off x="8153400" y="4343400"/>
            <a:ext cx="0" cy="457200"/>
          </a:xfrm>
          <a:prstGeom prst="line">
            <a:avLst/>
          </a:prstGeom>
          <a:noFill/>
          <a:ln w="9525">
            <a:solidFill>
              <a:schemeClr val="tx1"/>
            </a:solidFill>
            <a:miter lim="800000"/>
            <a:headEnd/>
            <a:tailEnd/>
          </a:ln>
        </p:spPr>
        <p:txBody>
          <a:bodyPr wrap="none"/>
          <a:lstStyle/>
          <a:p>
            <a:endParaRPr lang="en-US"/>
          </a:p>
        </p:txBody>
      </p:sp>
      <p:sp>
        <p:nvSpPr>
          <p:cNvPr id="7220" name="Line 66"/>
          <p:cNvSpPr>
            <a:spLocks noChangeShapeType="1"/>
          </p:cNvSpPr>
          <p:nvPr/>
        </p:nvSpPr>
        <p:spPr bwMode="auto">
          <a:xfrm flipH="1">
            <a:off x="7620000" y="4343400"/>
            <a:ext cx="533400" cy="0"/>
          </a:xfrm>
          <a:prstGeom prst="line">
            <a:avLst/>
          </a:prstGeom>
          <a:noFill/>
          <a:ln w="9525">
            <a:solidFill>
              <a:schemeClr val="tx1"/>
            </a:solidFill>
            <a:miter lim="800000"/>
            <a:headEnd/>
            <a:tailEnd type="triangle" w="med" len="med"/>
          </a:ln>
        </p:spPr>
        <p:txBody>
          <a:bodyPr wrap="none"/>
          <a:lstStyle/>
          <a:p>
            <a:endParaRPr lang="en-US"/>
          </a:p>
        </p:txBody>
      </p:sp>
      <p:sp>
        <p:nvSpPr>
          <p:cNvPr id="7221" name="Line 67"/>
          <p:cNvSpPr>
            <a:spLocks noChangeShapeType="1"/>
          </p:cNvSpPr>
          <p:nvPr/>
        </p:nvSpPr>
        <p:spPr bwMode="auto">
          <a:xfrm>
            <a:off x="7315199" y="4495800"/>
            <a:ext cx="45719" cy="990600"/>
          </a:xfrm>
          <a:prstGeom prst="line">
            <a:avLst/>
          </a:prstGeom>
          <a:noFill/>
          <a:ln w="9525">
            <a:solidFill>
              <a:schemeClr val="tx1"/>
            </a:solidFill>
            <a:prstDash val="dash"/>
            <a:miter lim="800000"/>
            <a:headEnd/>
            <a:tailEnd/>
          </a:ln>
        </p:spPr>
        <p:txBody>
          <a:bodyPr wrap="none"/>
          <a:lstStyle/>
          <a:p>
            <a:endParaRPr lang="en-US"/>
          </a:p>
        </p:txBody>
      </p:sp>
    </p:spTree>
  </p:cSld>
  <p:clrMapOvr>
    <a:masterClrMapping/>
  </p:clrMapOvr>
  <p:transition advTm="1000">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lIns="92075" tIns="46038" rIns="92075" bIns="46038"/>
          <a:lstStyle/>
          <a:p>
            <a:pPr eaLnBrk="1" hangingPunct="1"/>
            <a:r>
              <a:rPr lang="en-US" dirty="0" smtClean="0"/>
              <a:t>The protected Modifier</a:t>
            </a:r>
          </a:p>
        </p:txBody>
      </p:sp>
      <p:sp>
        <p:nvSpPr>
          <p:cNvPr id="86019" name="Rectangle 3"/>
          <p:cNvSpPr>
            <a:spLocks noGrp="1" noChangeArrowheads="1"/>
          </p:cNvSpPr>
          <p:nvPr>
            <p:ph idx="1"/>
          </p:nvPr>
        </p:nvSpPr>
        <p:spPr>
          <a:xfrm>
            <a:off x="304800" y="1066800"/>
            <a:ext cx="8382000" cy="5106987"/>
          </a:xfrm>
        </p:spPr>
        <p:txBody>
          <a:bodyPr lIns="92075" tIns="46038" rIns="92075" bIns="46038"/>
          <a:lstStyle/>
          <a:p>
            <a:pPr>
              <a:lnSpc>
                <a:spcPct val="100000"/>
              </a:lnSpc>
              <a:spcBef>
                <a:spcPct val="70000"/>
              </a:spcBef>
            </a:pPr>
            <a:r>
              <a:rPr lang="en-US" dirty="0" smtClean="0"/>
              <a:t>Visibility modifiers determine which class members are inherited and which are not</a:t>
            </a:r>
          </a:p>
          <a:p>
            <a:pPr>
              <a:lnSpc>
                <a:spcPct val="100000"/>
              </a:lnSpc>
              <a:spcBef>
                <a:spcPct val="70000"/>
              </a:spcBef>
            </a:pPr>
            <a:r>
              <a:rPr lang="en-US" dirty="0" smtClean="0"/>
              <a:t>Variables and methods declared with </a:t>
            </a:r>
            <a:r>
              <a:rPr lang="en-US" b="1" dirty="0" smtClean="0">
                <a:solidFill>
                  <a:schemeClr val="tx2"/>
                </a:solidFill>
                <a:latin typeface="Courier New" pitchFamily="49" charset="0"/>
              </a:rPr>
              <a:t>public</a:t>
            </a:r>
            <a:r>
              <a:rPr lang="en-US" dirty="0" smtClean="0"/>
              <a:t> visibility are inherited; those with </a:t>
            </a:r>
            <a:r>
              <a:rPr lang="en-US" b="1" dirty="0" smtClean="0">
                <a:solidFill>
                  <a:schemeClr val="tx2"/>
                </a:solidFill>
                <a:latin typeface="Courier New" pitchFamily="49" charset="0"/>
              </a:rPr>
              <a:t>private</a:t>
            </a:r>
            <a:r>
              <a:rPr lang="en-US" dirty="0" smtClean="0"/>
              <a:t> visibility are not</a:t>
            </a:r>
          </a:p>
          <a:p>
            <a:pPr>
              <a:lnSpc>
                <a:spcPct val="100000"/>
              </a:lnSpc>
              <a:spcBef>
                <a:spcPct val="70000"/>
              </a:spcBef>
            </a:pPr>
            <a:r>
              <a:rPr lang="en-US" dirty="0" smtClean="0"/>
              <a:t>But </a:t>
            </a:r>
            <a:r>
              <a:rPr lang="en-US" b="1" dirty="0" smtClean="0">
                <a:solidFill>
                  <a:schemeClr val="tx2"/>
                </a:solidFill>
                <a:latin typeface="Courier New" pitchFamily="49" charset="0"/>
              </a:rPr>
              <a:t>public</a:t>
            </a:r>
            <a:r>
              <a:rPr lang="en-US" dirty="0" smtClean="0"/>
              <a:t> variables violate the principle of encapsulation</a:t>
            </a:r>
          </a:p>
          <a:p>
            <a:pPr>
              <a:lnSpc>
                <a:spcPct val="100000"/>
              </a:lnSpc>
              <a:spcBef>
                <a:spcPct val="70000"/>
              </a:spcBef>
            </a:pPr>
            <a:r>
              <a:rPr lang="en-US" dirty="0" smtClean="0"/>
              <a:t>There is a third visibility modifier that helps in inheritance situations: </a:t>
            </a:r>
            <a:r>
              <a:rPr lang="en-US" b="1" dirty="0" smtClean="0">
                <a:solidFill>
                  <a:schemeClr val="tx2"/>
                </a:solidFill>
                <a:latin typeface="Courier New" pitchFamily="49" charset="0"/>
              </a:rPr>
              <a:t>protected</a:t>
            </a:r>
            <a:endParaRPr lang="en-US" b="1" dirty="0">
              <a:solidFill>
                <a:schemeClr val="tx2"/>
              </a:solidFill>
              <a:latin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itchFamily="49" charset="0"/>
              </a:rPr>
              <a:t>protected</a:t>
            </a:r>
            <a:r>
              <a:rPr lang="en-US" dirty="0" smtClean="0"/>
              <a:t> Modifier</a:t>
            </a:r>
            <a:endParaRPr lang="en-US" dirty="0"/>
          </a:p>
        </p:txBody>
      </p:sp>
      <p:sp>
        <p:nvSpPr>
          <p:cNvPr id="3" name="Content Placeholder 2"/>
          <p:cNvSpPr>
            <a:spLocks noGrp="1"/>
          </p:cNvSpPr>
          <p:nvPr>
            <p:ph idx="1"/>
          </p:nvPr>
        </p:nvSpPr>
        <p:spPr/>
        <p:txBody>
          <a:bodyPr/>
          <a:lstStyle/>
          <a:p>
            <a:pPr>
              <a:lnSpc>
                <a:spcPct val="150000"/>
              </a:lnSpc>
            </a:pPr>
            <a:r>
              <a:rPr lang="en-US" dirty="0" smtClean="0"/>
              <a:t>The </a:t>
            </a:r>
            <a:r>
              <a:rPr lang="en-US" dirty="0" smtClean="0">
                <a:latin typeface="Courier New" pitchFamily="49" charset="0"/>
              </a:rPr>
              <a:t>protected</a:t>
            </a:r>
            <a:r>
              <a:rPr lang="en-US" dirty="0" smtClean="0"/>
              <a:t> visibility modifier allows a member of a base class to be accessed in the child</a:t>
            </a:r>
          </a:p>
          <a:p>
            <a:pPr lvl="1">
              <a:lnSpc>
                <a:spcPct val="150000"/>
              </a:lnSpc>
            </a:pPr>
            <a:r>
              <a:rPr lang="en-US" sz="2400" dirty="0" smtClean="0">
                <a:latin typeface="Courier New" pitchFamily="49" charset="0"/>
              </a:rPr>
              <a:t>protected</a:t>
            </a:r>
            <a:r>
              <a:rPr lang="en-US" sz="2400" dirty="0" smtClean="0"/>
              <a:t> visibility provides more encapsulation than </a:t>
            </a:r>
            <a:r>
              <a:rPr lang="en-US" sz="2400" dirty="0" smtClean="0">
                <a:latin typeface="Courier New" pitchFamily="49" charset="0"/>
              </a:rPr>
              <a:t>public</a:t>
            </a:r>
            <a:r>
              <a:rPr lang="en-US" sz="2400" dirty="0" smtClean="0"/>
              <a:t> does</a:t>
            </a:r>
          </a:p>
          <a:p>
            <a:pPr lvl="1">
              <a:lnSpc>
                <a:spcPct val="150000"/>
              </a:lnSpc>
            </a:pPr>
            <a:r>
              <a:rPr lang="en-US" sz="2400" dirty="0" smtClean="0">
                <a:latin typeface="Courier New" pitchFamily="49" charset="0"/>
              </a:rPr>
              <a:t>protected</a:t>
            </a:r>
            <a:r>
              <a:rPr lang="en-US" sz="2400" dirty="0" smtClean="0"/>
              <a:t> visibility is not as tightly encapsulated as </a:t>
            </a:r>
            <a:r>
              <a:rPr lang="en-US" sz="2400" dirty="0" smtClean="0">
                <a:latin typeface="Courier New" pitchFamily="49" charset="0"/>
              </a:rPr>
              <a:t>private</a:t>
            </a:r>
            <a:r>
              <a:rPr lang="en-US" sz="2400" dirty="0" smtClean="0"/>
              <a:t> visibility</a:t>
            </a:r>
          </a:p>
          <a:p>
            <a:endParaRPr lang="en-US" dirty="0"/>
          </a:p>
        </p:txBody>
      </p:sp>
      <p:graphicFrame>
        <p:nvGraphicFramePr>
          <p:cNvPr id="4" name="Table 3"/>
          <p:cNvGraphicFramePr>
            <a:graphicFrameLocks noGrp="1"/>
          </p:cNvGraphicFramePr>
          <p:nvPr/>
        </p:nvGraphicFramePr>
        <p:xfrm>
          <a:off x="838200" y="4800600"/>
          <a:ext cx="6096000" cy="1857375"/>
        </p:xfrm>
        <a:graphic>
          <a:graphicData uri="http://schemas.openxmlformats.org/drawingml/2006/table">
            <a:tbl>
              <a:tblPr/>
              <a:tblGrid>
                <a:gridCol w="1219200"/>
                <a:gridCol w="1219200"/>
                <a:gridCol w="1219200"/>
                <a:gridCol w="1219200"/>
                <a:gridCol w="1219200"/>
              </a:tblGrid>
              <a:tr h="371475">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Times New Roman" charset="0"/>
                          <a:ea typeface="ＭＳ Ｐゴシック" charset="-128"/>
                        </a:rPr>
                        <a:t>Modifier</a:t>
                      </a:r>
                    </a:p>
                  </a:txBody>
                  <a:tcPr horzOverflow="overflow">
                    <a:lnL w="12700" cap="flat" cmpd="sng" algn="ctr">
                      <a:solidFill>
                        <a:srgbClr val="3333CC"/>
                      </a:solidFill>
                      <a:prstDash val="solid"/>
                      <a:round/>
                      <a:headEnd type="none" w="med" len="med"/>
                      <a:tailEnd type="none" w="med" len="med"/>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3333CC"/>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Times New Roman" charset="0"/>
                          <a:ea typeface="ＭＳ Ｐゴシック" charset="-128"/>
                        </a:rPr>
                        <a:t>Class</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3333CC"/>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Times New Roman" charset="0"/>
                          <a:ea typeface="ＭＳ Ｐゴシック" charset="-128"/>
                        </a:rPr>
                        <a:t>Package</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3333CC"/>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Times New Roman" charset="0"/>
                          <a:ea typeface="ＭＳ Ｐゴシック" charset="-128"/>
                        </a:rPr>
                        <a:t>Subclass</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3333CC"/>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Times New Roman" charset="0"/>
                          <a:ea typeface="ＭＳ Ｐゴシック" charset="-128"/>
                        </a:rPr>
                        <a:t>World</a:t>
                      </a:r>
                    </a:p>
                  </a:txBody>
                  <a:tcPr horzOverflow="overflow">
                    <a:lnL>
                      <a:noFill/>
                    </a:lnL>
                    <a:lnR w="12700" cap="flat" cmpd="sng" algn="ctr">
                      <a:solidFill>
                        <a:srgbClr val="3333CC"/>
                      </a:solidFill>
                      <a:prstDash val="solid"/>
                      <a:round/>
                      <a:headEnd type="none" w="med" len="med"/>
                      <a:tailEnd type="none" w="med" len="med"/>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3333CC"/>
                    </a:solidFill>
                  </a:tcPr>
                </a:tc>
              </a:tr>
              <a:tr h="371475">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public</a:t>
                      </a:r>
                    </a:p>
                  </a:txBody>
                  <a:tcPr horzOverflow="overflow">
                    <a:lnL w="12700" cap="flat" cmpd="sng" algn="ctr">
                      <a:solidFill>
                        <a:srgbClr val="3333CC"/>
                      </a:solidFill>
                      <a:prstDash val="solid"/>
                      <a:round/>
                      <a:headEnd type="none" w="med" len="med"/>
                      <a:tailEnd type="none" w="med" len="med"/>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E8E8F6"/>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Y</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E8E8F6"/>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Y</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E8E8F6"/>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Y</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E8E8F6"/>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Y</a:t>
                      </a:r>
                    </a:p>
                  </a:txBody>
                  <a:tcPr horzOverflow="overflow">
                    <a:lnL>
                      <a:noFill/>
                    </a:lnL>
                    <a:lnR w="12700" cap="flat" cmpd="sng" algn="ctr">
                      <a:solidFill>
                        <a:srgbClr val="3333CC"/>
                      </a:solidFill>
                      <a:prstDash val="solid"/>
                      <a:round/>
                      <a:headEnd type="none" w="med" len="med"/>
                      <a:tailEnd type="none" w="med" len="med"/>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E8E8F6"/>
                    </a:solidFill>
                  </a:tcPr>
                </a:tc>
              </a:tr>
              <a:tr h="371475">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protected</a:t>
                      </a:r>
                    </a:p>
                  </a:txBody>
                  <a:tcPr horzOverflow="overflow">
                    <a:lnL w="12700" cap="flat" cmpd="sng" algn="ctr">
                      <a:solidFill>
                        <a:srgbClr val="3333CC"/>
                      </a:solidFill>
                      <a:prstDash val="solid"/>
                      <a:round/>
                      <a:headEnd type="none" w="med" len="med"/>
                      <a:tailEnd type="none" w="med" len="med"/>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Y</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Y</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Y</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N</a:t>
                      </a:r>
                    </a:p>
                  </a:txBody>
                  <a:tcPr horzOverflow="overflow">
                    <a:lnL>
                      <a:noFill/>
                    </a:lnL>
                    <a:lnR w="12700" cap="flat" cmpd="sng" algn="ctr">
                      <a:solidFill>
                        <a:srgbClr val="3333CC"/>
                      </a:solidFill>
                      <a:prstDash val="solid"/>
                      <a:round/>
                      <a:headEnd type="none" w="med" len="med"/>
                      <a:tailEnd type="none" w="med" len="med"/>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FFFFFF"/>
                    </a:solidFill>
                  </a:tcPr>
                </a:tc>
              </a:tr>
              <a:tr h="371475">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none</a:t>
                      </a:r>
                    </a:p>
                  </a:txBody>
                  <a:tcPr horzOverflow="overflow">
                    <a:lnL w="12700" cap="flat" cmpd="sng" algn="ctr">
                      <a:solidFill>
                        <a:srgbClr val="3333CC"/>
                      </a:solidFill>
                      <a:prstDash val="solid"/>
                      <a:round/>
                      <a:headEnd type="none" w="med" len="med"/>
                      <a:tailEnd type="none" w="med" len="med"/>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E8E8F6"/>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Y</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E8E8F6"/>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Y</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E8E8F6"/>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N</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E8E8F6"/>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N</a:t>
                      </a:r>
                    </a:p>
                  </a:txBody>
                  <a:tcPr horzOverflow="overflow">
                    <a:lnL>
                      <a:noFill/>
                    </a:lnL>
                    <a:lnR w="12700" cap="flat" cmpd="sng" algn="ctr">
                      <a:solidFill>
                        <a:srgbClr val="3333CC"/>
                      </a:solidFill>
                      <a:prstDash val="solid"/>
                      <a:round/>
                      <a:headEnd type="none" w="med" len="med"/>
                      <a:tailEnd type="none" w="med" len="med"/>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E8E8F6"/>
                    </a:solidFill>
                  </a:tcPr>
                </a:tc>
              </a:tr>
              <a:tr h="371475">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private</a:t>
                      </a:r>
                    </a:p>
                  </a:txBody>
                  <a:tcPr horzOverflow="overflow">
                    <a:lnL w="12700" cap="flat" cmpd="sng" algn="ctr">
                      <a:solidFill>
                        <a:srgbClr val="3333CC"/>
                      </a:solidFill>
                      <a:prstDash val="solid"/>
                      <a:round/>
                      <a:headEnd type="none" w="med" len="med"/>
                      <a:tailEnd type="none" w="med" len="med"/>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charset="0"/>
                          <a:ea typeface="ＭＳ Ｐゴシック" charset="-128"/>
                        </a:rPr>
                        <a:t>Y</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N</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charset="0"/>
                          <a:ea typeface="ＭＳ Ｐゴシック" charset="-128"/>
                        </a:rPr>
                        <a:t>N</a:t>
                      </a:r>
                    </a:p>
                  </a:txBody>
                  <a:tcPr horzOverflow="overflow">
                    <a:lnL>
                      <a:noFill/>
                    </a:lnL>
                    <a:lnR>
                      <a:noFill/>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FFFFFF"/>
                    </a:solidFill>
                  </a:tcPr>
                </a:tc>
                <a:tc>
                  <a:txBody>
                    <a:bodyPr/>
                    <a:lstStyle>
                      <a:defPPr>
                        <a:defRPr lang="en-US"/>
                      </a:defPPr>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charset="0"/>
                          <a:ea typeface="ＭＳ Ｐゴシック" charset="-128"/>
                        </a:rPr>
                        <a:t>N</a:t>
                      </a:r>
                    </a:p>
                  </a:txBody>
                  <a:tcPr horzOverflow="overflow">
                    <a:lnL>
                      <a:noFill/>
                    </a:lnL>
                    <a:lnR w="12700" cap="flat" cmpd="sng" algn="ctr">
                      <a:solidFill>
                        <a:srgbClr val="3333CC"/>
                      </a:solidFill>
                      <a:prstDash val="solid"/>
                      <a:round/>
                      <a:headEnd type="none" w="med" len="med"/>
                      <a:tailEnd type="none" w="med" len="med"/>
                    </a:lnR>
                    <a:lnT w="12700" cap="flat" cmpd="sng" algn="ctr">
                      <a:solidFill>
                        <a:srgbClr val="3333CC"/>
                      </a:solidFill>
                      <a:prstDash val="solid"/>
                      <a:round/>
                      <a:headEnd type="none" w="med" len="med"/>
                      <a:tailEnd type="none" w="med" len="med"/>
                    </a:lnT>
                    <a:lnB w="12700" cap="flat" cmpd="sng" algn="ctr">
                      <a:solidFill>
                        <a:srgbClr val="3333CC"/>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 Example</a:t>
            </a:r>
            <a:endParaRPr lang="en-US" dirty="0"/>
          </a:p>
        </p:txBody>
      </p:sp>
      <p:sp>
        <p:nvSpPr>
          <p:cNvPr id="3" name="Content Placeholder 2"/>
          <p:cNvSpPr>
            <a:spLocks noGrp="1"/>
          </p:cNvSpPr>
          <p:nvPr>
            <p:ph idx="1"/>
          </p:nvPr>
        </p:nvSpPr>
        <p:spPr>
          <a:xfrm>
            <a:off x="76200" y="990600"/>
            <a:ext cx="8839200" cy="5486400"/>
          </a:xfrm>
        </p:spPr>
        <p:txBody>
          <a:bodyPr/>
          <a:lstStyle/>
          <a:p>
            <a:pPr>
              <a:lnSpc>
                <a:spcPct val="100000"/>
              </a:lnSpc>
              <a:buNone/>
            </a:pPr>
            <a:r>
              <a:rPr lang="en-US" sz="1800" b="1" dirty="0" smtClean="0">
                <a:latin typeface="Courier New" pitchFamily="49" charset="0"/>
                <a:cs typeface="Courier New" pitchFamily="49" charset="0"/>
              </a:rPr>
              <a:t>public class Person {</a:t>
            </a:r>
          </a:p>
          <a:p>
            <a:pPr>
              <a:lnSpc>
                <a:spcPct val="100000"/>
              </a:lnSpc>
              <a:buNone/>
            </a:pPr>
            <a:r>
              <a:rPr lang="en-US" sz="1800" b="1" dirty="0" smtClean="0">
                <a:latin typeface="Courier New" pitchFamily="49" charset="0"/>
                <a:cs typeface="Courier New" pitchFamily="49" charset="0"/>
              </a:rPr>
              <a:t>  String name;</a:t>
            </a:r>
          </a:p>
          <a:p>
            <a:pPr>
              <a:lnSpc>
                <a:spcPct val="100000"/>
              </a:lnSpc>
              <a:buNone/>
            </a:pPr>
            <a:r>
              <a:rPr lang="en-US" sz="1800" b="1" dirty="0" smtClean="0">
                <a:latin typeface="Courier New" pitchFamily="49" charset="0"/>
                <a:cs typeface="Courier New" pitchFamily="49" charset="0"/>
              </a:rPr>
              <a:t>  String </a:t>
            </a:r>
            <a:r>
              <a:rPr lang="en-US" sz="1800" b="1" dirty="0" err="1" smtClean="0">
                <a:latin typeface="Courier New" pitchFamily="49" charset="0"/>
                <a:cs typeface="Courier New" pitchFamily="49" charset="0"/>
              </a:rPr>
              <a:t>permanentAddress</a:t>
            </a:r>
            <a:r>
              <a:rPr lang="en-US" sz="1800" b="1" dirty="0" smtClean="0">
                <a:latin typeface="Courier New" pitchFamily="49" charset="0"/>
                <a:cs typeface="Courier New" pitchFamily="49" charset="0"/>
              </a:rPr>
              <a:t>;</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age;</a:t>
            </a:r>
          </a:p>
          <a:p>
            <a:pPr>
              <a:lnSpc>
                <a:spcPct val="100000"/>
              </a:lnSpc>
              <a:buNone/>
            </a:pPr>
            <a:r>
              <a:rPr lang="en-US" sz="1800" b="1" dirty="0" smtClean="0">
                <a:latin typeface="Courier New" pitchFamily="49" charset="0"/>
                <a:cs typeface="Courier New" pitchFamily="49" charset="0"/>
              </a:rPr>
              <a:t>  void </a:t>
            </a:r>
            <a:r>
              <a:rPr lang="en-US" sz="1800" b="1" dirty="0" err="1" smtClean="0">
                <a:latin typeface="Courier New" pitchFamily="49" charset="0"/>
                <a:cs typeface="Courier New" pitchFamily="49" charset="0"/>
              </a:rPr>
              <a:t>set_PermanentDetails</a:t>
            </a:r>
            <a:r>
              <a:rPr lang="en-US" sz="1800" b="1" dirty="0" smtClean="0">
                <a:latin typeface="Courier New" pitchFamily="49" charset="0"/>
                <a:cs typeface="Courier New" pitchFamily="49" charset="0"/>
              </a:rPr>
              <a:t>(String name, String </a:t>
            </a:r>
            <a:r>
              <a:rPr lang="en-US" sz="1800" b="1" dirty="0" err="1" smtClean="0">
                <a:latin typeface="Courier New" pitchFamily="49" charset="0"/>
                <a:cs typeface="Courier New" pitchFamily="49" charset="0"/>
              </a:rPr>
              <a:t>permanentAddress</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age) {</a:t>
            </a:r>
          </a:p>
          <a:p>
            <a:pPr>
              <a:lnSpc>
                <a:spcPct val="100000"/>
              </a:lnSpc>
              <a:buNone/>
            </a:pPr>
            <a:r>
              <a:rPr lang="en-US" sz="1800" b="1" dirty="0" smtClean="0">
                <a:latin typeface="Courier New" pitchFamily="49" charset="0"/>
                <a:cs typeface="Courier New" pitchFamily="49" charset="0"/>
              </a:rPr>
              <a:t>        this.name = name;</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this.permanentAddress</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permanentAddress</a:t>
            </a:r>
            <a:r>
              <a:rPr lang="en-US" sz="1800" b="1" dirty="0" smtClean="0">
                <a:latin typeface="Courier New" pitchFamily="49" charset="0"/>
                <a:cs typeface="Courier New" pitchFamily="49" charset="0"/>
              </a:rPr>
              <a:t>;</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this.age</a:t>
            </a:r>
            <a:r>
              <a:rPr lang="en-US" sz="1800" b="1" dirty="0" smtClean="0">
                <a:latin typeface="Courier New" pitchFamily="49" charset="0"/>
                <a:cs typeface="Courier New" pitchFamily="49" charset="0"/>
              </a:rPr>
              <a:t> = age;</a:t>
            </a:r>
          </a:p>
          <a:p>
            <a:pPr>
              <a:lnSpc>
                <a:spcPct val="100000"/>
              </a:lnSpc>
              <a:buNone/>
            </a:pP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void </a:t>
            </a:r>
            <a:r>
              <a:rPr lang="en-US" sz="1800" b="1" dirty="0" err="1" smtClean="0">
                <a:latin typeface="Courier New" pitchFamily="49" charset="0"/>
                <a:cs typeface="Courier New" pitchFamily="49" charset="0"/>
              </a:rPr>
              <a:t>get_PermanentDetails</a:t>
            </a: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("Name : " + name);</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("Permanent Address : " + </a:t>
            </a:r>
            <a:r>
              <a:rPr lang="en-US" sz="1800" b="1" dirty="0" err="1" smtClean="0">
                <a:latin typeface="Courier New" pitchFamily="49" charset="0"/>
                <a:cs typeface="Courier New" pitchFamily="49" charset="0"/>
              </a:rPr>
              <a:t>permanentAddress</a:t>
            </a:r>
            <a:r>
              <a:rPr lang="en-US" sz="1800" b="1" dirty="0" smtClean="0">
                <a:latin typeface="Courier New" pitchFamily="49" charset="0"/>
                <a:cs typeface="Courier New" pitchFamily="49" charset="0"/>
              </a:rPr>
              <a:t>);</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("Age :" + age);</a:t>
            </a:r>
          </a:p>
          <a:p>
            <a:pPr>
              <a:lnSpc>
                <a:spcPct val="100000"/>
              </a:lnSpc>
              <a:buNone/>
            </a:pP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a:t>
            </a:r>
            <a:endParaRPr lang="en-US" sz="2000" b="1" dirty="0" smtClean="0">
              <a:latin typeface="Courier New" pitchFamily="49" charset="0"/>
              <a:cs typeface="Courier New" pitchFamily="49" charset="0"/>
            </a:endParaRPr>
          </a:p>
          <a:p>
            <a:pPr>
              <a:buNone/>
            </a:pPr>
            <a:endParaRPr lang="en-US" dirty="0"/>
          </a:p>
        </p:txBody>
      </p:sp>
      <p:sp>
        <p:nvSpPr>
          <p:cNvPr id="5" name="Rounded Rectangular Callout 4"/>
          <p:cNvSpPr/>
          <p:nvPr/>
        </p:nvSpPr>
        <p:spPr bwMode="auto">
          <a:xfrm>
            <a:off x="4953000" y="914400"/>
            <a:ext cx="3962400" cy="1219200"/>
          </a:xfrm>
          <a:prstGeom prst="wedgeRoundRectCallout">
            <a:avLst>
              <a:gd name="adj1" fmla="val -64112"/>
              <a:gd name="adj2" fmla="val -2664"/>
              <a:gd name="adj3" fmla="val 16667"/>
            </a:avLst>
          </a:prstGeom>
          <a:blipFill>
            <a:blip r:embed="rId2"/>
            <a:tile tx="0" ty="0" sx="100000" sy="100000" flip="none" algn="tl"/>
          </a:bli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sz="1600" b="1" dirty="0" smtClean="0">
                <a:latin typeface="Candara" pitchFamily="34" charset="0"/>
              </a:rPr>
              <a:t>Person class contains general details of a </a:t>
            </a:r>
          </a:p>
          <a:p>
            <a:pPr fontAlgn="base">
              <a:spcBef>
                <a:spcPct val="0"/>
              </a:spcBef>
              <a:spcAft>
                <a:spcPct val="0"/>
              </a:spcAft>
            </a:pPr>
            <a:r>
              <a:rPr lang="en-US" sz="1600" b="1" dirty="0" smtClean="0">
                <a:latin typeface="Candara" pitchFamily="34" charset="0"/>
              </a:rPr>
              <a:t>person</a:t>
            </a:r>
            <a:endParaRPr kumimoji="0" lang="en-US" sz="1600" b="0" i="0" u="none" strike="noStrike" cap="none" normalizeH="0" baseline="0" dirty="0" smtClean="0">
              <a:ln>
                <a:noFill/>
              </a:ln>
              <a:solidFill>
                <a:schemeClr val="tx1"/>
              </a:solidFill>
              <a:effectLst/>
              <a:latin typeface="Candara" pitchFamily="34" charset="0"/>
            </a:endParaRP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Contd.</a:t>
            </a:r>
            <a:endParaRPr lang="en-US" dirty="0"/>
          </a:p>
        </p:txBody>
      </p:sp>
      <p:sp>
        <p:nvSpPr>
          <p:cNvPr id="6" name="Content Placeholder 5"/>
          <p:cNvSpPr>
            <a:spLocks noGrp="1"/>
          </p:cNvSpPr>
          <p:nvPr>
            <p:ph idx="1"/>
          </p:nvPr>
        </p:nvSpPr>
        <p:spPr>
          <a:xfrm>
            <a:off x="0" y="990600"/>
            <a:ext cx="9144000" cy="5029200"/>
          </a:xfrm>
        </p:spPr>
        <p:txBody>
          <a:bodyPr/>
          <a:lstStyle/>
          <a:p>
            <a:pPr>
              <a:buNone/>
            </a:pPr>
            <a:r>
              <a:rPr lang="en-US" sz="1800" b="1" dirty="0" smtClean="0">
                <a:latin typeface="Courier New" pitchFamily="49" charset="0"/>
                <a:cs typeface="Courier New" pitchFamily="49" charset="0"/>
              </a:rPr>
              <a:t>class Employ extends Person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    String </a:t>
            </a:r>
            <a:r>
              <a:rPr lang="en-US" sz="1800" b="1" dirty="0" err="1" smtClean="0">
                <a:latin typeface="Courier New" pitchFamily="49" charset="0"/>
                <a:cs typeface="Courier New" pitchFamily="49" charset="0"/>
              </a:rPr>
              <a:t>companyName</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String </a:t>
            </a:r>
            <a:r>
              <a:rPr lang="en-US" sz="1800" b="1" dirty="0" err="1" smtClean="0">
                <a:latin typeface="Courier New" pitchFamily="49" charset="0"/>
                <a:cs typeface="Courier New" pitchFamily="49" charset="0"/>
              </a:rPr>
              <a:t>companyAddress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Employ(</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String name, String </a:t>
            </a:r>
            <a:r>
              <a:rPr lang="en-US" sz="1800" b="1" dirty="0" err="1" smtClean="0">
                <a:latin typeface="Courier New" pitchFamily="49" charset="0"/>
                <a:cs typeface="Courier New" pitchFamily="49" charset="0"/>
              </a:rPr>
              <a:t>permanentAddress</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age,</a:t>
            </a:r>
          </a:p>
          <a:p>
            <a:pPr>
              <a:buNone/>
            </a:pPr>
            <a:r>
              <a:rPr lang="en-US" sz="1800" b="1" dirty="0" smtClean="0">
                <a:latin typeface="Courier New" pitchFamily="49" charset="0"/>
                <a:cs typeface="Courier New" pitchFamily="49" charset="0"/>
              </a:rPr>
              <a:t>            String </a:t>
            </a:r>
            <a:r>
              <a:rPr lang="en-US" sz="1800" b="1" dirty="0" err="1" smtClean="0">
                <a:latin typeface="Courier New" pitchFamily="49" charset="0"/>
                <a:cs typeface="Courier New" pitchFamily="49" charset="0"/>
              </a:rPr>
              <a:t>companyName</a:t>
            </a:r>
            <a:r>
              <a:rPr lang="en-US" sz="1800" b="1" dirty="0" smtClean="0">
                <a:latin typeface="Courier New" pitchFamily="49" charset="0"/>
                <a:cs typeface="Courier New" pitchFamily="49" charset="0"/>
              </a:rPr>
              <a:t>, String </a:t>
            </a:r>
            <a:r>
              <a:rPr lang="en-US" sz="1800" b="1" dirty="0" err="1" smtClean="0">
                <a:latin typeface="Courier New" pitchFamily="49" charset="0"/>
                <a:cs typeface="Courier New" pitchFamily="49" charset="0"/>
              </a:rPr>
              <a:t>companyAddress</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this.id = id;</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set_PermanentDetails</a:t>
            </a:r>
            <a:r>
              <a:rPr lang="en-US" sz="1800" b="1" dirty="0" smtClean="0">
                <a:latin typeface="Courier New" pitchFamily="49" charset="0"/>
                <a:cs typeface="Courier New" pitchFamily="49" charset="0"/>
              </a:rPr>
              <a:t>(name, </a:t>
            </a:r>
            <a:r>
              <a:rPr lang="en-US" sz="1800" b="1" dirty="0" err="1" smtClean="0">
                <a:latin typeface="Courier New" pitchFamily="49" charset="0"/>
                <a:cs typeface="Courier New" pitchFamily="49" charset="0"/>
              </a:rPr>
              <a:t>permanentAddress</a:t>
            </a:r>
            <a:r>
              <a:rPr lang="en-US" sz="1800" b="1" dirty="0" smtClean="0">
                <a:latin typeface="Courier New" pitchFamily="49" charset="0"/>
                <a:cs typeface="Courier New" pitchFamily="49" charset="0"/>
              </a:rPr>
              <a:t>, age);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this.companyName</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companyName</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this.companyAddress</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companyAddress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void </a:t>
            </a:r>
            <a:r>
              <a:rPr lang="en-US" sz="1800" b="1" dirty="0" err="1" smtClean="0">
                <a:latin typeface="Courier New" pitchFamily="49" charset="0"/>
                <a:cs typeface="Courier New" pitchFamily="49" charset="0"/>
              </a:rPr>
              <a:t>get_EmployDetails</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("Employ Id : " + id);</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get_PermanentDetails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("Company Name : " + </a:t>
            </a:r>
            <a:r>
              <a:rPr lang="en-US" sz="1800" b="1" dirty="0" err="1" smtClean="0">
                <a:latin typeface="Courier New" pitchFamily="49" charset="0"/>
                <a:cs typeface="Courier New" pitchFamily="49" charset="0"/>
              </a:rPr>
              <a:t>companyName</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("Company Address : " + </a:t>
            </a:r>
            <a:r>
              <a:rPr lang="en-US" sz="1800" b="1" dirty="0" err="1" smtClean="0">
                <a:latin typeface="Courier New" pitchFamily="49" charset="0"/>
                <a:cs typeface="Courier New" pitchFamily="49" charset="0"/>
              </a:rPr>
              <a:t>companyAddress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p>
          <a:p>
            <a:pPr>
              <a:buNone/>
            </a:pPr>
            <a:endParaRPr lang="en-US" sz="1800" dirty="0"/>
          </a:p>
        </p:txBody>
      </p:sp>
      <p:sp>
        <p:nvSpPr>
          <p:cNvPr id="7" name="Rounded Rectangular Callout 6"/>
          <p:cNvSpPr/>
          <p:nvPr/>
        </p:nvSpPr>
        <p:spPr bwMode="auto">
          <a:xfrm>
            <a:off x="4953000" y="838200"/>
            <a:ext cx="3810000" cy="1219200"/>
          </a:xfrm>
          <a:prstGeom prst="wedgeRoundRectCallout">
            <a:avLst>
              <a:gd name="adj1" fmla="val -64112"/>
              <a:gd name="adj2" fmla="val -2664"/>
              <a:gd name="adj3" fmla="val 16667"/>
            </a:avLst>
          </a:prstGeom>
          <a:blipFill>
            <a:blip r:embed="rId2"/>
            <a:tile tx="0" ty="0" sx="100000" sy="100000" flip="none" algn="tl"/>
          </a:bli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sz="1400" b="1" dirty="0" smtClean="0">
                <a:latin typeface="Candara" pitchFamily="34" charset="0"/>
              </a:rPr>
              <a:t>Employ contains company  details  of a person. </a:t>
            </a:r>
          </a:p>
          <a:p>
            <a:pPr fontAlgn="base">
              <a:spcBef>
                <a:spcPct val="0"/>
              </a:spcBef>
              <a:spcAft>
                <a:spcPct val="0"/>
              </a:spcAft>
            </a:pPr>
            <a:r>
              <a:rPr lang="en-US" sz="1400" b="1" dirty="0" smtClean="0">
                <a:latin typeface="Candara" pitchFamily="34" charset="0"/>
              </a:rPr>
              <a:t>Reuse the general details of the </a:t>
            </a:r>
          </a:p>
          <a:p>
            <a:pPr fontAlgn="base">
              <a:spcBef>
                <a:spcPct val="0"/>
              </a:spcBef>
              <a:spcAft>
                <a:spcPct val="0"/>
              </a:spcAft>
            </a:pPr>
            <a:r>
              <a:rPr lang="en-US" sz="1400" b="1" dirty="0" smtClean="0">
                <a:latin typeface="Candara" pitchFamily="34" charset="0"/>
              </a:rPr>
              <a:t>person in  its sub class.</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0" y="990600"/>
            <a:ext cx="9144000" cy="5486400"/>
          </a:xfrm>
        </p:spPr>
        <p:txBody>
          <a:bodyPr/>
          <a:lstStyle/>
          <a:p>
            <a:pPr>
              <a:buNone/>
            </a:pPr>
            <a:r>
              <a:rPr lang="en-US" sz="1800" b="1" dirty="0" smtClean="0">
                <a:latin typeface="Courier New" pitchFamily="49" charset="0"/>
                <a:cs typeface="Courier New" pitchFamily="49" charset="0"/>
              </a:rPr>
              <a:t>class </a:t>
            </a:r>
            <a:r>
              <a:rPr lang="en-US" sz="1800" b="1" dirty="0" err="1" smtClean="0">
                <a:latin typeface="Courier New" pitchFamily="49" charset="0"/>
                <a:cs typeface="Courier New" pitchFamily="49" charset="0"/>
              </a:rPr>
              <a:t>InherDemo</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static void main(String </a:t>
            </a:r>
            <a:r>
              <a:rPr lang="en-US" sz="1800" b="1" dirty="0" err="1" smtClean="0">
                <a:latin typeface="Courier New" pitchFamily="49" charset="0"/>
                <a:cs typeface="Courier New" pitchFamily="49" charset="0"/>
              </a:rPr>
              <a:t>args</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Employ e1 = new Employ(101,”Abebe”, "Addis Ababa, Ethiopia",</a:t>
            </a:r>
          </a:p>
          <a:p>
            <a:pPr>
              <a:buNone/>
            </a:pPr>
            <a:r>
              <a:rPr lang="en-US" sz="1800" b="1" dirty="0" smtClean="0">
                <a:latin typeface="Courier New" pitchFamily="49" charset="0"/>
                <a:cs typeface="Courier New" pitchFamily="49" charset="0"/>
              </a:rPr>
              <a:t>                29, "ASTU", "Adama, Ethiopia");</a:t>
            </a:r>
          </a:p>
          <a:p>
            <a:pPr>
              <a:buNone/>
            </a:pPr>
            <a:r>
              <a:rPr lang="en-US" sz="1800" b="1" dirty="0" smtClean="0">
                <a:latin typeface="Courier New" pitchFamily="49" charset="0"/>
                <a:cs typeface="Courier New" pitchFamily="49" charset="0"/>
              </a:rPr>
              <a:t>    e1.get_EmployDetails();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cs typeface="Courier New" pitchFamily="49" charset="0"/>
              </a:rPr>
              <a:t>Output:</a:t>
            </a:r>
            <a:endParaRPr lang="en-US" sz="1800" b="1" dirty="0">
              <a:cs typeface="Courier New" pitchFamily="49" charset="0"/>
            </a:endParaRPr>
          </a:p>
        </p:txBody>
      </p:sp>
      <p:sp>
        <p:nvSpPr>
          <p:cNvPr id="4" name="Rectangle 3"/>
          <p:cNvSpPr/>
          <p:nvPr/>
        </p:nvSpPr>
        <p:spPr>
          <a:xfrm>
            <a:off x="228600" y="3581400"/>
            <a:ext cx="4572000" cy="1754326"/>
          </a:xfrm>
          <a:prstGeom prst="rect">
            <a:avLst/>
          </a:prstGeom>
        </p:spPr>
        <p:txBody>
          <a:bodyPr>
            <a:spAutoFit/>
          </a:bodyPr>
          <a:lstStyle/>
          <a:p>
            <a:r>
              <a:rPr lang="en-US" dirty="0" smtClean="0"/>
              <a:t>Employ Id : 101</a:t>
            </a:r>
          </a:p>
          <a:p>
            <a:r>
              <a:rPr lang="en-US" dirty="0" smtClean="0"/>
              <a:t>Name : </a:t>
            </a:r>
            <a:r>
              <a:rPr lang="en-US" dirty="0" err="1" smtClean="0"/>
              <a:t>Abebe</a:t>
            </a:r>
            <a:endParaRPr lang="en-US" dirty="0" smtClean="0"/>
          </a:p>
          <a:p>
            <a:r>
              <a:rPr lang="en-US" dirty="0" smtClean="0"/>
              <a:t>Permanent Address : Addis Ababa, Ethiopia</a:t>
            </a:r>
          </a:p>
          <a:p>
            <a:r>
              <a:rPr lang="en-US" dirty="0" smtClean="0"/>
              <a:t>Age :29</a:t>
            </a:r>
          </a:p>
          <a:p>
            <a:r>
              <a:rPr lang="en-US" dirty="0" smtClean="0"/>
              <a:t>Company Name : ASTU</a:t>
            </a:r>
          </a:p>
          <a:p>
            <a:r>
              <a:rPr lang="en-US" dirty="0" smtClean="0"/>
              <a:t>Company Address : Adama, Ethiopia</a:t>
            </a:r>
            <a:endParaRPr lang="en-US" dirty="0"/>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 - Example</a:t>
            </a:r>
            <a:endParaRPr lang="en-US" dirty="0"/>
          </a:p>
        </p:txBody>
      </p:sp>
      <p:sp>
        <p:nvSpPr>
          <p:cNvPr id="3" name="Content Placeholder 2"/>
          <p:cNvSpPr>
            <a:spLocks noGrp="1"/>
          </p:cNvSpPr>
          <p:nvPr>
            <p:ph idx="1"/>
          </p:nvPr>
        </p:nvSpPr>
        <p:spPr/>
        <p:txBody>
          <a:bodyPr/>
          <a:lstStyle/>
          <a:p>
            <a:pPr>
              <a:buNone/>
            </a:pPr>
            <a:r>
              <a:rPr lang="en-US" sz="2000" b="1" dirty="0" smtClean="0">
                <a:latin typeface="Courier New" pitchFamily="49" charset="0"/>
                <a:cs typeface="Courier New" pitchFamily="49" charset="0"/>
              </a:rPr>
              <a:t>public class Student {</a:t>
            </a:r>
          </a:p>
          <a:p>
            <a:pPr>
              <a:buNone/>
            </a:pP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id;</a:t>
            </a:r>
          </a:p>
          <a:p>
            <a:pPr>
              <a:buNone/>
            </a:pPr>
            <a:r>
              <a:rPr lang="en-US" sz="2000" b="1" dirty="0" smtClean="0">
                <a:latin typeface="Courier New" pitchFamily="49" charset="0"/>
                <a:cs typeface="Courier New" pitchFamily="49" charset="0"/>
              </a:rPr>
              <a:t>    Scanner in = new Scanner(</a:t>
            </a:r>
            <a:r>
              <a:rPr lang="en-US" sz="2000" b="1" dirty="0" err="1" smtClean="0">
                <a:latin typeface="Courier New" pitchFamily="49" charset="0"/>
                <a:cs typeface="Courier New" pitchFamily="49" charset="0"/>
              </a:rPr>
              <a:t>System.in</a:t>
            </a:r>
            <a:r>
              <a:rPr lang="en-US" sz="2000" b="1" dirty="0" smtClean="0">
                <a:latin typeface="Courier New" pitchFamily="49" charset="0"/>
                <a:cs typeface="Courier New" pitchFamily="49" charset="0"/>
              </a:rPr>
              <a:t>);</a:t>
            </a:r>
          </a:p>
          <a:p>
            <a:pPr>
              <a:buNone/>
            </a:pP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void readdata1()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a:t>
            </a:r>
            <a:r>
              <a:rPr lang="en-US" sz="2000" b="1" dirty="0" smtClean="0">
                <a:latin typeface="Courier New" pitchFamily="49" charset="0"/>
                <a:cs typeface="Courier New" pitchFamily="49" charset="0"/>
              </a:rPr>
              <a:t>("Enter your Id: ");</a:t>
            </a:r>
          </a:p>
          <a:p>
            <a:pPr>
              <a:buNone/>
            </a:pPr>
            <a:r>
              <a:rPr lang="en-US" sz="2000" b="1" dirty="0" smtClean="0">
                <a:latin typeface="Courier New" pitchFamily="49" charset="0"/>
                <a:cs typeface="Courier New" pitchFamily="49" charset="0"/>
              </a:rPr>
              <a:t>        id = </a:t>
            </a:r>
            <a:r>
              <a:rPr lang="en-US" sz="2000" b="1" dirty="0" err="1" smtClean="0">
                <a:latin typeface="Courier New" pitchFamily="49" charset="0"/>
                <a:cs typeface="Courier New" pitchFamily="49" charset="0"/>
              </a:rPr>
              <a:t>in.nextInt</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p>
          <a:p>
            <a:pPr>
              <a:buNone/>
            </a:pP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void printdata1()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("Id = " + id);</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a:t>
            </a:r>
            <a:endParaRPr lang="en-US" sz="1800" b="1" dirty="0" smtClean="0">
              <a:latin typeface="Courier New" pitchFamily="49" charset="0"/>
              <a:cs typeface="Courier New" pitchFamily="49" charset="0"/>
            </a:endParaRPr>
          </a:p>
          <a:p>
            <a:pPr>
              <a:buNone/>
            </a:pPr>
            <a:endParaRPr lang="en-US" sz="1800" dirty="0">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pPr>
              <a:buNone/>
            </a:pPr>
            <a:r>
              <a:rPr lang="en-US" sz="1800" b="1" dirty="0" smtClean="0">
                <a:latin typeface="Courier New" pitchFamily="49" charset="0"/>
                <a:cs typeface="Courier New" pitchFamily="49" charset="0"/>
              </a:rPr>
              <a:t>class Exam extends Student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m1, m2, m3;</a:t>
            </a:r>
          </a:p>
          <a:p>
            <a:pPr>
              <a:buNone/>
            </a:pPr>
            <a:r>
              <a:rPr lang="en-US" sz="1800" b="1" dirty="0" smtClean="0">
                <a:latin typeface="Courier New" pitchFamily="49" charset="0"/>
                <a:cs typeface="Courier New" pitchFamily="49" charset="0"/>
              </a:rPr>
              <a:t>    Scanner in = new Scanner(</a:t>
            </a:r>
            <a:r>
              <a:rPr lang="en-US" sz="1800" b="1" dirty="0" err="1" smtClean="0">
                <a:latin typeface="Courier New" pitchFamily="49" charset="0"/>
                <a:cs typeface="Courier New" pitchFamily="49" charset="0"/>
              </a:rPr>
              <a:t>System.in</a:t>
            </a: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void readdata2() {</a:t>
            </a:r>
          </a:p>
          <a:p>
            <a:pPr>
              <a:buNone/>
            </a:pPr>
            <a:r>
              <a:rPr lang="en-US" sz="1800" b="1" dirty="0" smtClean="0">
                <a:latin typeface="Courier New" pitchFamily="49" charset="0"/>
                <a:cs typeface="Courier New" pitchFamily="49" charset="0"/>
              </a:rPr>
              <a:t>        readdata1();</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a:t>
            </a:r>
            <a:r>
              <a:rPr lang="en-US" sz="1800" b="1" dirty="0" smtClean="0">
                <a:latin typeface="Courier New" pitchFamily="49" charset="0"/>
                <a:cs typeface="Courier New" pitchFamily="49" charset="0"/>
              </a:rPr>
              <a:t>("Enter 3 subjects marks:");</a:t>
            </a:r>
          </a:p>
          <a:p>
            <a:pPr>
              <a:buNone/>
            </a:pPr>
            <a:r>
              <a:rPr lang="en-US" sz="1800" b="1" dirty="0" smtClean="0">
                <a:latin typeface="Courier New" pitchFamily="49" charset="0"/>
                <a:cs typeface="Courier New" pitchFamily="49" charset="0"/>
              </a:rPr>
              <a:t>        m1 = </a:t>
            </a:r>
            <a:r>
              <a:rPr lang="en-US" sz="1800" b="1" dirty="0" err="1" smtClean="0">
                <a:latin typeface="Courier New" pitchFamily="49" charset="0"/>
                <a:cs typeface="Courier New" pitchFamily="49" charset="0"/>
              </a:rPr>
              <a:t>in.nextInt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m2 = </a:t>
            </a:r>
            <a:r>
              <a:rPr lang="en-US" sz="1800" b="1" dirty="0" err="1" smtClean="0">
                <a:latin typeface="Courier New" pitchFamily="49" charset="0"/>
                <a:cs typeface="Courier New" pitchFamily="49" charset="0"/>
              </a:rPr>
              <a:t>in.nextInt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m3 = </a:t>
            </a:r>
            <a:r>
              <a:rPr lang="en-US" sz="1800" b="1" dirty="0" err="1" smtClean="0">
                <a:latin typeface="Courier New" pitchFamily="49" charset="0"/>
                <a:cs typeface="Courier New" pitchFamily="49" charset="0"/>
              </a:rPr>
              <a:t>in.nextInt</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void printdata2() {</a:t>
            </a:r>
          </a:p>
          <a:p>
            <a:pPr>
              <a:buNone/>
            </a:pPr>
            <a:r>
              <a:rPr lang="en-US" sz="1800" b="1" dirty="0" smtClean="0">
                <a:latin typeface="Courier New" pitchFamily="49" charset="0"/>
                <a:cs typeface="Courier New" pitchFamily="49" charset="0"/>
              </a:rPr>
              <a:t>        printdata1();</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("Subject1 marks=" + m1);</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("Subject2 marks=" + m2);</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("Subject3 marks=" + m3);</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sz="1800" b="1" dirty="0" smtClean="0">
                <a:latin typeface="Courier New" pitchFamily="49" charset="0"/>
                <a:cs typeface="Courier New" pitchFamily="49" charset="0"/>
              </a:rPr>
              <a:t>class Results extends Exam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avg</a:t>
            </a: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void printdata3() {</a:t>
            </a:r>
          </a:p>
          <a:p>
            <a:pPr>
              <a:buNone/>
            </a:pPr>
            <a:r>
              <a:rPr lang="en-US" sz="1800" b="1" dirty="0" smtClean="0">
                <a:latin typeface="Courier New" pitchFamily="49" charset="0"/>
                <a:cs typeface="Courier New" pitchFamily="49" charset="0"/>
              </a:rPr>
              <a:t>        printdata2();</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avg</a:t>
            </a:r>
            <a:r>
              <a:rPr lang="en-US" sz="1800" b="1" dirty="0" smtClean="0">
                <a:latin typeface="Courier New" pitchFamily="49" charset="0"/>
                <a:cs typeface="Courier New" pitchFamily="49" charset="0"/>
              </a:rPr>
              <a:t> = (m1 + m2 + m3) / 3;</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avg</a:t>
            </a:r>
            <a:r>
              <a:rPr lang="en-US" sz="1800" b="1" dirty="0" smtClean="0">
                <a:latin typeface="Courier New" pitchFamily="49" charset="0"/>
                <a:cs typeface="Courier New" pitchFamily="49" charset="0"/>
              </a:rPr>
              <a:t> &lt; 35)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("Grade: F");</a:t>
            </a:r>
          </a:p>
          <a:p>
            <a:pPr>
              <a:buNone/>
            </a:pPr>
            <a:r>
              <a:rPr lang="en-US" sz="1800" b="1" dirty="0" smtClean="0">
                <a:latin typeface="Courier New" pitchFamily="49" charset="0"/>
                <a:cs typeface="Courier New" pitchFamily="49" charset="0"/>
              </a:rPr>
              <a:t>        } else if (</a:t>
            </a:r>
            <a:r>
              <a:rPr lang="en-US" sz="1800" b="1" dirty="0" err="1" smtClean="0">
                <a:latin typeface="Courier New" pitchFamily="49" charset="0"/>
                <a:cs typeface="Courier New" pitchFamily="49" charset="0"/>
              </a:rPr>
              <a:t>avg</a:t>
            </a:r>
            <a:r>
              <a:rPr lang="en-US" sz="1800" b="1" dirty="0" smtClean="0">
                <a:latin typeface="Courier New" pitchFamily="49" charset="0"/>
                <a:cs typeface="Courier New" pitchFamily="49" charset="0"/>
              </a:rPr>
              <a:t> &gt;= 35 &amp;&amp; </a:t>
            </a:r>
            <a:r>
              <a:rPr lang="en-US" sz="1800" b="1" dirty="0" err="1" smtClean="0">
                <a:latin typeface="Courier New" pitchFamily="49" charset="0"/>
                <a:cs typeface="Courier New" pitchFamily="49" charset="0"/>
              </a:rPr>
              <a:t>avg</a:t>
            </a:r>
            <a:r>
              <a:rPr lang="en-US" sz="1800" b="1" dirty="0" smtClean="0">
                <a:latin typeface="Courier New" pitchFamily="49" charset="0"/>
                <a:cs typeface="Courier New" pitchFamily="49" charset="0"/>
              </a:rPr>
              <a:t> &lt; 50)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("Grade: D");</a:t>
            </a:r>
          </a:p>
          <a:p>
            <a:pPr>
              <a:buNone/>
            </a:pPr>
            <a:r>
              <a:rPr lang="en-US" sz="1800" b="1" dirty="0" smtClean="0">
                <a:latin typeface="Courier New" pitchFamily="49" charset="0"/>
                <a:cs typeface="Courier New" pitchFamily="49" charset="0"/>
              </a:rPr>
              <a:t>        } else if (</a:t>
            </a:r>
            <a:r>
              <a:rPr lang="en-US" sz="1800" b="1" dirty="0" err="1" smtClean="0">
                <a:latin typeface="Courier New" pitchFamily="49" charset="0"/>
                <a:cs typeface="Courier New" pitchFamily="49" charset="0"/>
              </a:rPr>
              <a:t>avg</a:t>
            </a:r>
            <a:r>
              <a:rPr lang="en-US" sz="1800" b="1" dirty="0" smtClean="0">
                <a:latin typeface="Courier New" pitchFamily="49" charset="0"/>
                <a:cs typeface="Courier New" pitchFamily="49" charset="0"/>
              </a:rPr>
              <a:t> &gt;= 50 &amp;&amp; </a:t>
            </a:r>
            <a:r>
              <a:rPr lang="en-US" sz="1800" b="1" dirty="0" err="1" smtClean="0">
                <a:latin typeface="Courier New" pitchFamily="49" charset="0"/>
                <a:cs typeface="Courier New" pitchFamily="49" charset="0"/>
              </a:rPr>
              <a:t>avg</a:t>
            </a:r>
            <a:r>
              <a:rPr lang="en-US" sz="1800" b="1" dirty="0" smtClean="0">
                <a:latin typeface="Courier New" pitchFamily="49" charset="0"/>
                <a:cs typeface="Courier New" pitchFamily="49" charset="0"/>
              </a:rPr>
              <a:t> &lt; 60)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("Grade: C");</a:t>
            </a:r>
          </a:p>
          <a:p>
            <a:pPr>
              <a:buNone/>
            </a:pPr>
            <a:r>
              <a:rPr lang="en-US" sz="1800" b="1" dirty="0" smtClean="0">
                <a:latin typeface="Courier New" pitchFamily="49" charset="0"/>
                <a:cs typeface="Courier New" pitchFamily="49" charset="0"/>
              </a:rPr>
              <a:t>        } else if (</a:t>
            </a:r>
            <a:r>
              <a:rPr lang="en-US" sz="1800" b="1" dirty="0" err="1" smtClean="0">
                <a:latin typeface="Courier New" pitchFamily="49" charset="0"/>
                <a:cs typeface="Courier New" pitchFamily="49" charset="0"/>
              </a:rPr>
              <a:t>avg</a:t>
            </a:r>
            <a:r>
              <a:rPr lang="en-US" sz="1800" b="1" dirty="0" smtClean="0">
                <a:latin typeface="Courier New" pitchFamily="49" charset="0"/>
                <a:cs typeface="Courier New" pitchFamily="49" charset="0"/>
              </a:rPr>
              <a:t> &gt;= 60 &amp;&amp; </a:t>
            </a:r>
            <a:r>
              <a:rPr lang="en-US" sz="1800" b="1" dirty="0" err="1" smtClean="0">
                <a:latin typeface="Courier New" pitchFamily="49" charset="0"/>
                <a:cs typeface="Courier New" pitchFamily="49" charset="0"/>
              </a:rPr>
              <a:t>avg</a:t>
            </a:r>
            <a:r>
              <a:rPr lang="en-US" sz="1800" b="1" dirty="0" smtClean="0">
                <a:latin typeface="Courier New" pitchFamily="49" charset="0"/>
                <a:cs typeface="Courier New" pitchFamily="49" charset="0"/>
              </a:rPr>
              <a:t> &lt; 75)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("Grade: B");</a:t>
            </a:r>
          </a:p>
          <a:p>
            <a:pPr>
              <a:buNone/>
            </a:pPr>
            <a:r>
              <a:rPr lang="en-US" sz="1800" b="1" dirty="0" smtClean="0">
                <a:latin typeface="Courier New" pitchFamily="49" charset="0"/>
                <a:cs typeface="Courier New" pitchFamily="49" charset="0"/>
              </a:rPr>
              <a:t>        } else if (</a:t>
            </a:r>
            <a:r>
              <a:rPr lang="en-US" sz="1800" b="1" dirty="0" err="1" smtClean="0">
                <a:latin typeface="Courier New" pitchFamily="49" charset="0"/>
                <a:cs typeface="Courier New" pitchFamily="49" charset="0"/>
              </a:rPr>
              <a:t>avg</a:t>
            </a:r>
            <a:r>
              <a:rPr lang="en-US" sz="1800" b="1" dirty="0" smtClean="0">
                <a:latin typeface="Courier New" pitchFamily="49" charset="0"/>
                <a:cs typeface="Courier New" pitchFamily="49" charset="0"/>
              </a:rPr>
              <a:t> &gt;= 75)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System.out.println</a:t>
            </a:r>
            <a:r>
              <a:rPr lang="en-US" sz="1800" b="1" dirty="0" smtClean="0">
                <a:latin typeface="Courier New" pitchFamily="49" charset="0"/>
                <a:cs typeface="Courier New" pitchFamily="49" charset="0"/>
              </a:rPr>
              <a:t>("Grade: A");</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sz="1800" b="1" dirty="0" smtClean="0">
                <a:latin typeface="Courier New" pitchFamily="49" charset="0"/>
                <a:cs typeface="Courier New" pitchFamily="49" charset="0"/>
              </a:rPr>
              <a:t>class </a:t>
            </a:r>
            <a:r>
              <a:rPr lang="en-US" sz="1800" b="1" dirty="0" err="1" smtClean="0">
                <a:latin typeface="Courier New" pitchFamily="49" charset="0"/>
                <a:cs typeface="Courier New" pitchFamily="49" charset="0"/>
              </a:rPr>
              <a:t>MultiInh</a:t>
            </a: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public static void main(String sad[]) {</a:t>
            </a:r>
          </a:p>
          <a:p>
            <a:pPr>
              <a:buNone/>
            </a:pPr>
            <a:r>
              <a:rPr lang="en-US" sz="1800" b="1" dirty="0" smtClean="0">
                <a:latin typeface="Courier New" pitchFamily="49" charset="0"/>
                <a:cs typeface="Courier New" pitchFamily="49" charset="0"/>
              </a:rPr>
              <a:t>        Results </a:t>
            </a:r>
            <a:r>
              <a:rPr lang="en-US" sz="1800" b="1" dirty="0" err="1" smtClean="0">
                <a:latin typeface="Courier New" pitchFamily="49" charset="0"/>
                <a:cs typeface="Courier New" pitchFamily="49" charset="0"/>
              </a:rPr>
              <a:t>obj</a:t>
            </a:r>
            <a:r>
              <a:rPr lang="en-US" sz="1800" b="1" dirty="0" smtClean="0">
                <a:latin typeface="Courier New" pitchFamily="49" charset="0"/>
                <a:cs typeface="Courier New" pitchFamily="49" charset="0"/>
              </a:rPr>
              <a:t> = new Results();</a:t>
            </a:r>
          </a:p>
          <a:p>
            <a:pPr>
              <a:buNone/>
            </a:pPr>
            <a:r>
              <a:rPr lang="en-US" sz="1800" b="1" dirty="0" smtClean="0">
                <a:latin typeface="Courier New" pitchFamily="49" charset="0"/>
                <a:cs typeface="Courier New" pitchFamily="49" charset="0"/>
              </a:rPr>
              <a:t>        obj.readdata2();</a:t>
            </a:r>
          </a:p>
          <a:p>
            <a:pPr>
              <a:buNone/>
            </a:pPr>
            <a:r>
              <a:rPr lang="en-US" sz="1800" b="1" dirty="0" smtClean="0">
                <a:latin typeface="Courier New" pitchFamily="49" charset="0"/>
                <a:cs typeface="Courier New" pitchFamily="49" charset="0"/>
              </a:rPr>
              <a:t>        obj.printdata3();</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endParaRPr lang="en-US" sz="1800" b="1" dirty="0" smtClean="0">
              <a:latin typeface="Courier New" pitchFamily="49" charset="0"/>
              <a:cs typeface="Courier New" pitchFamily="49" charset="0"/>
            </a:endParaRPr>
          </a:p>
          <a:p>
            <a:pPr>
              <a:buNone/>
            </a:pPr>
            <a:endParaRPr lang="en-US" sz="1800" b="1" dirty="0" smtClean="0">
              <a:latin typeface="Courier New" pitchFamily="49" charset="0"/>
              <a:cs typeface="Courier New" pitchFamily="49" charset="0"/>
            </a:endParaRPr>
          </a:p>
          <a:p>
            <a:pPr>
              <a:buNone/>
            </a:pPr>
            <a:r>
              <a:rPr lang="en-US" sz="1800" b="1" dirty="0" smtClean="0">
                <a:cs typeface="Courier New" pitchFamily="49" charset="0"/>
              </a:rPr>
              <a:t>Output:</a:t>
            </a:r>
          </a:p>
          <a:p>
            <a:pPr>
              <a:buNone/>
            </a:pPr>
            <a:r>
              <a:rPr lang="en-US" sz="1800" b="1" dirty="0" smtClean="0">
                <a:latin typeface="Courier New" pitchFamily="49" charset="0"/>
                <a:cs typeface="Courier New" pitchFamily="49" charset="0"/>
              </a:rPr>
              <a:t>Enter your Id: 101</a:t>
            </a:r>
          </a:p>
          <a:p>
            <a:pPr>
              <a:buNone/>
            </a:pPr>
            <a:r>
              <a:rPr lang="en-US" sz="1800" b="1" dirty="0" smtClean="0">
                <a:latin typeface="Courier New" pitchFamily="49" charset="0"/>
                <a:cs typeface="Courier New" pitchFamily="49" charset="0"/>
              </a:rPr>
              <a:t>Enter 3 subjects marks:75 82 95</a:t>
            </a:r>
          </a:p>
          <a:p>
            <a:pPr>
              <a:buNone/>
            </a:pPr>
            <a:r>
              <a:rPr lang="en-US" sz="1800" b="1" dirty="0" smtClean="0">
                <a:latin typeface="Courier New" pitchFamily="49" charset="0"/>
                <a:cs typeface="Courier New" pitchFamily="49" charset="0"/>
              </a:rPr>
              <a:t>Id = 101</a:t>
            </a:r>
          </a:p>
          <a:p>
            <a:pPr>
              <a:buNone/>
            </a:pPr>
            <a:r>
              <a:rPr lang="en-US" sz="1800" b="1" dirty="0" smtClean="0">
                <a:latin typeface="Courier New" pitchFamily="49" charset="0"/>
                <a:cs typeface="Courier New" pitchFamily="49" charset="0"/>
              </a:rPr>
              <a:t>Subject1 marks=75</a:t>
            </a:r>
          </a:p>
          <a:p>
            <a:pPr>
              <a:buNone/>
            </a:pPr>
            <a:r>
              <a:rPr lang="en-US" sz="1800" b="1" dirty="0" smtClean="0">
                <a:latin typeface="Courier New" pitchFamily="49" charset="0"/>
                <a:cs typeface="Courier New" pitchFamily="49" charset="0"/>
              </a:rPr>
              <a:t>Subject2 marks=82</a:t>
            </a:r>
          </a:p>
          <a:p>
            <a:pPr>
              <a:buNone/>
            </a:pPr>
            <a:r>
              <a:rPr lang="en-US" sz="1800" b="1" dirty="0" smtClean="0">
                <a:latin typeface="Courier New" pitchFamily="49" charset="0"/>
                <a:cs typeface="Courier New" pitchFamily="49" charset="0"/>
              </a:rPr>
              <a:t>Subject3 marks=95</a:t>
            </a:r>
          </a:p>
          <a:p>
            <a:pPr>
              <a:buNone/>
            </a:pPr>
            <a:r>
              <a:rPr lang="en-US" sz="1800" b="1" dirty="0" smtClean="0">
                <a:latin typeface="Courier New" pitchFamily="49" charset="0"/>
                <a:cs typeface="Courier New" pitchFamily="49" charset="0"/>
              </a:rPr>
              <a:t>Grade: A</a:t>
            </a:r>
            <a:endParaRPr lang="en-US" sz="1800" b="1" dirty="0">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lnSpc>
                <a:spcPct val="100000"/>
              </a:lnSpc>
              <a:buSzPct val="85000"/>
              <a:buNone/>
            </a:pPr>
            <a:r>
              <a:rPr lang="en-US" dirty="0" smtClean="0">
                <a:solidFill>
                  <a:srgbClr val="000000"/>
                </a:solidFill>
              </a:rPr>
              <a:t>After studying this chapter, students should be able to learn:</a:t>
            </a:r>
          </a:p>
          <a:p>
            <a:pPr marL="465138" indent="-344488">
              <a:lnSpc>
                <a:spcPct val="150000"/>
              </a:lnSpc>
              <a:buSzPct val="65000"/>
            </a:pPr>
            <a:r>
              <a:rPr lang="en-US" dirty="0" smtClean="0"/>
              <a:t>Basics of Inheritance </a:t>
            </a:r>
          </a:p>
          <a:p>
            <a:pPr marL="465138" indent="-344488">
              <a:lnSpc>
                <a:spcPct val="150000"/>
              </a:lnSpc>
              <a:buSzPct val="65000"/>
            </a:pPr>
            <a:r>
              <a:rPr lang="en-US" dirty="0" smtClean="0"/>
              <a:t>Types of Inheritance</a:t>
            </a:r>
          </a:p>
          <a:p>
            <a:pPr marL="465138" indent="-344488">
              <a:lnSpc>
                <a:spcPct val="150000"/>
              </a:lnSpc>
              <a:buSzPct val="65000"/>
            </a:pPr>
            <a:r>
              <a:rPr lang="en-US" dirty="0" smtClean="0"/>
              <a:t>The </a:t>
            </a:r>
            <a:r>
              <a:rPr lang="en-US" i="1" dirty="0" smtClean="0"/>
              <a:t>protected</a:t>
            </a:r>
            <a:r>
              <a:rPr lang="en-US" dirty="0" smtClean="0"/>
              <a:t> modifier</a:t>
            </a:r>
          </a:p>
          <a:p>
            <a:pPr marL="465138" indent="-344488">
              <a:lnSpc>
                <a:spcPct val="150000"/>
              </a:lnSpc>
              <a:buSzPct val="65000"/>
            </a:pPr>
            <a:r>
              <a:rPr lang="en-US" dirty="0" smtClean="0"/>
              <a:t>Super  and final key word</a:t>
            </a:r>
          </a:p>
          <a:p>
            <a:pPr marL="465138" indent="-344488">
              <a:lnSpc>
                <a:spcPct val="150000"/>
              </a:lnSpc>
              <a:buSzPct val="65000"/>
            </a:pPr>
            <a:r>
              <a:rPr lang="en-US" dirty="0" smtClean="0"/>
              <a:t>Polymorphism and its types</a:t>
            </a:r>
          </a:p>
          <a:p>
            <a:pPr marL="465138" indent="-344488">
              <a:lnSpc>
                <a:spcPct val="150000"/>
              </a:lnSpc>
              <a:buSzPct val="65000"/>
            </a:pPr>
            <a:r>
              <a:rPr lang="en-US" dirty="0" smtClean="0"/>
              <a:t>Method Overloading vs. Overriding</a:t>
            </a:r>
          </a:p>
          <a:p>
            <a:pPr marL="465138" indent="-344488">
              <a:lnSpc>
                <a:spcPct val="150000"/>
              </a:lnSpc>
              <a:buSzPct val="65000"/>
            </a:pPr>
            <a:r>
              <a:rPr lang="en-US" dirty="0" smtClean="0"/>
              <a:t>The Object class</a:t>
            </a:r>
          </a:p>
          <a:p>
            <a:pPr marL="465138" indent="-344488">
              <a:lnSpc>
                <a:spcPct val="150000"/>
              </a:lnSpc>
              <a:buSzPct val="65000"/>
            </a:pPr>
            <a:r>
              <a:rPr lang="en-US" dirty="0" smtClean="0"/>
              <a:t>The Abstract class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 of   “super” keyword</a:t>
            </a:r>
            <a:endParaRPr lang="en-US" dirty="0"/>
          </a:p>
        </p:txBody>
      </p:sp>
      <p:sp>
        <p:nvSpPr>
          <p:cNvPr id="3" name="Content Placeholder 2"/>
          <p:cNvSpPr>
            <a:spLocks noGrp="1"/>
          </p:cNvSpPr>
          <p:nvPr>
            <p:ph idx="1"/>
          </p:nvPr>
        </p:nvSpPr>
        <p:spPr/>
        <p:txBody>
          <a:bodyPr/>
          <a:lstStyle/>
          <a:p>
            <a:pPr>
              <a:lnSpc>
                <a:spcPct val="100000"/>
              </a:lnSpc>
              <a:buClr>
                <a:schemeClr val="tx2"/>
              </a:buClr>
            </a:pPr>
            <a:r>
              <a:rPr lang="en-US" sz="2800" dirty="0" smtClean="0"/>
              <a:t>‘super’ is a keyword used to refer to hidden variables of super class from sub class.</a:t>
            </a:r>
          </a:p>
          <a:p>
            <a:pPr lvl="2">
              <a:lnSpc>
                <a:spcPct val="100000"/>
              </a:lnSpc>
              <a:buClr>
                <a:srgbClr val="FF0000"/>
              </a:buClr>
            </a:pPr>
            <a:r>
              <a:rPr lang="en-US" sz="2800" b="1" dirty="0" err="1" smtClean="0"/>
              <a:t>super.a</a:t>
            </a:r>
            <a:r>
              <a:rPr lang="en-US" sz="2800" b="1" dirty="0" smtClean="0"/>
              <a:t>=a;</a:t>
            </a:r>
          </a:p>
          <a:p>
            <a:pPr>
              <a:lnSpc>
                <a:spcPct val="100000"/>
              </a:lnSpc>
              <a:buClr>
                <a:schemeClr val="tx2"/>
              </a:buClr>
            </a:pPr>
            <a:r>
              <a:rPr lang="en-US" sz="2800" dirty="0" smtClean="0"/>
              <a:t>It is used to call a constructor of super class from constructor of sub class which should be first statement.</a:t>
            </a:r>
          </a:p>
          <a:p>
            <a:pPr lvl="2">
              <a:lnSpc>
                <a:spcPct val="100000"/>
              </a:lnSpc>
              <a:buClr>
                <a:srgbClr val="FF0000"/>
              </a:buClr>
            </a:pPr>
            <a:r>
              <a:rPr lang="en-US" sz="2800" b="1" dirty="0" smtClean="0"/>
              <a:t>super(</a:t>
            </a:r>
            <a:r>
              <a:rPr lang="en-US" sz="2800" b="1" dirty="0" err="1" smtClean="0"/>
              <a:t>a,b</a:t>
            </a:r>
            <a:r>
              <a:rPr lang="en-US" sz="2800" b="1" dirty="0" smtClean="0"/>
              <a:t>);</a:t>
            </a:r>
          </a:p>
          <a:p>
            <a:pPr>
              <a:lnSpc>
                <a:spcPct val="100000"/>
              </a:lnSpc>
              <a:buClr>
                <a:schemeClr val="tx2"/>
              </a:buClr>
            </a:pPr>
            <a:r>
              <a:rPr lang="en-US" sz="2800" dirty="0" smtClean="0"/>
              <a:t>It is used to call a super class method from sub class method to avoid redundancy of code</a:t>
            </a:r>
          </a:p>
          <a:p>
            <a:pPr lvl="2">
              <a:lnSpc>
                <a:spcPct val="100000"/>
              </a:lnSpc>
              <a:buClr>
                <a:srgbClr val="FF0000"/>
              </a:buClr>
            </a:pPr>
            <a:r>
              <a:rPr lang="en-US" sz="2800" b="1" dirty="0" err="1" smtClean="0"/>
              <a:t>super.addNumbers</a:t>
            </a:r>
            <a:r>
              <a:rPr lang="en-US" sz="2800" b="1" dirty="0" smtClean="0"/>
              <a:t>(a, b);</a:t>
            </a:r>
            <a:endParaRPr lang="en-US" dirty="0"/>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and hiding</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4">
                    <a:lumMod val="95000"/>
                    <a:lumOff val="5000"/>
                  </a:schemeClr>
                </a:solidFill>
              </a:rPr>
              <a:t>Why is super needed to access super-class members?</a:t>
            </a:r>
          </a:p>
          <a:p>
            <a:pPr>
              <a:lnSpc>
                <a:spcPct val="100000"/>
              </a:lnSpc>
            </a:pPr>
            <a:r>
              <a:rPr lang="en-US" dirty="0" smtClean="0"/>
              <a:t>When a sub-class declares the variables or methods with the same names and types as its super-class:</a:t>
            </a:r>
          </a:p>
          <a:p>
            <a:pPr lvl="2">
              <a:lnSpc>
                <a:spcPct val="100000"/>
              </a:lnSpc>
              <a:buNone/>
            </a:pPr>
            <a:r>
              <a:rPr lang="en-US" b="1" dirty="0" smtClean="0">
                <a:latin typeface="Courier New" pitchFamily="49" charset="0"/>
                <a:cs typeface="Courier New" pitchFamily="49" charset="0"/>
              </a:rPr>
              <a:t>class A {</a:t>
            </a:r>
          </a:p>
          <a:p>
            <a:pPr lvl="2">
              <a:lnSpc>
                <a:spcPct val="100000"/>
              </a:lnSpc>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 1;</a:t>
            </a:r>
          </a:p>
          <a:p>
            <a:pPr lvl="2">
              <a:lnSpc>
                <a:spcPct val="100000"/>
              </a:lnSpc>
              <a:buNone/>
            </a:pPr>
            <a:r>
              <a:rPr lang="en-US" b="1" dirty="0" smtClean="0">
                <a:latin typeface="Courier New" pitchFamily="49" charset="0"/>
                <a:cs typeface="Courier New" pitchFamily="49" charset="0"/>
              </a:rPr>
              <a:t>}</a:t>
            </a:r>
          </a:p>
          <a:p>
            <a:pPr lvl="2">
              <a:lnSpc>
                <a:spcPct val="100000"/>
              </a:lnSpc>
              <a:buNone/>
            </a:pPr>
            <a:r>
              <a:rPr lang="en-US" b="1" dirty="0" smtClean="0">
                <a:latin typeface="Courier New" pitchFamily="49" charset="0"/>
                <a:cs typeface="Courier New" pitchFamily="49" charset="0"/>
              </a:rPr>
              <a:t>class B extends A {</a:t>
            </a:r>
          </a:p>
          <a:p>
            <a:pPr lvl="2">
              <a:lnSpc>
                <a:spcPct val="100000"/>
              </a:lnSpc>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 2;</a:t>
            </a:r>
          </a:p>
          <a:p>
            <a:pPr lvl="2">
              <a:lnSpc>
                <a:spcPct val="100000"/>
              </a:lnSpc>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System.out.println</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is “ +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p>
          <a:p>
            <a:pPr lvl="2">
              <a:lnSpc>
                <a:spcPct val="100000"/>
              </a:lnSpc>
              <a:buNone/>
            </a:pPr>
            <a:r>
              <a:rPr lang="en-US" b="1" dirty="0" smtClean="0">
                <a:latin typeface="Courier New" pitchFamily="49" charset="0"/>
                <a:cs typeface="Courier New" pitchFamily="49" charset="0"/>
              </a:rPr>
              <a:t>}</a:t>
            </a:r>
          </a:p>
          <a:p>
            <a:pPr>
              <a:lnSpc>
                <a:spcPct val="100000"/>
              </a:lnSpc>
            </a:pPr>
            <a:r>
              <a:rPr lang="en-US" dirty="0" smtClean="0"/>
              <a:t>The re-declared variables/methods hide those of the super-class.</a:t>
            </a:r>
          </a:p>
          <a:p>
            <a:pPr>
              <a:lnSpc>
                <a:spcPct val="100000"/>
              </a:lnSpc>
            </a:pPr>
            <a:endParaRPr lang="en-US" dirty="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 Example</a:t>
            </a:r>
            <a:endParaRPr lang="en-US" dirty="0"/>
          </a:p>
        </p:txBody>
      </p:sp>
      <p:sp>
        <p:nvSpPr>
          <p:cNvPr id="3" name="Content Placeholder 2"/>
          <p:cNvSpPr>
            <a:spLocks noGrp="1"/>
          </p:cNvSpPr>
          <p:nvPr>
            <p:ph idx="1"/>
          </p:nvPr>
        </p:nvSpPr>
        <p:spPr>
          <a:xfrm>
            <a:off x="381000" y="990600"/>
            <a:ext cx="8534400" cy="5486400"/>
          </a:xfrm>
        </p:spPr>
        <p:txBody>
          <a:bodyPr/>
          <a:lstStyle/>
          <a:p>
            <a:pPr>
              <a:lnSpc>
                <a:spcPct val="100000"/>
              </a:lnSpc>
              <a:buNone/>
            </a:pPr>
            <a:r>
              <a:rPr lang="en-US" sz="2000" b="1" dirty="0" smtClean="0">
                <a:latin typeface="Courier New" pitchFamily="49" charset="0"/>
                <a:cs typeface="Courier New" pitchFamily="49" charset="0"/>
              </a:rPr>
              <a:t>class A {</a:t>
            </a:r>
          </a:p>
          <a:p>
            <a:pPr>
              <a:lnSpc>
                <a:spcPct val="10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class B extends A {</a:t>
            </a:r>
          </a:p>
          <a:p>
            <a:pPr>
              <a:lnSpc>
                <a:spcPct val="10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  B(</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b) {</a:t>
            </a:r>
          </a:p>
          <a:p>
            <a:pPr>
              <a:lnSpc>
                <a:spcPct val="10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super.i</a:t>
            </a:r>
            <a:r>
              <a:rPr lang="en-US" sz="2000" b="1" dirty="0" smtClean="0">
                <a:latin typeface="Courier New" pitchFamily="49" charset="0"/>
                <a:cs typeface="Courier New" pitchFamily="49" charset="0"/>
              </a:rPr>
              <a:t> = a; </a:t>
            </a:r>
          </a:p>
          <a:p>
            <a:pPr>
              <a:lnSpc>
                <a:spcPct val="100000"/>
              </a:lnSpc>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i = b;</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void show() </a:t>
            </a:r>
          </a:p>
          <a:p>
            <a:pPr>
              <a:lnSpc>
                <a:spcPct val="100000"/>
              </a:lnSpc>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in superclass: " + </a:t>
            </a:r>
            <a:r>
              <a:rPr lang="en-US" sz="2000" b="1" dirty="0" err="1" smtClean="0">
                <a:latin typeface="Courier New" pitchFamily="49" charset="0"/>
                <a:cs typeface="Courier New" pitchFamily="49" charset="0"/>
              </a:rPr>
              <a:t>super.i</a:t>
            </a: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in subclass: " +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nSpc>
                <a:spcPct val="100000"/>
              </a:lnSpc>
            </a:pPr>
            <a:r>
              <a:rPr lang="en-US" dirty="0" smtClean="0"/>
              <a:t>Although the </a:t>
            </a:r>
            <a:r>
              <a:rPr lang="en-US" dirty="0" err="1" smtClean="0"/>
              <a:t>i</a:t>
            </a:r>
            <a:r>
              <a:rPr lang="en-US" dirty="0" smtClean="0"/>
              <a:t> variable in B hides the </a:t>
            </a:r>
            <a:r>
              <a:rPr lang="en-US" dirty="0" err="1" smtClean="0"/>
              <a:t>i</a:t>
            </a:r>
            <a:r>
              <a:rPr lang="en-US" dirty="0" smtClean="0"/>
              <a:t> variable in A, super allows access to the hidden variable of the super-class:</a:t>
            </a:r>
          </a:p>
          <a:p>
            <a:pPr>
              <a:lnSpc>
                <a:spcPct val="150000"/>
              </a:lnSpc>
              <a:buNone/>
            </a:pPr>
            <a:r>
              <a:rPr lang="en-US" sz="2000" b="1" dirty="0" smtClean="0">
                <a:latin typeface="Courier New" pitchFamily="49" charset="0"/>
                <a:cs typeface="Courier New" pitchFamily="49" charset="0"/>
              </a:rPr>
              <a:t>class </a:t>
            </a:r>
            <a:r>
              <a:rPr lang="en-US" sz="2000" b="1" dirty="0" err="1" smtClean="0">
                <a:latin typeface="Courier New" pitchFamily="49" charset="0"/>
                <a:cs typeface="Courier New" pitchFamily="49" charset="0"/>
              </a:rPr>
              <a:t>UseSuper</a:t>
            </a:r>
            <a:r>
              <a:rPr lang="en-US" sz="2000" b="1" dirty="0" smtClean="0">
                <a:latin typeface="Courier New" pitchFamily="49" charset="0"/>
                <a:cs typeface="Courier New" pitchFamily="49" charset="0"/>
              </a:rPr>
              <a:t> {</a:t>
            </a:r>
          </a:p>
          <a:p>
            <a:pPr>
              <a:lnSpc>
                <a:spcPct val="150000"/>
              </a:lnSpc>
              <a:buNone/>
            </a:pPr>
            <a:r>
              <a:rPr lang="en-US" sz="2000" b="1" dirty="0" smtClean="0">
                <a:latin typeface="Courier New" pitchFamily="49" charset="0"/>
                <a:cs typeface="Courier New" pitchFamily="49" charset="0"/>
              </a:rPr>
              <a:t>  public static void main(String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 {</a:t>
            </a:r>
          </a:p>
          <a:p>
            <a:pPr>
              <a:lnSpc>
                <a:spcPct val="150000"/>
              </a:lnSpc>
              <a:buNone/>
            </a:pPr>
            <a:r>
              <a:rPr lang="en-US" sz="2000" b="1" dirty="0" smtClean="0">
                <a:latin typeface="Courier New" pitchFamily="49" charset="0"/>
                <a:cs typeface="Courier New" pitchFamily="49" charset="0"/>
              </a:rPr>
              <a:t>    B </a:t>
            </a:r>
            <a:r>
              <a:rPr lang="en-US" sz="2000" b="1" dirty="0" err="1" smtClean="0">
                <a:latin typeface="Courier New" pitchFamily="49" charset="0"/>
                <a:cs typeface="Courier New" pitchFamily="49" charset="0"/>
              </a:rPr>
              <a:t>subOb</a:t>
            </a:r>
            <a:r>
              <a:rPr lang="en-US" sz="2000" b="1" dirty="0" smtClean="0">
                <a:latin typeface="Courier New" pitchFamily="49" charset="0"/>
                <a:cs typeface="Courier New" pitchFamily="49" charset="0"/>
              </a:rPr>
              <a:t> = new B(1, 2);</a:t>
            </a:r>
          </a:p>
          <a:p>
            <a:pPr>
              <a:lnSpc>
                <a:spcPct val="15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subOb.show</a:t>
            </a:r>
            <a:r>
              <a:rPr lang="en-US" sz="2000" b="1" dirty="0" smtClean="0">
                <a:latin typeface="Courier New" pitchFamily="49" charset="0"/>
                <a:cs typeface="Courier New" pitchFamily="49" charset="0"/>
              </a:rPr>
              <a:t>();</a:t>
            </a:r>
          </a:p>
          <a:p>
            <a:pPr>
              <a:lnSpc>
                <a:spcPct val="150000"/>
              </a:lnSpc>
              <a:buNone/>
            </a:pPr>
            <a:r>
              <a:rPr lang="en-US" sz="2000" b="1" dirty="0" smtClean="0">
                <a:latin typeface="Courier New" pitchFamily="49" charset="0"/>
                <a:cs typeface="Courier New" pitchFamily="49" charset="0"/>
              </a:rPr>
              <a:t>  }</a:t>
            </a:r>
          </a:p>
          <a:p>
            <a:pPr>
              <a:lnSpc>
                <a:spcPct val="150000"/>
              </a:lnSpc>
              <a:buNone/>
            </a:pPr>
            <a:r>
              <a:rPr lang="en-US" sz="2000" b="1" dirty="0" smtClean="0">
                <a:latin typeface="Courier New" pitchFamily="49" charset="0"/>
                <a:cs typeface="Courier New" pitchFamily="49" charset="0"/>
              </a:rPr>
              <a:t>}</a:t>
            </a:r>
          </a:p>
          <a:p>
            <a:pPr>
              <a:buNone/>
            </a:pPr>
            <a:endParaRPr lang="en-US" dirty="0"/>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pPr>
              <a:lnSpc>
                <a:spcPct val="90000"/>
              </a:lnSpc>
              <a:spcBef>
                <a:spcPct val="70000"/>
              </a:spcBef>
            </a:pPr>
            <a:r>
              <a:rPr lang="en-US" i="1" dirty="0" smtClean="0">
                <a:solidFill>
                  <a:srgbClr val="0000FF"/>
                </a:solidFill>
              </a:rPr>
              <a:t>Multiple inheritance </a:t>
            </a:r>
            <a:r>
              <a:rPr lang="en-US" dirty="0" smtClean="0"/>
              <a:t>allows a class to be derived from two or more classes, inheriting the members of all parents</a:t>
            </a:r>
          </a:p>
          <a:p>
            <a:pPr>
              <a:lnSpc>
                <a:spcPct val="90000"/>
              </a:lnSpc>
              <a:spcBef>
                <a:spcPct val="70000"/>
              </a:spcBef>
            </a:pPr>
            <a:r>
              <a:rPr lang="en-US" dirty="0" smtClean="0"/>
              <a:t>Collisions, such as the same variable name in two parents, have to be resolved</a:t>
            </a:r>
          </a:p>
          <a:p>
            <a:pPr>
              <a:lnSpc>
                <a:spcPct val="90000"/>
              </a:lnSpc>
              <a:spcBef>
                <a:spcPct val="70000"/>
              </a:spcBef>
            </a:pPr>
            <a:r>
              <a:rPr lang="en-US" dirty="0" smtClean="0"/>
              <a:t>Java does not support multiple inheritance</a:t>
            </a:r>
          </a:p>
          <a:p>
            <a:pPr>
              <a:lnSpc>
                <a:spcPct val="90000"/>
              </a:lnSpc>
              <a:spcBef>
                <a:spcPct val="70000"/>
              </a:spcBef>
            </a:pPr>
            <a:r>
              <a:rPr lang="en-US" dirty="0" smtClean="0"/>
              <a:t>In most cases, the use of </a:t>
            </a:r>
            <a:r>
              <a:rPr lang="en-US" dirty="0" smtClean="0">
                <a:solidFill>
                  <a:srgbClr val="0000FF"/>
                </a:solidFill>
              </a:rPr>
              <a:t>interfaces </a:t>
            </a:r>
            <a:r>
              <a:rPr lang="en-US" dirty="0" smtClean="0"/>
              <a:t>gives us aspects of multiple inheritance without the overhead.</a:t>
            </a:r>
          </a:p>
          <a:p>
            <a:endParaRPr lang="en-US" dirty="0"/>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final keyword with Inheritance</a:t>
            </a:r>
            <a:endParaRPr lang="en-US" dirty="0"/>
          </a:p>
        </p:txBody>
      </p:sp>
      <p:sp>
        <p:nvSpPr>
          <p:cNvPr id="3" name="Content Placeholder 2"/>
          <p:cNvSpPr>
            <a:spLocks noGrp="1"/>
          </p:cNvSpPr>
          <p:nvPr>
            <p:ph idx="1"/>
          </p:nvPr>
        </p:nvSpPr>
        <p:spPr/>
        <p:txBody>
          <a:bodyPr/>
          <a:lstStyle/>
          <a:p>
            <a:pPr>
              <a:lnSpc>
                <a:spcPct val="150000"/>
              </a:lnSpc>
            </a:pPr>
            <a:r>
              <a:rPr lang="en-US" b="1" dirty="0" smtClean="0">
                <a:solidFill>
                  <a:schemeClr val="tx2"/>
                </a:solidFill>
              </a:rPr>
              <a:t>final</a:t>
            </a:r>
            <a:r>
              <a:rPr lang="en-US" dirty="0" smtClean="0"/>
              <a:t> keyword is used declare constants which can not change its value of definition.</a:t>
            </a:r>
          </a:p>
          <a:p>
            <a:pPr>
              <a:lnSpc>
                <a:spcPct val="150000"/>
              </a:lnSpc>
            </a:pPr>
            <a:r>
              <a:rPr lang="en-US" dirty="0" smtClean="0"/>
              <a:t>final variables can not change its value.</a:t>
            </a:r>
          </a:p>
          <a:p>
            <a:pPr>
              <a:lnSpc>
                <a:spcPct val="150000"/>
              </a:lnSpc>
            </a:pPr>
            <a:r>
              <a:rPr lang="en-US" dirty="0" smtClean="0"/>
              <a:t>final methods can not be Overridden or Overloaded</a:t>
            </a:r>
          </a:p>
          <a:p>
            <a:pPr>
              <a:lnSpc>
                <a:spcPct val="150000"/>
              </a:lnSpc>
            </a:pPr>
            <a:r>
              <a:rPr lang="en-US" dirty="0" smtClean="0"/>
              <a:t>final Classes can not be extended or inherited</a:t>
            </a:r>
            <a:endParaRPr lang="en-US" dirty="0"/>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Overriding with final</a:t>
            </a:r>
            <a:endParaRPr lang="en-US" dirty="0"/>
          </a:p>
        </p:txBody>
      </p:sp>
      <p:sp>
        <p:nvSpPr>
          <p:cNvPr id="3" name="Content Placeholder 2"/>
          <p:cNvSpPr>
            <a:spLocks noGrp="1"/>
          </p:cNvSpPr>
          <p:nvPr>
            <p:ph idx="1"/>
          </p:nvPr>
        </p:nvSpPr>
        <p:spPr>
          <a:xfrm>
            <a:off x="381000" y="990600"/>
            <a:ext cx="8382000" cy="4876800"/>
          </a:xfrm>
        </p:spPr>
        <p:txBody>
          <a:bodyPr/>
          <a:lstStyle/>
          <a:p>
            <a:pPr>
              <a:lnSpc>
                <a:spcPct val="90000"/>
              </a:lnSpc>
            </a:pPr>
            <a:r>
              <a:rPr lang="en-US" sz="2100" b="1" dirty="0" smtClean="0"/>
              <a:t>A method declared final cannot be overridden in any sub-class:</a:t>
            </a:r>
          </a:p>
          <a:p>
            <a:pPr>
              <a:lnSpc>
                <a:spcPct val="90000"/>
              </a:lnSpc>
              <a:buNone/>
            </a:pPr>
            <a:endParaRPr lang="en-US" sz="2100" b="1" dirty="0" smtClean="0"/>
          </a:p>
          <a:p>
            <a:pPr>
              <a:lnSpc>
                <a:spcPct val="90000"/>
              </a:lnSpc>
              <a:buNone/>
            </a:pPr>
            <a:r>
              <a:rPr lang="en-US" sz="2000" b="1" dirty="0" smtClean="0">
                <a:latin typeface="Courier New" pitchFamily="49" charset="0"/>
                <a:cs typeface="Courier New" pitchFamily="49" charset="0"/>
              </a:rPr>
              <a:t>class A {</a:t>
            </a:r>
          </a:p>
          <a:p>
            <a:pPr>
              <a:lnSpc>
                <a:spcPct val="90000"/>
              </a:lnSpc>
              <a:buNone/>
            </a:pPr>
            <a:r>
              <a:rPr lang="en-US" sz="2000" b="1" dirty="0" smtClean="0">
                <a:latin typeface="Courier New" pitchFamily="49" charset="0"/>
                <a:cs typeface="Courier New" pitchFamily="49" charset="0"/>
              </a:rPr>
              <a:t>  final void meth() {</a:t>
            </a:r>
          </a:p>
          <a:p>
            <a:pPr>
              <a:lnSpc>
                <a:spcPct val="9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("This is a final method.");</a:t>
            </a:r>
          </a:p>
          <a:p>
            <a:pPr>
              <a:lnSpc>
                <a:spcPct val="90000"/>
              </a:lnSpc>
              <a:buNone/>
            </a:pPr>
            <a:r>
              <a:rPr lang="en-US" sz="2000" b="1" dirty="0" smtClean="0">
                <a:latin typeface="Courier New" pitchFamily="49" charset="0"/>
                <a:cs typeface="Courier New" pitchFamily="49" charset="0"/>
              </a:rPr>
              <a:t>  }</a:t>
            </a:r>
          </a:p>
          <a:p>
            <a:pPr>
              <a:lnSpc>
                <a:spcPct val="90000"/>
              </a:lnSpc>
              <a:buNone/>
            </a:pPr>
            <a:r>
              <a:rPr lang="en-US" sz="2000" b="1" dirty="0" smtClean="0">
                <a:latin typeface="Courier New" pitchFamily="49" charset="0"/>
                <a:cs typeface="Courier New" pitchFamily="49" charset="0"/>
              </a:rPr>
              <a:t>}</a:t>
            </a:r>
          </a:p>
          <a:p>
            <a:pPr>
              <a:lnSpc>
                <a:spcPct val="90000"/>
              </a:lnSpc>
              <a:buNone/>
            </a:pPr>
            <a:endParaRPr lang="en-US" sz="2000" b="1" dirty="0" smtClean="0">
              <a:latin typeface="Courier New" pitchFamily="49" charset="0"/>
              <a:cs typeface="Courier New" pitchFamily="49" charset="0"/>
            </a:endParaRPr>
          </a:p>
          <a:p>
            <a:pPr>
              <a:lnSpc>
                <a:spcPct val="90000"/>
              </a:lnSpc>
              <a:buNone/>
            </a:pPr>
            <a:r>
              <a:rPr lang="en-US" sz="2000" b="1" dirty="0" smtClean="0">
                <a:latin typeface="Courier New" pitchFamily="49" charset="0"/>
                <a:cs typeface="Courier New" pitchFamily="49" charset="0"/>
              </a:rPr>
              <a:t>This class declaration is illegal:</a:t>
            </a:r>
          </a:p>
          <a:p>
            <a:pPr>
              <a:lnSpc>
                <a:spcPct val="90000"/>
              </a:lnSpc>
              <a:buNone/>
            </a:pPr>
            <a:r>
              <a:rPr lang="en-US" sz="2000" b="1" dirty="0" smtClean="0">
                <a:latin typeface="Courier New" pitchFamily="49" charset="0"/>
                <a:cs typeface="Courier New" pitchFamily="49" charset="0"/>
              </a:rPr>
              <a:t>class B extends A {</a:t>
            </a:r>
          </a:p>
          <a:p>
            <a:pPr>
              <a:lnSpc>
                <a:spcPct val="90000"/>
              </a:lnSpc>
              <a:buNone/>
            </a:pPr>
            <a:r>
              <a:rPr lang="en-US" sz="2000" b="1" dirty="0" smtClean="0">
                <a:latin typeface="Courier New" pitchFamily="49" charset="0"/>
                <a:cs typeface="Courier New" pitchFamily="49" charset="0"/>
              </a:rPr>
              <a:t>  void meth() {</a:t>
            </a:r>
          </a:p>
          <a:p>
            <a:pPr>
              <a:lnSpc>
                <a:spcPct val="9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("Illegal!");</a:t>
            </a:r>
          </a:p>
          <a:p>
            <a:pPr>
              <a:lnSpc>
                <a:spcPct val="90000"/>
              </a:lnSpc>
              <a:buNone/>
            </a:pPr>
            <a:r>
              <a:rPr lang="en-US" sz="2000" b="1" dirty="0" smtClean="0">
                <a:latin typeface="Courier New" pitchFamily="49" charset="0"/>
                <a:cs typeface="Courier New" pitchFamily="49" charset="0"/>
              </a:rPr>
              <a:t>  }</a:t>
            </a:r>
          </a:p>
          <a:p>
            <a:pPr>
              <a:lnSpc>
                <a:spcPct val="90000"/>
              </a:lnSpc>
              <a:buNone/>
            </a:pPr>
            <a:r>
              <a:rPr lang="en-US" sz="2000" b="1" dirty="0" smtClean="0">
                <a:latin typeface="Courier New" pitchFamily="49" charset="0"/>
                <a:cs typeface="Courier New" pitchFamily="49" charset="0"/>
              </a:rPr>
              <a:t>}</a:t>
            </a:r>
            <a:endParaRPr lang="en-US" sz="2300" b="1" dirty="0" smtClean="0">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nSpc>
                <a:spcPct val="100000"/>
              </a:lnSpc>
            </a:pPr>
            <a:r>
              <a:rPr lang="en-US" dirty="0" smtClean="0"/>
              <a:t>A class declared final cannot be inherited – has no sub-classes.</a:t>
            </a:r>
          </a:p>
          <a:p>
            <a:pPr>
              <a:lnSpc>
                <a:spcPct val="100000"/>
              </a:lnSpc>
              <a:buNone/>
            </a:pPr>
            <a:r>
              <a:rPr lang="en-US" dirty="0" smtClean="0"/>
              <a:t>		final class A { … }</a:t>
            </a:r>
          </a:p>
          <a:p>
            <a:pPr>
              <a:lnSpc>
                <a:spcPct val="100000"/>
              </a:lnSpc>
            </a:pPr>
            <a:r>
              <a:rPr lang="en-US" dirty="0" smtClean="0"/>
              <a:t>This class declaration is considered illegal:</a:t>
            </a:r>
          </a:p>
          <a:p>
            <a:pPr>
              <a:lnSpc>
                <a:spcPct val="100000"/>
              </a:lnSpc>
              <a:buNone/>
            </a:pPr>
            <a:r>
              <a:rPr lang="en-US" dirty="0" smtClean="0"/>
              <a:t>		class B extends A { … }</a:t>
            </a:r>
          </a:p>
          <a:p>
            <a:pPr>
              <a:lnSpc>
                <a:spcPct val="100000"/>
              </a:lnSpc>
            </a:pPr>
            <a:r>
              <a:rPr lang="en-US" dirty="0" smtClean="0"/>
              <a:t>Declaring a class final implicitly declares all its methods final.</a:t>
            </a:r>
          </a:p>
          <a:p>
            <a:pPr>
              <a:lnSpc>
                <a:spcPct val="100000"/>
              </a:lnSpc>
            </a:pPr>
            <a:r>
              <a:rPr lang="en-US" dirty="0" smtClean="0"/>
              <a:t>It is illegal to declare a class as both abstract and final.</a:t>
            </a:r>
          </a:p>
          <a:p>
            <a:pPr>
              <a:lnSpc>
                <a:spcPct val="100000"/>
              </a:lnSpc>
            </a:pPr>
            <a:endParaRPr lang="en-US" dirty="0"/>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Benefits of Inheritance</a:t>
            </a:r>
            <a:endParaRPr lang="en-US" dirty="0"/>
          </a:p>
        </p:txBody>
      </p:sp>
      <p:sp>
        <p:nvSpPr>
          <p:cNvPr id="3" name="Content Placeholder 2"/>
          <p:cNvSpPr>
            <a:spLocks noGrp="1"/>
          </p:cNvSpPr>
          <p:nvPr>
            <p:ph idx="1"/>
          </p:nvPr>
        </p:nvSpPr>
        <p:spPr/>
        <p:txBody>
          <a:bodyPr/>
          <a:lstStyle/>
          <a:p>
            <a:pPr>
              <a:lnSpc>
                <a:spcPct val="100000"/>
              </a:lnSpc>
            </a:pPr>
            <a:r>
              <a:rPr lang="en-US" dirty="0" smtClean="0"/>
              <a:t>Code reusability:- Inheritance automates the process of reusing the code of the super classes in the subclasses. </a:t>
            </a:r>
          </a:p>
          <a:p>
            <a:pPr lvl="1">
              <a:lnSpc>
                <a:spcPct val="100000"/>
              </a:lnSpc>
            </a:pPr>
            <a:r>
              <a:rPr lang="en-US" dirty="0" smtClean="0"/>
              <a:t>With inheritance, an object can inherit its more general properties from its parent object, and that saves the redundancy in programming.</a:t>
            </a:r>
          </a:p>
          <a:p>
            <a:pPr>
              <a:lnSpc>
                <a:spcPct val="100000"/>
              </a:lnSpc>
            </a:pPr>
            <a:r>
              <a:rPr lang="en-US" dirty="0" smtClean="0"/>
              <a:t>Code maintenance:- Organizing code into hierarchical classes makes its maintenance and management easier.</a:t>
            </a:r>
          </a:p>
          <a:p>
            <a:pPr>
              <a:lnSpc>
                <a:spcPct val="100000"/>
              </a:lnSpc>
            </a:pPr>
            <a:r>
              <a:rPr lang="en-US" dirty="0" smtClean="0"/>
              <a:t>Implementing OOP:- Inheritance helps to implement the basic OOP philosophy to adapt computing to the problem and not the other way around, because entities (objects) in the real world are often organized into a hierarchy.</a:t>
            </a:r>
          </a:p>
          <a:p>
            <a:pPr>
              <a:lnSpc>
                <a:spcPct val="100000"/>
              </a:lnSpc>
            </a:pPr>
            <a:r>
              <a:rPr lang="en-US" dirty="0" smtClean="0"/>
              <a:t>Increased Reliability (resulting from reuse and sharing of well-tested code) </a:t>
            </a:r>
          </a:p>
          <a:p>
            <a:pPr marL="0" indent="0">
              <a:lnSpc>
                <a:spcPct val="100000"/>
              </a:lnSpc>
              <a:buNone/>
            </a:pPr>
            <a:endParaRPr lang="en-US" dirty="0"/>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a:xfrm>
            <a:off x="457200" y="1143000"/>
            <a:ext cx="8382000" cy="5486400"/>
          </a:xfrm>
        </p:spPr>
        <p:txBody>
          <a:bodyPr/>
          <a:lstStyle/>
          <a:p>
            <a:r>
              <a:rPr lang="en-US" dirty="0" smtClean="0"/>
              <a:t>Aggregation in Java is a relationship between two classes that is best described as a "has-a" and "whole/part" relationship</a:t>
            </a:r>
            <a:r>
              <a:rPr lang="en-US" dirty="0" smtClean="0"/>
              <a:t>.</a:t>
            </a:r>
          </a:p>
          <a:p>
            <a:r>
              <a:rPr lang="en-US" dirty="0" smtClean="0"/>
              <a:t> </a:t>
            </a:r>
            <a:r>
              <a:rPr lang="en-US" dirty="0" smtClean="0"/>
              <a:t>It is a more specialized version of the association relationship. The aggregate class contains a reference to another class and is said to have ownership of that class</a:t>
            </a:r>
            <a:r>
              <a:rPr lang="en-US" dirty="0" smtClean="0"/>
              <a:t>.</a:t>
            </a:r>
          </a:p>
          <a:p>
            <a:r>
              <a:rPr lang="en-US" dirty="0" smtClean="0"/>
              <a:t>Each class referenced is considered to be </a:t>
            </a:r>
            <a:r>
              <a:rPr lang="en-US" i="1" dirty="0" smtClean="0"/>
              <a:t>part-of</a:t>
            </a:r>
            <a:r>
              <a:rPr lang="en-US" dirty="0" smtClean="0"/>
              <a:t> the aggregate class. </a:t>
            </a:r>
            <a:endParaRPr lang="en-US" dirty="0" smtClean="0"/>
          </a:p>
          <a:p>
            <a:r>
              <a:rPr lang="en-US" dirty="0" smtClean="0"/>
              <a:t>For example, if you imagine that a Student class that stores information about individual students at a school. Now assume a Subject class that holds the details about a particular subject </a:t>
            </a:r>
            <a:endParaRPr lang="en-US" dirty="0" smtClean="0"/>
          </a:p>
          <a:p>
            <a:r>
              <a:rPr lang="en-US" dirty="0" smtClean="0"/>
              <a:t>If the Student class is defined to contain a Subject object then it can be said that the Student object </a:t>
            </a:r>
            <a:r>
              <a:rPr lang="en-US" i="1" dirty="0" smtClean="0"/>
              <a:t>has-a</a:t>
            </a:r>
            <a:r>
              <a:rPr lang="en-US" dirty="0" smtClean="0"/>
              <a:t> Subject object</a:t>
            </a:r>
            <a:r>
              <a:rPr lang="en-US" dirty="0" smtClean="0"/>
              <a:t>.</a:t>
            </a:r>
          </a:p>
          <a:p>
            <a:r>
              <a:rPr lang="en-US" dirty="0" smtClean="0"/>
              <a:t>The Subject object also makes up </a:t>
            </a:r>
            <a:r>
              <a:rPr lang="en-US" i="1" dirty="0" smtClean="0"/>
              <a:t>part-of</a:t>
            </a:r>
            <a:r>
              <a:rPr lang="en-US" dirty="0" smtClean="0"/>
              <a:t> the </a:t>
            </a:r>
            <a:r>
              <a:rPr lang="en-US" dirty="0" smtClean="0"/>
              <a:t>Student object</a:t>
            </a:r>
            <a:r>
              <a:rPr lang="en-US" dirty="0" smtClean="0"/>
              <a:t> </a:t>
            </a:r>
            <a:r>
              <a:rPr lang="en-US" dirty="0" smtClean="0"/>
              <a:t> after </a:t>
            </a:r>
            <a:r>
              <a:rPr lang="en-US" dirty="0" smtClean="0"/>
              <a:t>all, there is no student without a subject to study. The Student object, therefore, owns the Subject object. </a:t>
            </a:r>
            <a:endParaRPr lang="en-US" dirty="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nSpc>
                <a:spcPct val="150000"/>
              </a:lnSpc>
            </a:pPr>
            <a:r>
              <a:rPr lang="en-US" dirty="0" smtClean="0"/>
              <a:t>Object-oriented programming (OOP) is popular because:</a:t>
            </a:r>
          </a:p>
          <a:p>
            <a:pPr lvl="1">
              <a:lnSpc>
                <a:spcPct val="150000"/>
              </a:lnSpc>
            </a:pPr>
            <a:r>
              <a:rPr lang="en-US" dirty="0" smtClean="0"/>
              <a:t>It enables </a:t>
            </a:r>
            <a:r>
              <a:rPr lang="en-US" i="1" dirty="0" smtClean="0"/>
              <a:t>reuse</a:t>
            </a:r>
            <a:r>
              <a:rPr lang="en-US" dirty="0" smtClean="0"/>
              <a:t> of previous code saved as </a:t>
            </a:r>
            <a:r>
              <a:rPr lang="en-US" i="1" dirty="0" smtClean="0"/>
              <a:t>classes</a:t>
            </a:r>
          </a:p>
          <a:p>
            <a:pPr>
              <a:lnSpc>
                <a:spcPct val="150000"/>
              </a:lnSpc>
            </a:pPr>
            <a:r>
              <a:rPr lang="en-US" dirty="0" smtClean="0"/>
              <a:t>All Java classes are arranged in a hierarchy</a:t>
            </a:r>
          </a:p>
          <a:p>
            <a:pPr lvl="1">
              <a:lnSpc>
                <a:spcPct val="150000"/>
              </a:lnSpc>
            </a:pPr>
            <a:r>
              <a:rPr lang="en-US" b="1" dirty="0" smtClean="0">
                <a:latin typeface="Courier New" pitchFamily="49" charset="0"/>
              </a:rPr>
              <a:t>Object</a:t>
            </a:r>
            <a:r>
              <a:rPr lang="en-US" dirty="0" smtClean="0"/>
              <a:t> is the </a:t>
            </a:r>
            <a:r>
              <a:rPr lang="en-US" i="1" dirty="0" smtClean="0"/>
              <a:t>superclass</a:t>
            </a:r>
            <a:r>
              <a:rPr lang="en-US" dirty="0" smtClean="0"/>
              <a:t> of all Java classes</a:t>
            </a:r>
          </a:p>
          <a:p>
            <a:pPr>
              <a:lnSpc>
                <a:spcPct val="150000"/>
              </a:lnSpc>
            </a:pPr>
            <a:r>
              <a:rPr lang="en-US" dirty="0" smtClean="0"/>
              <a:t>Inheritance and hierarchical organization capture idea:</a:t>
            </a:r>
          </a:p>
          <a:p>
            <a:pPr lvl="1">
              <a:lnSpc>
                <a:spcPct val="150000"/>
              </a:lnSpc>
            </a:pPr>
            <a:r>
              <a:rPr lang="en-US" dirty="0" smtClean="0"/>
              <a:t>One thing is a </a:t>
            </a:r>
            <a:r>
              <a:rPr lang="en-US" i="1" dirty="0" smtClean="0"/>
              <a:t>refinement</a:t>
            </a:r>
            <a:r>
              <a:rPr lang="en-US" dirty="0" smtClean="0"/>
              <a:t> or </a:t>
            </a:r>
            <a:r>
              <a:rPr lang="en-US" i="1" dirty="0" smtClean="0"/>
              <a:t>extension</a:t>
            </a:r>
            <a:r>
              <a:rPr lang="en-US" dirty="0" smtClean="0"/>
              <a:t> of another</a:t>
            </a:r>
          </a:p>
          <a:p>
            <a:pPr>
              <a:lnSpc>
                <a:spcPct val="150000"/>
              </a:lnSpc>
            </a:pPr>
            <a:r>
              <a:rPr lang="en-US" b="1" dirty="0" smtClean="0">
                <a:solidFill>
                  <a:srgbClr val="C00000"/>
                </a:solidFill>
              </a:rPr>
              <a:t>Reusability </a:t>
            </a:r>
            <a:r>
              <a:rPr lang="en-US" dirty="0" smtClean="0"/>
              <a:t>- building new classes by utilizing existing classes.</a:t>
            </a:r>
          </a:p>
          <a:p>
            <a:endParaRPr lang="en-US" dirty="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381000" y="838200"/>
            <a:ext cx="8382000" cy="5486400"/>
          </a:xfrm>
        </p:spPr>
        <p:txBody>
          <a:bodyPr/>
          <a:lstStyle/>
          <a:p>
            <a:pPr>
              <a:lnSpc>
                <a:spcPct val="100000"/>
              </a:lnSpc>
            </a:pPr>
            <a:r>
              <a:rPr lang="en-US" dirty="0" smtClean="0"/>
              <a:t>public class Subject {</a:t>
            </a:r>
            <a:br>
              <a:rPr lang="en-US" dirty="0" smtClean="0"/>
            </a:br>
            <a:r>
              <a:rPr lang="en-US" dirty="0" smtClean="0"/>
              <a:t>private String name;</a:t>
            </a:r>
            <a:br>
              <a:rPr lang="en-US" dirty="0" smtClean="0"/>
            </a:br>
            <a:r>
              <a:rPr lang="en-US" dirty="0" smtClean="0"/>
              <a:t>public void </a:t>
            </a:r>
            <a:r>
              <a:rPr lang="en-US" dirty="0" err="1" smtClean="0"/>
              <a:t>setName</a:t>
            </a:r>
            <a:r>
              <a:rPr lang="en-US" dirty="0" smtClean="0"/>
              <a:t>(String name)  {</a:t>
            </a:r>
            <a:br>
              <a:rPr lang="en-US" dirty="0" smtClean="0"/>
            </a:br>
            <a:r>
              <a:rPr lang="en-US" dirty="0" smtClean="0"/>
              <a:t>this.name = name;</a:t>
            </a:r>
            <a:br>
              <a:rPr lang="en-US" dirty="0" smtClean="0"/>
            </a:br>
            <a:r>
              <a:rPr lang="en-US" dirty="0" smtClean="0"/>
              <a:t>}</a:t>
            </a:r>
            <a:br>
              <a:rPr lang="en-US" dirty="0" smtClean="0"/>
            </a:br>
            <a:r>
              <a:rPr lang="en-US" dirty="0" smtClean="0"/>
              <a:t>public String </a:t>
            </a:r>
            <a:r>
              <a:rPr lang="en-US" dirty="0" err="1" smtClean="0"/>
              <a:t>getName</a:t>
            </a:r>
            <a:r>
              <a:rPr lang="en-US" dirty="0" smtClean="0"/>
              <a:t>()</a:t>
            </a:r>
            <a:br>
              <a:rPr lang="en-US" dirty="0" smtClean="0"/>
            </a:br>
            <a:r>
              <a:rPr lang="en-US" dirty="0" smtClean="0"/>
              <a:t>{</a:t>
            </a:r>
            <a:br>
              <a:rPr lang="en-US" dirty="0" smtClean="0"/>
            </a:br>
            <a:r>
              <a:rPr lang="en-US" dirty="0" smtClean="0"/>
              <a:t>return name;</a:t>
            </a:r>
            <a:br>
              <a:rPr lang="en-US" dirty="0" smtClean="0"/>
            </a:br>
            <a:r>
              <a:rPr lang="en-US" dirty="0" smtClean="0"/>
              <a:t>}</a:t>
            </a:r>
          </a:p>
          <a:p>
            <a:pPr>
              <a:lnSpc>
                <a:spcPct val="100000"/>
              </a:lnSpc>
              <a:buNone/>
            </a:pPr>
            <a:r>
              <a:rPr lang="en-US" dirty="0" smtClean="0"/>
              <a:t/>
            </a:r>
            <a:br>
              <a:rPr lang="en-US" dirty="0" smtClean="0"/>
            </a:br>
            <a:r>
              <a:rPr lang="en-US" dirty="0" smtClean="0"/>
              <a:t>}</a:t>
            </a:r>
            <a:br>
              <a:rPr lang="en-US" dirty="0" smtClean="0"/>
            </a:br>
            <a:r>
              <a:rPr lang="en-US" dirty="0" smtClean="0"/>
              <a:t>public class Student {</a:t>
            </a:r>
            <a:br>
              <a:rPr lang="en-US" dirty="0" smtClean="0"/>
            </a:br>
            <a:r>
              <a:rPr lang="en-US" dirty="0" smtClean="0"/>
              <a:t>private Subject[] </a:t>
            </a:r>
            <a:r>
              <a:rPr lang="en-US" dirty="0" err="1" smtClean="0"/>
              <a:t>studyAreas</a:t>
            </a:r>
            <a:r>
              <a:rPr lang="en-US" dirty="0" smtClean="0"/>
              <a:t> = new Subject[10];</a:t>
            </a:r>
            <a:br>
              <a:rPr lang="en-US" dirty="0" smtClean="0"/>
            </a:br>
            <a:r>
              <a:rPr lang="en-US" dirty="0" smtClean="0"/>
              <a:t>//the rest of the Student class</a:t>
            </a:r>
            <a:br>
              <a:rPr lang="en-US" dirty="0" smtClean="0"/>
            </a:br>
            <a:r>
              <a:rPr lang="en-US" dirty="0" smtClean="0"/>
              <a:t>}</a:t>
            </a:r>
          </a:p>
          <a:p>
            <a:pPr>
              <a:lnSpc>
                <a:spcPct val="100000"/>
              </a:lnSpc>
              <a:buNone/>
            </a:pPr>
            <a:r>
              <a:rPr lang="en-US" dirty="0" smtClean="0"/>
              <a:t>What is the relation ship b/n Address and Employee class?</a:t>
            </a:r>
            <a:r>
              <a:rPr lang="en-US" dirty="0" smtClean="0"/>
              <a:t> </a:t>
            </a:r>
            <a:endParaRPr lang="en-US" dirty="0"/>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a:xfrm>
            <a:off x="381000" y="914400"/>
            <a:ext cx="8382000" cy="5562600"/>
          </a:xfrm>
        </p:spPr>
        <p:txBody>
          <a:bodyPr/>
          <a:lstStyle/>
          <a:p>
            <a:pPr>
              <a:lnSpc>
                <a:spcPct val="100000"/>
              </a:lnSpc>
            </a:pPr>
            <a:r>
              <a:rPr lang="en-US" dirty="0" smtClean="0"/>
              <a:t>Polymorphism came from the two Greek words ‘poly’ means many and morph means forms i.e. </a:t>
            </a:r>
            <a:r>
              <a:rPr lang="en-US" b="1" i="1" dirty="0" smtClean="0"/>
              <a:t>many forms</a:t>
            </a:r>
          </a:p>
          <a:p>
            <a:pPr>
              <a:lnSpc>
                <a:spcPct val="100000"/>
              </a:lnSpc>
            </a:pPr>
            <a:r>
              <a:rPr lang="en-US" dirty="0" smtClean="0"/>
              <a:t>If the same method has ability to take more than one form to perform several tasks then it is called </a:t>
            </a:r>
            <a:r>
              <a:rPr lang="en-US" b="1" i="1" dirty="0" smtClean="0">
                <a:solidFill>
                  <a:schemeClr val="tx2"/>
                </a:solidFill>
              </a:rPr>
              <a:t>polymorphism</a:t>
            </a:r>
            <a:r>
              <a:rPr lang="en-US" dirty="0" smtClean="0"/>
              <a:t>. </a:t>
            </a:r>
          </a:p>
          <a:p>
            <a:pPr>
              <a:lnSpc>
                <a:spcPct val="100000"/>
              </a:lnSpc>
            </a:pPr>
            <a:r>
              <a:rPr lang="en-US" dirty="0" smtClean="0"/>
              <a:t>A </a:t>
            </a:r>
            <a:r>
              <a:rPr lang="en-US" i="1" dirty="0" smtClean="0"/>
              <a:t>polymorphic reference</a:t>
            </a:r>
            <a:r>
              <a:rPr lang="en-US" dirty="0" smtClean="0"/>
              <a:t> is a variable that can refer to different types of objects at different points in time.</a:t>
            </a:r>
          </a:p>
          <a:p>
            <a:pPr>
              <a:lnSpc>
                <a:spcPct val="100000"/>
              </a:lnSpc>
            </a:pPr>
            <a:r>
              <a:rPr lang="en-US" dirty="0" smtClean="0"/>
              <a:t>It is of two types: </a:t>
            </a:r>
            <a:r>
              <a:rPr lang="en-US" b="1" i="1" dirty="0" smtClean="0">
                <a:solidFill>
                  <a:srgbClr val="7030A0"/>
                </a:solidFill>
              </a:rPr>
              <a:t>Static Polymorphism </a:t>
            </a:r>
            <a:r>
              <a:rPr lang="en-US" b="1" dirty="0" smtClean="0">
                <a:solidFill>
                  <a:srgbClr val="7030A0"/>
                </a:solidFill>
              </a:rPr>
              <a:t>and </a:t>
            </a:r>
            <a:r>
              <a:rPr lang="en-US" b="1" i="1" dirty="0" smtClean="0">
                <a:solidFill>
                  <a:srgbClr val="7030A0"/>
                </a:solidFill>
              </a:rPr>
              <a:t>Dynamic Polymorphism.</a:t>
            </a:r>
          </a:p>
          <a:p>
            <a:pPr>
              <a:lnSpc>
                <a:spcPct val="100000"/>
              </a:lnSpc>
            </a:pPr>
            <a:r>
              <a:rPr lang="en-US" b="1" dirty="0" smtClean="0">
                <a:solidFill>
                  <a:srgbClr val="C00000"/>
                </a:solidFill>
              </a:rPr>
              <a:t>Static Polymorphism</a:t>
            </a:r>
            <a:r>
              <a:rPr lang="en-US" b="1" dirty="0" smtClean="0"/>
              <a:t>:</a:t>
            </a:r>
          </a:p>
          <a:p>
            <a:pPr lvl="1">
              <a:lnSpc>
                <a:spcPct val="100000"/>
              </a:lnSpc>
            </a:pPr>
            <a:r>
              <a:rPr lang="en-US" dirty="0" smtClean="0"/>
              <a:t>The polymorphism exhibited at compile time is called Static polymorphism. </a:t>
            </a:r>
          </a:p>
          <a:p>
            <a:pPr lvl="1">
              <a:lnSpc>
                <a:spcPct val="100000"/>
              </a:lnSpc>
            </a:pPr>
            <a:r>
              <a:rPr lang="en-US" dirty="0" smtClean="0"/>
              <a:t>Here the compiler knows which method is called at the compilation. This is also called compile time polymorphism or static binding. </a:t>
            </a:r>
          </a:p>
          <a:p>
            <a:pPr lvl="1">
              <a:lnSpc>
                <a:spcPct val="100000"/>
              </a:lnSpc>
            </a:pPr>
            <a:r>
              <a:rPr lang="en-US" dirty="0" smtClean="0"/>
              <a:t>Achieving method overloading &amp; method overriding using private, static and final methods is an example of Static Polymorphism.</a:t>
            </a:r>
          </a:p>
          <a:p>
            <a:pPr>
              <a:lnSpc>
                <a:spcPct val="100000"/>
              </a:lnSpc>
              <a:buNone/>
            </a:pPr>
            <a:endParaRPr lang="en-US" dirty="0" smtClean="0"/>
          </a:p>
          <a:p>
            <a:endParaRPr lang="en-US" dirty="0"/>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Polymorphism</a:t>
            </a:r>
            <a:endParaRPr lang="en-US" dirty="0"/>
          </a:p>
        </p:txBody>
      </p:sp>
      <p:sp>
        <p:nvSpPr>
          <p:cNvPr id="3" name="Content Placeholder 2"/>
          <p:cNvSpPr>
            <a:spLocks noGrp="1"/>
          </p:cNvSpPr>
          <p:nvPr>
            <p:ph idx="1"/>
          </p:nvPr>
        </p:nvSpPr>
        <p:spPr>
          <a:xfrm>
            <a:off x="381000" y="914400"/>
            <a:ext cx="8382000" cy="5562600"/>
          </a:xfrm>
        </p:spPr>
        <p:txBody>
          <a:bodyPr/>
          <a:lstStyle/>
          <a:p>
            <a:pPr>
              <a:lnSpc>
                <a:spcPct val="100000"/>
              </a:lnSpc>
              <a:buNone/>
            </a:pPr>
            <a:r>
              <a:rPr lang="en-US" sz="2000" b="1" dirty="0" smtClean="0">
                <a:latin typeface="Courier New" pitchFamily="49" charset="0"/>
                <a:cs typeface="Courier New" pitchFamily="49" charset="0"/>
              </a:rPr>
              <a:t>class Animal</a:t>
            </a:r>
          </a:p>
          <a:p>
            <a:pPr>
              <a:lnSpc>
                <a:spcPct val="100000"/>
              </a:lnSpc>
              <a:buNone/>
            </a:pPr>
            <a:r>
              <a:rPr lang="en-US" sz="2000" b="1" dirty="0" smtClean="0">
                <a:latin typeface="Courier New" pitchFamily="49" charset="0"/>
                <a:cs typeface="Courier New" pitchFamily="49" charset="0"/>
              </a:rPr>
              <a:t>{static void move ()</a:t>
            </a:r>
          </a:p>
          <a:p>
            <a:pPr>
              <a:lnSpc>
                <a:spcPct val="100000"/>
              </a:lnSpc>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("Animals can move");</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class Dog extends Animal</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static void move ()</a:t>
            </a:r>
          </a:p>
          <a:p>
            <a:pPr>
              <a:lnSpc>
                <a:spcPct val="100000"/>
              </a:lnSpc>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("Dogs can walk and run");</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public class </a:t>
            </a:r>
            <a:r>
              <a:rPr lang="en-US" sz="2000" b="1" dirty="0" err="1" smtClean="0">
                <a:latin typeface="Courier New" pitchFamily="49" charset="0"/>
                <a:cs typeface="Courier New" pitchFamily="49" charset="0"/>
              </a:rPr>
              <a:t>StaticPoly</a:t>
            </a:r>
            <a:endParaRPr lang="en-US" sz="2000" b="1" dirty="0" smtClean="0">
              <a:latin typeface="Courier New" pitchFamily="49" charset="0"/>
              <a:cs typeface="Courier New" pitchFamily="49" charset="0"/>
            </a:endParaRPr>
          </a:p>
          <a:p>
            <a:pPr>
              <a:lnSpc>
                <a:spcPct val="100000"/>
              </a:lnSpc>
              <a:buNone/>
            </a:pPr>
            <a:r>
              <a:rPr lang="en-US" sz="2000" b="1" dirty="0" smtClean="0">
                <a:latin typeface="Courier New" pitchFamily="49" charset="0"/>
                <a:cs typeface="Courier New" pitchFamily="49" charset="0"/>
              </a:rPr>
              <a:t>{ public static void main(String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Animal.move</a:t>
            </a: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Dog.move</a:t>
            </a: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pPr>
              <a:buNone/>
            </a:pPr>
            <a:endParaRPr lang="en-US" dirty="0"/>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 Contd.</a:t>
            </a:r>
            <a:endParaRPr lang="en-US" dirty="0"/>
          </a:p>
        </p:txBody>
      </p:sp>
      <p:sp>
        <p:nvSpPr>
          <p:cNvPr id="3" name="Content Placeholder 2"/>
          <p:cNvSpPr>
            <a:spLocks noGrp="1"/>
          </p:cNvSpPr>
          <p:nvPr>
            <p:ph idx="1"/>
          </p:nvPr>
        </p:nvSpPr>
        <p:spPr/>
        <p:txBody>
          <a:bodyPr/>
          <a:lstStyle/>
          <a:p>
            <a:pPr>
              <a:lnSpc>
                <a:spcPct val="100000"/>
              </a:lnSpc>
            </a:pPr>
            <a:r>
              <a:rPr lang="en-US" b="1" dirty="0" smtClean="0">
                <a:solidFill>
                  <a:srgbClr val="C00000"/>
                </a:solidFill>
              </a:rPr>
              <a:t>Dynamic Polymorphism: </a:t>
            </a:r>
          </a:p>
          <a:p>
            <a:pPr lvl="1">
              <a:lnSpc>
                <a:spcPct val="100000"/>
              </a:lnSpc>
            </a:pPr>
            <a:r>
              <a:rPr lang="en-US" dirty="0" smtClean="0"/>
              <a:t>The polymorphism exhibited at run time is called dynamic polymorphism. </a:t>
            </a:r>
          </a:p>
          <a:p>
            <a:pPr lvl="1">
              <a:lnSpc>
                <a:spcPct val="100000"/>
              </a:lnSpc>
            </a:pPr>
            <a:r>
              <a:rPr lang="en-US" dirty="0" smtClean="0"/>
              <a:t>In this dynamic polymorphism a method call is linked with method body at the time of execution by JVM. </a:t>
            </a:r>
          </a:p>
          <a:p>
            <a:pPr lvl="1">
              <a:lnSpc>
                <a:spcPct val="100000"/>
              </a:lnSpc>
            </a:pPr>
            <a:r>
              <a:rPr lang="en-US" dirty="0" smtClean="0"/>
              <a:t>Java compiler does not know which method is called at the time of compilation. This is also known as dynamic binding or run time polymorphism.</a:t>
            </a:r>
          </a:p>
          <a:p>
            <a:pPr lvl="1">
              <a:lnSpc>
                <a:spcPct val="100000"/>
              </a:lnSpc>
            </a:pPr>
            <a:r>
              <a:rPr lang="en-US" dirty="0" smtClean="0"/>
              <a:t>Method overloading and method overriding are examples of Dynamic Polymorphism in Java. </a:t>
            </a:r>
          </a:p>
          <a:p>
            <a:pPr lvl="1">
              <a:lnSpc>
                <a:spcPct val="100000"/>
              </a:lnSpc>
            </a:pPr>
            <a:r>
              <a:rPr lang="en-US" dirty="0" smtClean="0"/>
              <a:t>Provided that the methods are instance method.</a:t>
            </a:r>
          </a:p>
          <a:p>
            <a:pPr>
              <a:lnSpc>
                <a:spcPct val="100000"/>
              </a:lnSpc>
            </a:pPr>
            <a:endParaRPr lang="en-US" dirty="0" smtClean="0"/>
          </a:p>
          <a:p>
            <a:endParaRPr lang="en-US" dirty="0"/>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Polymorphism - overloading</a:t>
            </a:r>
            <a:endParaRPr lang="en-US" dirty="0"/>
          </a:p>
        </p:txBody>
      </p:sp>
      <p:sp>
        <p:nvSpPr>
          <p:cNvPr id="3" name="Content Placeholder 2"/>
          <p:cNvSpPr>
            <a:spLocks noGrp="1"/>
          </p:cNvSpPr>
          <p:nvPr>
            <p:ph idx="1"/>
          </p:nvPr>
        </p:nvSpPr>
        <p:spPr/>
        <p:txBody>
          <a:bodyPr/>
          <a:lstStyle/>
          <a:p>
            <a:pPr>
              <a:buNone/>
            </a:pPr>
            <a:r>
              <a:rPr lang="en-US" sz="2000" b="1" dirty="0" smtClean="0">
                <a:latin typeface="Courier New" pitchFamily="49" charset="0"/>
                <a:cs typeface="Courier New" pitchFamily="49" charset="0"/>
              </a:rPr>
              <a:t>class Sample</a:t>
            </a:r>
          </a:p>
          <a:p>
            <a:pPr>
              <a:buNone/>
            </a:pPr>
            <a:r>
              <a:rPr lang="en-US" sz="2000" b="1" dirty="0" smtClean="0">
                <a:latin typeface="Courier New" pitchFamily="49" charset="0"/>
                <a:cs typeface="Courier New" pitchFamily="49" charset="0"/>
              </a:rPr>
              <a:t>{ void add(</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a,int</a:t>
            </a:r>
            <a:r>
              <a:rPr lang="en-US" sz="2000" b="1" dirty="0" smtClean="0">
                <a:latin typeface="Courier New" pitchFamily="49" charset="0"/>
                <a:cs typeface="Courier New" pitchFamily="49" charset="0"/>
              </a:rPr>
              <a:t> b)</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("sum of two="+ (</a:t>
            </a:r>
            <a:r>
              <a:rPr lang="en-US" sz="2000" b="1" dirty="0" err="1" smtClean="0">
                <a:latin typeface="Courier New" pitchFamily="49" charset="0"/>
                <a:cs typeface="Courier New" pitchFamily="49" charset="0"/>
              </a:rPr>
              <a:t>a+b</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void add(</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a,int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b,int</a:t>
            </a:r>
            <a:r>
              <a:rPr lang="en-US" sz="2000" b="1" dirty="0" smtClean="0">
                <a:latin typeface="Courier New" pitchFamily="49" charset="0"/>
                <a:cs typeface="Courier New" pitchFamily="49" charset="0"/>
              </a:rPr>
              <a:t> c)</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("sum of three="+ (</a:t>
            </a:r>
            <a:r>
              <a:rPr lang="en-US" sz="2000" b="1" dirty="0" err="1" smtClean="0">
                <a:latin typeface="Courier New" pitchFamily="49" charset="0"/>
                <a:cs typeface="Courier New" pitchFamily="49" charset="0"/>
              </a:rPr>
              <a:t>a+b+c</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class </a:t>
            </a:r>
            <a:r>
              <a:rPr lang="en-US" sz="2000" b="1" dirty="0" err="1" smtClean="0">
                <a:latin typeface="Courier New" pitchFamily="49" charset="0"/>
                <a:cs typeface="Courier New" pitchFamily="49" charset="0"/>
              </a:rPr>
              <a:t>OverLoad</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public static void main(String[]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 Sample s=new Sample (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s.add</a:t>
            </a:r>
            <a:r>
              <a:rPr lang="en-US" sz="2000" b="1" dirty="0" smtClean="0">
                <a:latin typeface="Courier New" pitchFamily="49" charset="0"/>
                <a:cs typeface="Courier New" pitchFamily="49" charset="0"/>
              </a:rPr>
              <a:t> (20, 25);</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s.add</a:t>
            </a:r>
            <a:r>
              <a:rPr lang="en-US" sz="2000" b="1" dirty="0" smtClean="0">
                <a:latin typeface="Courier New" pitchFamily="49" charset="0"/>
                <a:cs typeface="Courier New" pitchFamily="49" charset="0"/>
              </a:rPr>
              <a:t> (20, 25, 30);</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a:t>
            </a:r>
            <a:endParaRPr lang="en-US" b="1" dirty="0" smtClean="0">
              <a:latin typeface="Courier New" pitchFamily="49" charset="0"/>
              <a:cs typeface="Courier New" pitchFamily="49" charset="0"/>
            </a:endParaRPr>
          </a:p>
          <a:p>
            <a:pPr>
              <a:buNone/>
            </a:pPr>
            <a:endParaRPr lang="en-US" dirty="0"/>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sp>
        <p:nvSpPr>
          <p:cNvPr id="3" name="Content Placeholder 2"/>
          <p:cNvSpPr>
            <a:spLocks noGrp="1"/>
          </p:cNvSpPr>
          <p:nvPr>
            <p:ph idx="1"/>
          </p:nvPr>
        </p:nvSpPr>
        <p:spPr/>
        <p:txBody>
          <a:bodyPr/>
          <a:lstStyle/>
          <a:p>
            <a:pPr>
              <a:lnSpc>
                <a:spcPct val="100000"/>
              </a:lnSpc>
            </a:pPr>
            <a:r>
              <a:rPr lang="en-US" dirty="0" smtClean="0"/>
              <a:t>Writing two or more methods in super &amp; sub classes with same name and same signatures is called method overriding. </a:t>
            </a:r>
          </a:p>
          <a:p>
            <a:pPr>
              <a:lnSpc>
                <a:spcPct val="100000"/>
              </a:lnSpc>
            </a:pPr>
            <a:r>
              <a:rPr lang="en-US" dirty="0" smtClean="0"/>
              <a:t>In method overriding JVM executes a method depending on the type of the object.</a:t>
            </a:r>
          </a:p>
          <a:p>
            <a:pPr>
              <a:buNone/>
            </a:pPr>
            <a:endParaRPr lang="en-US" dirty="0" smtClean="0"/>
          </a:p>
          <a:p>
            <a:pPr>
              <a:buNone/>
            </a:pPr>
            <a:r>
              <a:rPr lang="en-US" sz="2000" b="1" dirty="0" smtClean="0">
                <a:latin typeface="Courier New" pitchFamily="49" charset="0"/>
                <a:cs typeface="Courier New" pitchFamily="49" charset="0"/>
              </a:rPr>
              <a:t>class Animal</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void move()</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("Animals can move");</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class Dog extends Animal</a:t>
            </a:r>
          </a:p>
          <a:p>
            <a:pPr>
              <a:buNone/>
            </a:pPr>
            <a:r>
              <a:rPr lang="en-US" sz="2000" b="1" dirty="0" smtClean="0">
                <a:latin typeface="Courier New" pitchFamily="49" charset="0"/>
                <a:cs typeface="Courier New" pitchFamily="49" charset="0"/>
              </a:rPr>
              <a:t>{ void move()</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("Dogs can walk and run");</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a:t>
            </a: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990600"/>
            <a:ext cx="8382000" cy="5486400"/>
          </a:xfrm>
        </p:spPr>
        <p:txBody>
          <a:bodyPr/>
          <a:lstStyle/>
          <a:p>
            <a:pPr>
              <a:lnSpc>
                <a:spcPct val="100000"/>
              </a:lnSpc>
              <a:buNone/>
            </a:pPr>
            <a:r>
              <a:rPr lang="en-US" sz="2000" b="1" dirty="0" smtClean="0">
                <a:latin typeface="Courier New" pitchFamily="49" charset="0"/>
                <a:cs typeface="Courier New" pitchFamily="49" charset="0"/>
              </a:rPr>
              <a:t>public class </a:t>
            </a:r>
            <a:r>
              <a:rPr lang="en-US" sz="2000" b="1" dirty="0" err="1" smtClean="0">
                <a:latin typeface="Courier New" pitchFamily="49" charset="0"/>
                <a:cs typeface="Courier New" pitchFamily="49" charset="0"/>
              </a:rPr>
              <a:t>OverRide</a:t>
            </a:r>
            <a:endParaRPr lang="en-US" sz="2000" b="1" dirty="0" smtClean="0">
              <a:latin typeface="Courier New" pitchFamily="49" charset="0"/>
              <a:cs typeface="Courier New" pitchFamily="49" charset="0"/>
            </a:endParaRPr>
          </a:p>
          <a:p>
            <a:pPr>
              <a:lnSpc>
                <a:spcPct val="100000"/>
              </a:lnSpc>
              <a:buNone/>
            </a:pPr>
            <a:r>
              <a:rPr lang="en-US" sz="2000" b="1" dirty="0" smtClean="0">
                <a:latin typeface="Courier New" pitchFamily="49" charset="0"/>
                <a:cs typeface="Courier New" pitchFamily="49" charset="0"/>
              </a:rPr>
              <a:t>{ public static void main(String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a:t>
            </a:r>
          </a:p>
          <a:p>
            <a:pPr>
              <a:lnSpc>
                <a:spcPct val="100000"/>
              </a:lnSpc>
              <a:buNone/>
            </a:pPr>
            <a:r>
              <a:rPr lang="en-US" sz="2000" b="1" dirty="0" smtClean="0">
                <a:latin typeface="Courier New" pitchFamily="49" charset="0"/>
                <a:cs typeface="Courier New" pitchFamily="49" charset="0"/>
              </a:rPr>
              <a:t>  { </a:t>
            </a:r>
          </a:p>
          <a:p>
            <a:pPr>
              <a:lnSpc>
                <a:spcPct val="100000"/>
              </a:lnSpc>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Animal a = new Animal (); </a:t>
            </a:r>
            <a:r>
              <a:rPr lang="en-US" sz="1800" b="1" dirty="0" smtClean="0">
                <a:cs typeface="Courier New" pitchFamily="49" charset="0"/>
              </a:rPr>
              <a:t>// Animal reference and object</a:t>
            </a:r>
            <a:endParaRPr lang="en-US" sz="2000" b="1" dirty="0" smtClean="0">
              <a:cs typeface="Courier New" pitchFamily="49" charset="0"/>
            </a:endParaRPr>
          </a:p>
          <a:p>
            <a:pPr>
              <a:lnSpc>
                <a:spcPct val="100000"/>
              </a:lnSpc>
              <a:buNone/>
            </a:pPr>
            <a:r>
              <a:rPr lang="en-US" sz="2000" b="1" dirty="0" smtClean="0">
                <a:latin typeface="Courier New" pitchFamily="49" charset="0"/>
                <a:cs typeface="Courier New" pitchFamily="49" charset="0"/>
              </a:rPr>
              <a:t>   Animal b = new Dog (); </a:t>
            </a:r>
            <a:r>
              <a:rPr lang="en-US" sz="1800" b="1" dirty="0" smtClean="0">
                <a:cs typeface="Courier New" pitchFamily="49" charset="0"/>
              </a:rPr>
              <a:t>// Animal reference but Dog object</a:t>
            </a:r>
            <a:endParaRPr lang="en-US" sz="2000" b="1" dirty="0" smtClean="0">
              <a:cs typeface="Courier New" pitchFamily="49" charset="0"/>
            </a:endParaRPr>
          </a:p>
          <a:p>
            <a:pPr>
              <a:lnSpc>
                <a:spcPct val="10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a.move</a:t>
            </a:r>
            <a:r>
              <a:rPr lang="en-US" sz="2000" b="1" dirty="0" smtClean="0">
                <a:latin typeface="Courier New" pitchFamily="49" charset="0"/>
                <a:cs typeface="Courier New" pitchFamily="49" charset="0"/>
              </a:rPr>
              <a:t>(); // runs the method in Animal class</a:t>
            </a:r>
          </a:p>
          <a:p>
            <a:pPr>
              <a:lnSpc>
                <a:spcPct val="100000"/>
              </a:lnSpc>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b.move</a:t>
            </a:r>
            <a:r>
              <a:rPr lang="en-US" sz="2000" b="1" dirty="0" smtClean="0">
                <a:latin typeface="Courier New" pitchFamily="49" charset="0"/>
                <a:cs typeface="Courier New" pitchFamily="49" charset="0"/>
              </a:rPr>
              <a:t>(); //Runs the method in Dog class</a:t>
            </a:r>
          </a:p>
          <a:p>
            <a:pPr>
              <a:lnSpc>
                <a:spcPct val="100000"/>
              </a:lnSpc>
              <a:buNone/>
            </a:pPr>
            <a:r>
              <a:rPr lang="en-US" sz="2000" b="1" dirty="0" smtClean="0">
                <a:latin typeface="Courier New" pitchFamily="49" charset="0"/>
                <a:cs typeface="Courier New" pitchFamily="49" charset="0"/>
              </a:rPr>
              <a:t>  }</a:t>
            </a:r>
          </a:p>
          <a:p>
            <a:pPr>
              <a:lnSpc>
                <a:spcPct val="100000"/>
              </a:lnSpc>
              <a:buNone/>
            </a:pPr>
            <a:r>
              <a:rPr lang="en-US" sz="2000" b="1" dirty="0" smtClean="0">
                <a:latin typeface="Courier New" pitchFamily="49" charset="0"/>
                <a:cs typeface="Courier New" pitchFamily="49" charset="0"/>
              </a:rPr>
              <a:t>}</a:t>
            </a:r>
          </a:p>
          <a:p>
            <a:endParaRPr lang="en-US" dirty="0" smtClean="0"/>
          </a:p>
          <a:p>
            <a:pPr marL="0" indent="0">
              <a:buNone/>
            </a:pPr>
            <a:endParaRPr lang="en-US" dirty="0"/>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Vs Overriding</a:t>
            </a:r>
            <a:endParaRPr lang="en-US" dirty="0"/>
          </a:p>
        </p:txBody>
      </p:sp>
      <p:sp>
        <p:nvSpPr>
          <p:cNvPr id="4" name="Rectangle 3"/>
          <p:cNvSpPr>
            <a:spLocks noGrp="1" noChangeArrowheads="1"/>
          </p:cNvSpPr>
          <p:nvPr>
            <p:ph sz="half" idx="1"/>
          </p:nvPr>
        </p:nvSpPr>
        <p:spPr>
          <a:xfrm>
            <a:off x="152400" y="1065213"/>
            <a:ext cx="4419600" cy="4802187"/>
          </a:xfrm>
          <a:ln>
            <a:solidFill>
              <a:schemeClr val="tx1"/>
            </a:solidFill>
          </a:ln>
        </p:spPr>
        <p:txBody>
          <a:bodyPr lIns="92075" tIns="46038" rIns="92075" bIns="46038"/>
          <a:lstStyle/>
          <a:p>
            <a:pPr eaLnBrk="1" hangingPunct="1">
              <a:lnSpc>
                <a:spcPct val="100000"/>
              </a:lnSpc>
            </a:pPr>
            <a:r>
              <a:rPr lang="en-US" sz="2500" dirty="0" smtClean="0"/>
              <a:t>Overloading deals with multiple methods in the same class with the same name but </a:t>
            </a:r>
            <a:r>
              <a:rPr lang="en-US" sz="2500" b="1" dirty="0" smtClean="0">
                <a:solidFill>
                  <a:srgbClr val="0070C0"/>
                </a:solidFill>
              </a:rPr>
              <a:t>different signatures</a:t>
            </a:r>
          </a:p>
          <a:p>
            <a:pPr marL="0" indent="0" eaLnBrk="1" hangingPunct="1">
              <a:lnSpc>
                <a:spcPct val="100000"/>
              </a:lnSpc>
              <a:buNone/>
            </a:pPr>
            <a:endParaRPr lang="en-US" sz="2500" b="1" dirty="0" smtClean="0">
              <a:solidFill>
                <a:srgbClr val="0070C0"/>
              </a:solidFill>
            </a:endParaRPr>
          </a:p>
          <a:p>
            <a:pPr eaLnBrk="1" hangingPunct="1">
              <a:lnSpc>
                <a:spcPct val="100000"/>
              </a:lnSpc>
            </a:pPr>
            <a:r>
              <a:rPr lang="en-US" sz="2500" dirty="0" smtClean="0"/>
              <a:t>Overloading lets you define </a:t>
            </a:r>
          </a:p>
          <a:p>
            <a:pPr marL="0" indent="0" eaLnBrk="1" hangingPunct="1">
              <a:lnSpc>
                <a:spcPct val="100000"/>
              </a:lnSpc>
              <a:buNone/>
            </a:pPr>
            <a:r>
              <a:rPr lang="en-US" sz="2500" dirty="0" smtClean="0"/>
              <a:t>a similar operation in different ways for </a:t>
            </a:r>
            <a:r>
              <a:rPr lang="en-US" sz="2500" b="1" dirty="0" smtClean="0">
                <a:solidFill>
                  <a:srgbClr val="0070C0"/>
                </a:solidFill>
              </a:rPr>
              <a:t>different data</a:t>
            </a:r>
          </a:p>
        </p:txBody>
      </p:sp>
      <p:sp>
        <p:nvSpPr>
          <p:cNvPr id="5" name="Rectangle 4"/>
          <p:cNvSpPr txBox="1">
            <a:spLocks noChangeArrowheads="1"/>
          </p:cNvSpPr>
          <p:nvPr/>
        </p:nvSpPr>
        <p:spPr>
          <a:xfrm>
            <a:off x="4419600" y="1066800"/>
            <a:ext cx="4572000" cy="4800600"/>
          </a:xfrm>
          <a:prstGeom prst="rect">
            <a:avLst/>
          </a:prstGeom>
          <a:ln>
            <a:solidFill>
              <a:schemeClr val="tx1"/>
            </a:solidFill>
          </a:ln>
        </p:spPr>
        <p:txBody>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en-US" sz="2500" b="0" i="0" u="none" strike="noStrike" kern="0" cap="none" spc="0" normalizeH="0" baseline="0" noProof="0" dirty="0" smtClean="0">
                <a:ln>
                  <a:noFill/>
                </a:ln>
                <a:solidFill>
                  <a:schemeClr val="tx1"/>
                </a:solidFill>
                <a:effectLst/>
                <a:uLnTx/>
                <a:uFillTx/>
                <a:latin typeface="+mn-lt"/>
                <a:ea typeface="+mn-ea"/>
                <a:cs typeface="+mn-cs"/>
              </a:rPr>
              <a:t>Overriding deals with two methods, one in a parent class and one in a child class, </a:t>
            </a:r>
            <a:r>
              <a:rPr lang="en-US" sz="2500" kern="0" dirty="0" smtClean="0"/>
              <a:t>with the </a:t>
            </a:r>
            <a:r>
              <a:rPr lang="en-US" sz="2500" b="1" kern="0" dirty="0" smtClean="0">
                <a:solidFill>
                  <a:schemeClr val="tx2">
                    <a:lumMod val="60000"/>
                    <a:lumOff val="40000"/>
                  </a:schemeClr>
                </a:solidFill>
              </a:rPr>
              <a:t>same</a:t>
            </a:r>
            <a:r>
              <a:rPr lang="en-US" sz="2500" kern="0" dirty="0" smtClean="0"/>
              <a:t>  and </a:t>
            </a:r>
            <a:r>
              <a:rPr kumimoji="0" lang="en-US" sz="2500" b="1" i="0" u="none" strike="noStrike" kern="0" cap="none" spc="0" normalizeH="0" baseline="0" noProof="0" dirty="0" smtClean="0">
                <a:ln>
                  <a:noFill/>
                </a:ln>
                <a:solidFill>
                  <a:srgbClr val="0070C0"/>
                </a:solidFill>
                <a:effectLst/>
                <a:uLnTx/>
                <a:uFillTx/>
                <a:latin typeface="+mn-lt"/>
                <a:ea typeface="+mn-ea"/>
                <a:cs typeface="+mn-cs"/>
              </a:rPr>
              <a:t>signature</a:t>
            </a:r>
          </a:p>
          <a:p>
            <a:pPr marL="342900" marR="0" lvl="0" indent="-342900" algn="l" defTabSz="914400" rtl="0" eaLnBrk="1" fontAlgn="base" latinLnBrk="0" hangingPunct="1">
              <a:spcBef>
                <a:spcPct val="20000"/>
              </a:spcBef>
              <a:spcAft>
                <a:spcPct val="0"/>
              </a:spcAft>
              <a:buClr>
                <a:schemeClr val="folHlink"/>
              </a:buClr>
              <a:buSzPct val="60000"/>
              <a:tabLst/>
              <a:defRPr/>
            </a:pPr>
            <a:endParaRPr kumimoji="0" lang="en-US" sz="25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en-US" sz="2500" b="0" i="0" u="none" strike="noStrike" kern="0" cap="none" spc="0" normalizeH="0" baseline="0" noProof="0" dirty="0" smtClean="0">
                <a:ln>
                  <a:noFill/>
                </a:ln>
                <a:solidFill>
                  <a:schemeClr val="tx1"/>
                </a:solidFill>
                <a:effectLst/>
                <a:uLnTx/>
                <a:uFillTx/>
                <a:latin typeface="+mn-lt"/>
                <a:ea typeface="+mn-ea"/>
                <a:cs typeface="+mn-cs"/>
              </a:rPr>
              <a:t>Overriding lets you define a similar operation in different ways for different </a:t>
            </a:r>
            <a:r>
              <a:rPr kumimoji="0" lang="en-US" sz="2500" b="1" i="0" u="none" strike="noStrike" kern="0" cap="none" spc="0" normalizeH="0" baseline="0" noProof="0" dirty="0" smtClean="0">
                <a:ln>
                  <a:noFill/>
                </a:ln>
                <a:solidFill>
                  <a:srgbClr val="0070C0"/>
                </a:solidFill>
                <a:effectLst/>
                <a:uLnTx/>
                <a:uFillTx/>
                <a:latin typeface="+mn-lt"/>
                <a:ea typeface="+mn-ea"/>
                <a:cs typeface="+mn-cs"/>
              </a:rPr>
              <a:t>object types</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 Class</a:t>
            </a:r>
            <a:endParaRPr lang="en-US" dirty="0"/>
          </a:p>
        </p:txBody>
      </p:sp>
      <p:sp>
        <p:nvSpPr>
          <p:cNvPr id="3" name="Content Placeholder 2"/>
          <p:cNvSpPr>
            <a:spLocks noGrp="1"/>
          </p:cNvSpPr>
          <p:nvPr>
            <p:ph idx="1"/>
          </p:nvPr>
        </p:nvSpPr>
        <p:spPr/>
        <p:txBody>
          <a:bodyPr/>
          <a:lstStyle/>
          <a:p>
            <a:pPr marL="344488" indent="-344488">
              <a:lnSpc>
                <a:spcPct val="100000"/>
              </a:lnSpc>
              <a:spcBef>
                <a:spcPts val="1200"/>
              </a:spcBef>
            </a:pPr>
            <a:r>
              <a:rPr lang="en-US" dirty="0" smtClean="0"/>
              <a:t>A class called </a:t>
            </a:r>
            <a:r>
              <a:rPr lang="en-US" dirty="0" smtClean="0">
                <a:solidFill>
                  <a:srgbClr val="0000FF"/>
                </a:solidFill>
                <a:latin typeface="Courier New" pitchFamily="49" charset="0"/>
              </a:rPr>
              <a:t>Object</a:t>
            </a:r>
            <a:r>
              <a:rPr lang="en-US" dirty="0" smtClean="0"/>
              <a:t> is defined in the </a:t>
            </a:r>
            <a:r>
              <a:rPr lang="en-US" dirty="0" err="1" smtClean="0">
                <a:solidFill>
                  <a:srgbClr val="0000FF"/>
                </a:solidFill>
                <a:latin typeface="Courier New" pitchFamily="49" charset="0"/>
              </a:rPr>
              <a:t>java.lang</a:t>
            </a:r>
            <a:r>
              <a:rPr lang="en-US" dirty="0" smtClean="0"/>
              <a:t> package of the Java standard class library</a:t>
            </a:r>
          </a:p>
          <a:p>
            <a:pPr marL="344488" indent="-344488">
              <a:lnSpc>
                <a:spcPct val="100000"/>
              </a:lnSpc>
              <a:spcBef>
                <a:spcPts val="1200"/>
              </a:spcBef>
            </a:pPr>
            <a:r>
              <a:rPr lang="en-US" dirty="0" smtClean="0">
                <a:solidFill>
                  <a:srgbClr val="0000FF"/>
                </a:solidFill>
              </a:rPr>
              <a:t>All classes</a:t>
            </a:r>
            <a:r>
              <a:rPr lang="en-US" dirty="0" smtClean="0"/>
              <a:t> are </a:t>
            </a:r>
            <a:r>
              <a:rPr lang="en-US" dirty="0" smtClean="0">
                <a:solidFill>
                  <a:srgbClr val="0000FF"/>
                </a:solidFill>
              </a:rPr>
              <a:t>derived</a:t>
            </a:r>
            <a:r>
              <a:rPr lang="en-US" dirty="0" smtClean="0"/>
              <a:t> from the </a:t>
            </a:r>
            <a:r>
              <a:rPr lang="en-US" dirty="0" smtClean="0">
                <a:latin typeface="Courier New" pitchFamily="49" charset="0"/>
              </a:rPr>
              <a:t>Object</a:t>
            </a:r>
            <a:r>
              <a:rPr lang="en-US" dirty="0" smtClean="0"/>
              <a:t> class</a:t>
            </a:r>
          </a:p>
          <a:p>
            <a:pPr marL="344488" indent="-344488">
              <a:lnSpc>
                <a:spcPct val="100000"/>
              </a:lnSpc>
              <a:spcBef>
                <a:spcPts val="1200"/>
              </a:spcBef>
            </a:pPr>
            <a:r>
              <a:rPr lang="en-US" dirty="0" smtClean="0"/>
              <a:t>If a class is not explicitly defined to be the child of an existing class, it is assumed to be the child of the </a:t>
            </a:r>
            <a:r>
              <a:rPr lang="en-US" dirty="0" smtClean="0">
                <a:latin typeface="Courier New" pitchFamily="49" charset="0"/>
              </a:rPr>
              <a:t>Object</a:t>
            </a:r>
            <a:r>
              <a:rPr lang="en-US" dirty="0" smtClean="0"/>
              <a:t> class</a:t>
            </a:r>
          </a:p>
          <a:p>
            <a:pPr marL="344488" indent="-344488">
              <a:lnSpc>
                <a:spcPct val="100000"/>
              </a:lnSpc>
              <a:spcBef>
                <a:spcPts val="1200"/>
              </a:spcBef>
            </a:pPr>
            <a:r>
              <a:rPr lang="en-US" dirty="0" smtClean="0"/>
              <a:t>Therefore, the </a:t>
            </a:r>
            <a:r>
              <a:rPr lang="en-US" dirty="0" smtClean="0">
                <a:solidFill>
                  <a:srgbClr val="0000FF"/>
                </a:solidFill>
                <a:latin typeface="Courier New" pitchFamily="49" charset="0"/>
              </a:rPr>
              <a:t>Object</a:t>
            </a:r>
            <a:r>
              <a:rPr lang="en-US" dirty="0" smtClean="0"/>
              <a:t> class is the </a:t>
            </a:r>
            <a:r>
              <a:rPr lang="en-US" u="sng" dirty="0" smtClean="0">
                <a:solidFill>
                  <a:srgbClr val="0000FF"/>
                </a:solidFill>
              </a:rPr>
              <a:t>ultimate root</a:t>
            </a:r>
            <a:r>
              <a:rPr lang="en-US" dirty="0" smtClean="0"/>
              <a:t> of all class hierarchies.</a:t>
            </a:r>
          </a:p>
          <a:p>
            <a:pPr marL="344488" indent="-344488">
              <a:lnSpc>
                <a:spcPct val="100000"/>
              </a:lnSpc>
              <a:spcBef>
                <a:spcPts val="1200"/>
              </a:spcBef>
            </a:pPr>
            <a:r>
              <a:rPr lang="en-US" dirty="0" smtClean="0"/>
              <a:t>The </a:t>
            </a:r>
            <a:r>
              <a:rPr lang="en-US" dirty="0" smtClean="0">
                <a:latin typeface="Courier New" pitchFamily="49" charset="0"/>
              </a:rPr>
              <a:t>Object</a:t>
            </a:r>
            <a:r>
              <a:rPr lang="en-US" dirty="0" smtClean="0"/>
              <a:t> class contains a few useful methods, which are inherited by all classes</a:t>
            </a:r>
          </a:p>
          <a:p>
            <a:pPr marL="344488" indent="-344488">
              <a:lnSpc>
                <a:spcPct val="100000"/>
              </a:lnSpc>
              <a:spcBef>
                <a:spcPts val="1200"/>
              </a:spcBef>
            </a:pPr>
            <a:r>
              <a:rPr lang="en-US" dirty="0" smtClean="0"/>
              <a:t>For example, the </a:t>
            </a:r>
            <a:r>
              <a:rPr lang="en-US" u="sng" dirty="0" err="1" smtClean="0">
                <a:solidFill>
                  <a:srgbClr val="0000FF"/>
                </a:solidFill>
                <a:latin typeface="Courier New" pitchFamily="49" charset="0"/>
              </a:rPr>
              <a:t>toString</a:t>
            </a:r>
            <a:r>
              <a:rPr lang="en-US" dirty="0" smtClean="0"/>
              <a:t> method is defined in the </a:t>
            </a:r>
            <a:r>
              <a:rPr lang="en-US" dirty="0" smtClean="0">
                <a:latin typeface="Courier New" pitchFamily="49" charset="0"/>
              </a:rPr>
              <a:t>Object</a:t>
            </a:r>
            <a:r>
              <a:rPr lang="en-US" dirty="0" smtClean="0"/>
              <a:t> class</a:t>
            </a:r>
          </a:p>
          <a:p>
            <a:pPr marL="344488" indent="-344488">
              <a:lnSpc>
                <a:spcPct val="100000"/>
              </a:lnSpc>
              <a:spcBef>
                <a:spcPts val="1200"/>
              </a:spcBef>
            </a:pPr>
            <a:r>
              <a:rPr lang="en-US" dirty="0" smtClean="0"/>
              <a:t>Every time we define the </a:t>
            </a:r>
            <a:r>
              <a:rPr lang="en-US" dirty="0" err="1" smtClean="0">
                <a:solidFill>
                  <a:srgbClr val="0000FF"/>
                </a:solidFill>
                <a:latin typeface="Courier New" pitchFamily="49" charset="0"/>
              </a:rPr>
              <a:t>toString</a:t>
            </a:r>
            <a:r>
              <a:rPr lang="en-US" dirty="0" smtClean="0"/>
              <a:t> method, we are actually </a:t>
            </a:r>
            <a:r>
              <a:rPr lang="en-US" u="sng" dirty="0" smtClean="0">
                <a:solidFill>
                  <a:srgbClr val="0000FF"/>
                </a:solidFill>
              </a:rPr>
              <a:t>overriding</a:t>
            </a:r>
            <a:r>
              <a:rPr lang="en-US" dirty="0" smtClean="0">
                <a:solidFill>
                  <a:srgbClr val="0000FF"/>
                </a:solidFill>
              </a:rPr>
              <a:t> </a:t>
            </a:r>
            <a:r>
              <a:rPr lang="en-US" dirty="0" smtClean="0"/>
              <a:t>an inherited definition</a:t>
            </a:r>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nSpc>
                <a:spcPct val="100000"/>
              </a:lnSpc>
              <a:spcBef>
                <a:spcPts val="1800"/>
              </a:spcBef>
              <a:defRPr/>
            </a:pPr>
            <a:r>
              <a:rPr lang="en-US" dirty="0" smtClean="0"/>
              <a:t>The </a:t>
            </a:r>
            <a:r>
              <a:rPr lang="en-US" dirty="0" err="1" smtClean="0">
                <a:latin typeface="Courier New" pitchFamily="49" charset="0"/>
              </a:rPr>
              <a:t>toString</a:t>
            </a:r>
            <a:r>
              <a:rPr lang="en-US" dirty="0" smtClean="0"/>
              <a:t> method in the </a:t>
            </a:r>
            <a:r>
              <a:rPr lang="en-US" dirty="0" smtClean="0">
                <a:latin typeface="Courier New" pitchFamily="49" charset="0"/>
              </a:rPr>
              <a:t>Object</a:t>
            </a:r>
            <a:r>
              <a:rPr lang="en-US" dirty="0" smtClean="0"/>
              <a:t> class is defined to </a:t>
            </a:r>
            <a:r>
              <a:rPr lang="en-US" dirty="0" smtClean="0">
                <a:solidFill>
                  <a:srgbClr val="0000FF"/>
                </a:solidFill>
              </a:rPr>
              <a:t>return a string</a:t>
            </a:r>
            <a:r>
              <a:rPr lang="en-US" dirty="0" smtClean="0"/>
              <a:t> that contains the </a:t>
            </a:r>
            <a:r>
              <a:rPr lang="en-US" dirty="0" smtClean="0">
                <a:solidFill>
                  <a:srgbClr val="0000FF"/>
                </a:solidFill>
              </a:rPr>
              <a:t>name</a:t>
            </a:r>
            <a:r>
              <a:rPr lang="en-US" dirty="0" smtClean="0"/>
              <a:t> of the object’s </a:t>
            </a:r>
            <a:r>
              <a:rPr lang="en-US" dirty="0" smtClean="0">
                <a:solidFill>
                  <a:srgbClr val="0000FF"/>
                </a:solidFill>
              </a:rPr>
              <a:t>class</a:t>
            </a:r>
            <a:r>
              <a:rPr lang="en-US" dirty="0" smtClean="0"/>
              <a:t> along with some other information</a:t>
            </a:r>
          </a:p>
          <a:p>
            <a:pPr>
              <a:lnSpc>
                <a:spcPct val="100000"/>
              </a:lnSpc>
              <a:spcBef>
                <a:spcPts val="1800"/>
              </a:spcBef>
            </a:pPr>
            <a:r>
              <a:rPr lang="en-US" dirty="0" smtClean="0"/>
              <a:t>The </a:t>
            </a:r>
            <a:r>
              <a:rPr lang="en-US" u="sng" dirty="0" smtClean="0">
                <a:solidFill>
                  <a:srgbClr val="0000FF"/>
                </a:solidFill>
                <a:latin typeface="Courier New" pitchFamily="49" charset="0"/>
              </a:rPr>
              <a:t>equals</a:t>
            </a:r>
            <a:r>
              <a:rPr lang="en-US" dirty="0" smtClean="0"/>
              <a:t> method of the </a:t>
            </a:r>
            <a:r>
              <a:rPr lang="en-US" dirty="0" smtClean="0">
                <a:latin typeface="Courier New" pitchFamily="49" charset="0"/>
              </a:rPr>
              <a:t>Object</a:t>
            </a:r>
            <a:r>
              <a:rPr lang="en-US" dirty="0" smtClean="0"/>
              <a:t> class </a:t>
            </a:r>
            <a:r>
              <a:rPr lang="en-US" dirty="0" smtClean="0">
                <a:solidFill>
                  <a:srgbClr val="0000FF"/>
                </a:solidFill>
              </a:rPr>
              <a:t>returns true</a:t>
            </a:r>
            <a:r>
              <a:rPr lang="en-US" dirty="0" smtClean="0"/>
              <a:t> if two references are </a:t>
            </a:r>
            <a:r>
              <a:rPr lang="en-US" dirty="0" smtClean="0">
                <a:solidFill>
                  <a:srgbClr val="0000FF"/>
                </a:solidFill>
              </a:rPr>
              <a:t>aliases</a:t>
            </a:r>
          </a:p>
          <a:p>
            <a:pPr>
              <a:lnSpc>
                <a:spcPct val="100000"/>
              </a:lnSpc>
              <a:spcBef>
                <a:spcPts val="1800"/>
              </a:spcBef>
            </a:pPr>
            <a:r>
              <a:rPr lang="en-US" dirty="0" smtClean="0"/>
              <a:t>We can override </a:t>
            </a:r>
            <a:r>
              <a:rPr lang="en-US" dirty="0" smtClean="0">
                <a:latin typeface="Courier New" pitchFamily="49" charset="0"/>
              </a:rPr>
              <a:t>equals</a:t>
            </a:r>
            <a:r>
              <a:rPr lang="en-US" dirty="0" smtClean="0"/>
              <a:t> in any class to define equality in some more appropriate way </a:t>
            </a:r>
          </a:p>
          <a:p>
            <a:pPr>
              <a:lnSpc>
                <a:spcPct val="100000"/>
              </a:lnSpc>
              <a:spcBef>
                <a:spcPts val="1800"/>
              </a:spcBef>
            </a:pPr>
            <a:r>
              <a:rPr lang="en-US" dirty="0" smtClean="0"/>
              <a:t>As we've seen, the </a:t>
            </a:r>
            <a:r>
              <a:rPr lang="en-US" dirty="0" smtClean="0">
                <a:latin typeface="Courier New" pitchFamily="49" charset="0"/>
              </a:rPr>
              <a:t>String</a:t>
            </a:r>
            <a:r>
              <a:rPr lang="en-US" dirty="0" smtClean="0"/>
              <a:t> class defines the </a:t>
            </a:r>
            <a:r>
              <a:rPr lang="en-US" dirty="0" smtClean="0">
                <a:latin typeface="Courier New" pitchFamily="49" charset="0"/>
              </a:rPr>
              <a:t>equals</a:t>
            </a:r>
            <a:r>
              <a:rPr lang="en-US" dirty="0" smtClean="0"/>
              <a:t> method to return </a:t>
            </a:r>
            <a:r>
              <a:rPr lang="en-US" dirty="0" smtClean="0">
                <a:solidFill>
                  <a:srgbClr val="0000FF"/>
                </a:solidFill>
              </a:rPr>
              <a:t>true</a:t>
            </a:r>
            <a:r>
              <a:rPr lang="en-US" dirty="0" smtClean="0"/>
              <a:t> if two </a:t>
            </a:r>
            <a:r>
              <a:rPr lang="en-US" dirty="0" smtClean="0">
                <a:latin typeface="Courier New" pitchFamily="49" charset="0"/>
              </a:rPr>
              <a:t>String</a:t>
            </a:r>
            <a:r>
              <a:rPr lang="en-US" dirty="0" smtClean="0"/>
              <a:t> objects contain the </a:t>
            </a:r>
            <a:r>
              <a:rPr lang="en-US" dirty="0" smtClean="0">
                <a:solidFill>
                  <a:srgbClr val="0000FF"/>
                </a:solidFill>
              </a:rPr>
              <a:t>same characters</a:t>
            </a:r>
          </a:p>
          <a:p>
            <a:pPr>
              <a:lnSpc>
                <a:spcPct val="100000"/>
              </a:lnSpc>
              <a:spcBef>
                <a:spcPts val="1800"/>
              </a:spcBef>
            </a:pPr>
            <a:r>
              <a:rPr lang="en-US" dirty="0" smtClean="0"/>
              <a:t>The designers of the </a:t>
            </a:r>
            <a:r>
              <a:rPr lang="en-US" dirty="0" smtClean="0">
                <a:latin typeface="Courier New" pitchFamily="49" charset="0"/>
              </a:rPr>
              <a:t>String</a:t>
            </a:r>
            <a:r>
              <a:rPr lang="en-US" dirty="0" smtClean="0"/>
              <a:t> class have overridden the </a:t>
            </a:r>
            <a:r>
              <a:rPr lang="en-US" dirty="0" smtClean="0">
                <a:latin typeface="Courier New" pitchFamily="49" charset="0"/>
              </a:rPr>
              <a:t>equals</a:t>
            </a:r>
            <a:r>
              <a:rPr lang="en-US" dirty="0" smtClean="0"/>
              <a:t> method inherited from </a:t>
            </a:r>
            <a:r>
              <a:rPr lang="en-US" dirty="0" smtClean="0">
                <a:latin typeface="Courier New" pitchFamily="49" charset="0"/>
              </a:rPr>
              <a:t>Object</a:t>
            </a:r>
            <a:r>
              <a:rPr lang="en-US" dirty="0" smtClean="0"/>
              <a:t> in favor of a more useful version</a:t>
            </a:r>
          </a:p>
          <a:p>
            <a:pPr>
              <a:defRPr/>
            </a:pPr>
            <a:endParaRPr lang="en-US" dirty="0"/>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76200"/>
            <a:ext cx="7924800" cy="741363"/>
          </a:xfrm>
        </p:spPr>
        <p:txBody>
          <a:bodyPr/>
          <a:lstStyle/>
          <a:p>
            <a:pPr eaLnBrk="1" hangingPunct="1"/>
            <a:r>
              <a:rPr lang="en-US" b="1" dirty="0" smtClean="0">
                <a:solidFill>
                  <a:srgbClr val="0033CC"/>
                </a:solidFill>
              </a:rPr>
              <a:t>Inheritance - Introduction</a:t>
            </a:r>
          </a:p>
        </p:txBody>
      </p:sp>
      <p:sp>
        <p:nvSpPr>
          <p:cNvPr id="10243" name="Rectangle 3"/>
          <p:cNvSpPr>
            <a:spLocks noGrp="1" noChangeArrowheads="1"/>
          </p:cNvSpPr>
          <p:nvPr>
            <p:ph sz="quarter" idx="1"/>
          </p:nvPr>
        </p:nvSpPr>
        <p:spPr>
          <a:xfrm>
            <a:off x="381000" y="914400"/>
            <a:ext cx="8458200" cy="5334000"/>
          </a:xfrm>
        </p:spPr>
        <p:txBody>
          <a:bodyPr/>
          <a:lstStyle/>
          <a:p>
            <a:pPr algn="just">
              <a:lnSpc>
                <a:spcPct val="150000"/>
              </a:lnSpc>
              <a:buClr>
                <a:schemeClr val="tx2"/>
              </a:buClr>
              <a:buSzPct val="108000"/>
              <a:buFont typeface="Wingdings" pitchFamily="2" charset="2"/>
              <a:buChar char="§"/>
            </a:pPr>
            <a:r>
              <a:rPr lang="en-US" sz="2300" dirty="0" smtClean="0"/>
              <a:t>It is always good/“productive” if we are able to reuse something that is already exists rather than creating the same all over again.</a:t>
            </a:r>
          </a:p>
          <a:p>
            <a:pPr algn="just">
              <a:lnSpc>
                <a:spcPct val="150000"/>
              </a:lnSpc>
              <a:buClr>
                <a:schemeClr val="tx2"/>
              </a:buClr>
              <a:buSzPct val="108000"/>
              <a:buFont typeface="Wingdings" pitchFamily="2" charset="2"/>
              <a:buChar char="§"/>
            </a:pPr>
            <a:r>
              <a:rPr lang="en-US" sz="2300" dirty="0" smtClean="0"/>
              <a:t>This is achieved by creating new classes, reusing the data members and methods of existing classes.</a:t>
            </a:r>
          </a:p>
          <a:p>
            <a:pPr algn="just">
              <a:lnSpc>
                <a:spcPct val="150000"/>
              </a:lnSpc>
              <a:buClr>
                <a:schemeClr val="tx2"/>
              </a:buClr>
              <a:buSzPct val="108000"/>
              <a:buFont typeface="Wingdings" pitchFamily="2" charset="2"/>
              <a:buChar char="§"/>
            </a:pPr>
            <a:r>
              <a:rPr lang="en-US" sz="2300" dirty="0" smtClean="0"/>
              <a:t>This mechanism of deriving a new class from existing/old class is called </a:t>
            </a:r>
            <a:r>
              <a:rPr lang="en-US" sz="2300" b="1" i="1" dirty="0" smtClean="0"/>
              <a:t>“inheritance”.</a:t>
            </a:r>
          </a:p>
          <a:p>
            <a:pPr algn="just">
              <a:lnSpc>
                <a:spcPct val="150000"/>
              </a:lnSpc>
              <a:buClr>
                <a:schemeClr val="tx2"/>
              </a:buClr>
              <a:buSzPct val="108000"/>
              <a:buFont typeface="Wingdings" pitchFamily="2" charset="2"/>
              <a:buChar char="§"/>
            </a:pPr>
            <a:r>
              <a:rPr lang="en-US" sz="2300" dirty="0" smtClean="0"/>
              <a:t>The old class is known as </a:t>
            </a:r>
            <a:r>
              <a:rPr lang="en-US" sz="2300" b="1" dirty="0" smtClean="0">
                <a:solidFill>
                  <a:schemeClr val="tx2"/>
                </a:solidFill>
              </a:rPr>
              <a:t>“base” </a:t>
            </a:r>
            <a:r>
              <a:rPr lang="en-US" sz="2300" dirty="0" smtClean="0"/>
              <a:t>class, </a:t>
            </a:r>
            <a:r>
              <a:rPr lang="en-US" sz="2300" b="1" dirty="0" smtClean="0">
                <a:solidFill>
                  <a:schemeClr val="tx2"/>
                </a:solidFill>
              </a:rPr>
              <a:t>“super” </a:t>
            </a:r>
            <a:r>
              <a:rPr lang="en-US" sz="2300" dirty="0" smtClean="0"/>
              <a:t>class or </a:t>
            </a:r>
            <a:r>
              <a:rPr lang="en-US" sz="2300" b="1" dirty="0" smtClean="0">
                <a:solidFill>
                  <a:schemeClr val="tx2"/>
                </a:solidFill>
              </a:rPr>
              <a:t>“parent” </a:t>
            </a:r>
            <a:r>
              <a:rPr lang="en-US" sz="2300" dirty="0" smtClean="0"/>
              <a:t>class”; and the new class is known as </a:t>
            </a:r>
            <a:r>
              <a:rPr lang="en-US" sz="2300" b="1" dirty="0" smtClean="0">
                <a:solidFill>
                  <a:srgbClr val="FF0000"/>
                </a:solidFill>
              </a:rPr>
              <a:t>“sub” </a:t>
            </a:r>
            <a:r>
              <a:rPr lang="en-US" sz="2300" dirty="0" smtClean="0"/>
              <a:t>class, </a:t>
            </a:r>
            <a:r>
              <a:rPr lang="en-US" sz="2300" b="1" dirty="0" smtClean="0">
                <a:solidFill>
                  <a:srgbClr val="FF0000"/>
                </a:solidFill>
              </a:rPr>
              <a:t>“derived” </a:t>
            </a:r>
            <a:r>
              <a:rPr lang="en-US" sz="2300" dirty="0" smtClean="0"/>
              <a:t>class, or </a:t>
            </a:r>
            <a:r>
              <a:rPr lang="en-US" sz="2300" b="1" dirty="0" smtClean="0">
                <a:solidFill>
                  <a:srgbClr val="FF0000"/>
                </a:solidFill>
              </a:rPr>
              <a:t>“child” </a:t>
            </a:r>
            <a:r>
              <a:rPr lang="en-US" sz="2300" dirty="0" smtClean="0"/>
              <a:t>class.</a:t>
            </a: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Abstract Class</a:t>
            </a:r>
            <a:endParaRPr lang="en-US" dirty="0"/>
          </a:p>
        </p:txBody>
      </p:sp>
      <p:sp>
        <p:nvSpPr>
          <p:cNvPr id="3" name="Content Placeholder 2"/>
          <p:cNvSpPr>
            <a:spLocks noGrp="1"/>
          </p:cNvSpPr>
          <p:nvPr>
            <p:ph idx="1"/>
          </p:nvPr>
        </p:nvSpPr>
        <p:spPr/>
        <p:txBody>
          <a:bodyPr/>
          <a:lstStyle/>
          <a:p>
            <a:pPr>
              <a:lnSpc>
                <a:spcPct val="100000"/>
              </a:lnSpc>
            </a:pPr>
            <a:r>
              <a:rPr lang="en-US" dirty="0" smtClean="0"/>
              <a:t>A method with method body is called </a:t>
            </a:r>
            <a:r>
              <a:rPr lang="en-US" b="1" dirty="0" smtClean="0">
                <a:solidFill>
                  <a:srgbClr val="0070C0"/>
                </a:solidFill>
              </a:rPr>
              <a:t>concrete method</a:t>
            </a:r>
            <a:r>
              <a:rPr lang="en-US" dirty="0" smtClean="0"/>
              <a:t>. In general any class will have all concrete methods. </a:t>
            </a:r>
          </a:p>
          <a:p>
            <a:pPr>
              <a:lnSpc>
                <a:spcPct val="100000"/>
              </a:lnSpc>
            </a:pPr>
            <a:r>
              <a:rPr lang="en-US" dirty="0" smtClean="0"/>
              <a:t>A method without method body is called </a:t>
            </a:r>
            <a:r>
              <a:rPr lang="en-US" b="1" dirty="0" smtClean="0">
                <a:solidFill>
                  <a:srgbClr val="0070C0"/>
                </a:solidFill>
              </a:rPr>
              <a:t>abstract method</a:t>
            </a:r>
            <a:r>
              <a:rPr lang="en-US" dirty="0" smtClean="0"/>
              <a:t>. A class that contains </a:t>
            </a:r>
            <a:r>
              <a:rPr lang="en-US" b="1" dirty="0" smtClean="0">
                <a:solidFill>
                  <a:srgbClr val="0070C0"/>
                </a:solidFill>
              </a:rPr>
              <a:t>abstract method </a:t>
            </a:r>
            <a:r>
              <a:rPr lang="en-US" dirty="0" smtClean="0"/>
              <a:t>is called </a:t>
            </a:r>
            <a:r>
              <a:rPr lang="en-US" b="1" dirty="0" smtClean="0">
                <a:solidFill>
                  <a:srgbClr val="0070C0"/>
                </a:solidFill>
              </a:rPr>
              <a:t>abstract class</a:t>
            </a:r>
            <a:r>
              <a:rPr lang="en-US" dirty="0" smtClean="0"/>
              <a:t>. i.e. An abstract class is a class with </a:t>
            </a:r>
            <a:r>
              <a:rPr lang="en-US" b="1" dirty="0" smtClean="0">
                <a:solidFill>
                  <a:srgbClr val="0070C0"/>
                </a:solidFill>
              </a:rPr>
              <a:t>zero or more abstract methods</a:t>
            </a:r>
          </a:p>
          <a:p>
            <a:pPr>
              <a:lnSpc>
                <a:spcPct val="100000"/>
              </a:lnSpc>
            </a:pPr>
            <a:r>
              <a:rPr lang="en-US" dirty="0" smtClean="0"/>
              <a:t>It is possible to implement the abstract methods differently in the subclasses of an abstract class. </a:t>
            </a:r>
          </a:p>
          <a:p>
            <a:pPr>
              <a:lnSpc>
                <a:spcPct val="100000"/>
              </a:lnSpc>
            </a:pPr>
            <a:r>
              <a:rPr lang="en-US" dirty="0" smtClean="0"/>
              <a:t>These different implementations will help the programmer to perform different tasks depending on the need of the sub classes. </a:t>
            </a:r>
          </a:p>
          <a:p>
            <a:pPr>
              <a:lnSpc>
                <a:spcPct val="100000"/>
              </a:lnSpc>
            </a:pPr>
            <a:r>
              <a:rPr lang="en-US" dirty="0" smtClean="0"/>
              <a:t>Moreover, the common members of the abstract class are also shared by the sub classes.</a:t>
            </a:r>
          </a:p>
          <a:p>
            <a:endParaRPr lang="en-US" dirty="0"/>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nSpc>
                <a:spcPct val="100000"/>
              </a:lnSpc>
            </a:pPr>
            <a:r>
              <a:rPr lang="en-US" dirty="0" smtClean="0"/>
              <a:t>The abstract methods and abstract class should be declared using the keyword </a:t>
            </a:r>
            <a:r>
              <a:rPr lang="en-US" b="1" dirty="0" smtClean="0">
                <a:solidFill>
                  <a:srgbClr val="0070C0"/>
                </a:solidFill>
              </a:rPr>
              <a:t>abstract.</a:t>
            </a:r>
          </a:p>
          <a:p>
            <a:pPr>
              <a:lnSpc>
                <a:spcPct val="100000"/>
              </a:lnSpc>
            </a:pPr>
            <a:r>
              <a:rPr lang="en-US" dirty="0" smtClean="0"/>
              <a:t>We cannot create objects to abstract class because it is having incomplete code. </a:t>
            </a:r>
          </a:p>
          <a:p>
            <a:pPr>
              <a:lnSpc>
                <a:spcPct val="100000"/>
              </a:lnSpc>
            </a:pPr>
            <a:r>
              <a:rPr lang="en-US" dirty="0" smtClean="0"/>
              <a:t>Whenever an abstract class is created, subclass should be created to it and the abstract methods should be implemented in the subclasses, then we can create objects to the subclasses.</a:t>
            </a:r>
          </a:p>
          <a:p>
            <a:pPr>
              <a:lnSpc>
                <a:spcPct val="100000"/>
              </a:lnSpc>
            </a:pPr>
            <a:r>
              <a:rPr lang="en-US" dirty="0" smtClean="0"/>
              <a:t>Abstract class reference can be used to refer to the objects of its sub classes.</a:t>
            </a:r>
          </a:p>
          <a:p>
            <a:pPr>
              <a:lnSpc>
                <a:spcPct val="100000"/>
              </a:lnSpc>
            </a:pPr>
            <a:r>
              <a:rPr lang="en-US" dirty="0" smtClean="0"/>
              <a:t>Abstract class references cannot refer to the individual methods of sub classes.</a:t>
            </a:r>
          </a:p>
          <a:p>
            <a:pPr>
              <a:lnSpc>
                <a:spcPct val="100000"/>
              </a:lnSpc>
            </a:pPr>
            <a:r>
              <a:rPr lang="en-US" dirty="0" smtClean="0"/>
              <a:t>A class cannot be both ‘</a:t>
            </a:r>
            <a:r>
              <a:rPr lang="en-US" b="1" dirty="0" smtClean="0">
                <a:solidFill>
                  <a:srgbClr val="0070C0"/>
                </a:solidFill>
              </a:rPr>
              <a:t>abstract’ &amp; ‘final</a:t>
            </a:r>
            <a:r>
              <a:rPr lang="en-US" dirty="0" smtClean="0"/>
              <a:t>’ simultaneously</a:t>
            </a:r>
          </a:p>
          <a:p>
            <a:pPr>
              <a:lnSpc>
                <a:spcPct val="100000"/>
              </a:lnSpc>
              <a:buNone/>
            </a:pPr>
            <a:r>
              <a:rPr lang="en-US" b="1" dirty="0" smtClean="0"/>
              <a:t>   e.g.: final abstract class A            // invalid</a:t>
            </a:r>
          </a:p>
          <a:p>
            <a:pPr>
              <a:lnSpc>
                <a:spcPct val="100000"/>
              </a:lnSpc>
            </a:pPr>
            <a:endParaRPr lang="en-US" dirty="0"/>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Abstract class</a:t>
            </a:r>
            <a:endParaRPr lang="en-US" dirty="0"/>
          </a:p>
        </p:txBody>
      </p:sp>
      <p:sp>
        <p:nvSpPr>
          <p:cNvPr id="3" name="Content Placeholder 2"/>
          <p:cNvSpPr>
            <a:spLocks noGrp="1"/>
          </p:cNvSpPr>
          <p:nvPr>
            <p:ph idx="1"/>
          </p:nvPr>
        </p:nvSpPr>
        <p:spPr>
          <a:xfrm>
            <a:off x="381000" y="990600"/>
            <a:ext cx="8763000" cy="5486400"/>
          </a:xfrm>
        </p:spPr>
        <p:txBody>
          <a:bodyPr/>
          <a:lstStyle/>
          <a:p>
            <a:pPr>
              <a:buNone/>
            </a:pPr>
            <a:r>
              <a:rPr lang="en-US" sz="2000" b="1" dirty="0" smtClean="0">
                <a:latin typeface="Courier New" pitchFamily="49" charset="0"/>
                <a:cs typeface="Courier New" pitchFamily="49" charset="0"/>
              </a:rPr>
              <a:t>abstract class Figure</a:t>
            </a:r>
          </a:p>
          <a:p>
            <a:pPr>
              <a:buNone/>
            </a:pPr>
            <a:r>
              <a:rPr lang="en-US" sz="2000" b="1" dirty="0" smtClean="0">
                <a:latin typeface="Courier New" pitchFamily="49" charset="0"/>
                <a:cs typeface="Courier New" pitchFamily="49" charset="0"/>
              </a:rPr>
              <a:t>{ double dim1;</a:t>
            </a:r>
          </a:p>
          <a:p>
            <a:pPr>
              <a:buNone/>
            </a:pPr>
            <a:r>
              <a:rPr lang="en-US" sz="2000" b="1" dirty="0" smtClean="0">
                <a:latin typeface="Courier New" pitchFamily="49" charset="0"/>
                <a:cs typeface="Courier New" pitchFamily="49" charset="0"/>
              </a:rPr>
              <a:t>  double dim2;</a:t>
            </a:r>
          </a:p>
          <a:p>
            <a:pPr>
              <a:buNone/>
            </a:pPr>
            <a:r>
              <a:rPr lang="fr-FR" sz="2000" b="1" dirty="0" smtClean="0">
                <a:latin typeface="Courier New" pitchFamily="49" charset="0"/>
                <a:cs typeface="Courier New" pitchFamily="49" charset="0"/>
              </a:rPr>
              <a:t>  Figure (double a, double b)</a:t>
            </a:r>
          </a:p>
          <a:p>
            <a:pPr>
              <a:buNone/>
            </a:pPr>
            <a:r>
              <a:rPr lang="en-US" sz="2000" b="1" dirty="0" smtClean="0">
                <a:latin typeface="Courier New" pitchFamily="49" charset="0"/>
                <a:cs typeface="Courier New" pitchFamily="49" charset="0"/>
              </a:rPr>
              <a:t>  { dim1 = a;</a:t>
            </a:r>
          </a:p>
          <a:p>
            <a:pPr>
              <a:buNone/>
            </a:pPr>
            <a:r>
              <a:rPr lang="en-US" sz="2000" b="1" dirty="0" smtClean="0">
                <a:latin typeface="Courier New" pitchFamily="49" charset="0"/>
                <a:cs typeface="Courier New" pitchFamily="49" charset="0"/>
              </a:rPr>
              <a:t>    dim2 = b;</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abstract double area ();</a:t>
            </a:r>
            <a:r>
              <a:rPr lang="en-US" sz="2000" b="1" dirty="0" smtClean="0">
                <a:cs typeface="Courier New" pitchFamily="49" charset="0"/>
              </a:rPr>
              <a:t>// area is an abstract method</a:t>
            </a:r>
          </a:p>
          <a:p>
            <a:pPr>
              <a:buNone/>
            </a:pP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class Rectangle extends Figure</a:t>
            </a:r>
          </a:p>
          <a:p>
            <a:pPr>
              <a:buNone/>
            </a:pPr>
            <a:r>
              <a:rPr lang="fr-FR" sz="2000" b="1" dirty="0" smtClean="0">
                <a:latin typeface="Courier New" pitchFamily="49" charset="0"/>
                <a:cs typeface="Courier New" pitchFamily="49" charset="0"/>
              </a:rPr>
              <a:t>{ </a:t>
            </a:r>
          </a:p>
          <a:p>
            <a:pPr>
              <a:buNone/>
            </a:pPr>
            <a:r>
              <a:rPr lang="fr-FR" sz="2000" b="1" dirty="0" smtClean="0">
                <a:latin typeface="Courier New" pitchFamily="49" charset="0"/>
                <a:cs typeface="Courier New" pitchFamily="49" charset="0"/>
              </a:rPr>
              <a:t>Rectangle (double a, double b)</a:t>
            </a:r>
          </a:p>
          <a:p>
            <a:pPr>
              <a:buNone/>
            </a:pPr>
            <a:r>
              <a:rPr lang="en-US" sz="2000" b="1" dirty="0" smtClean="0">
                <a:latin typeface="Courier New" pitchFamily="49" charset="0"/>
                <a:cs typeface="Courier New" pitchFamily="49" charset="0"/>
              </a:rPr>
              <a:t>  { </a:t>
            </a:r>
          </a:p>
          <a:p>
            <a:pPr>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super(</a:t>
            </a:r>
            <a:r>
              <a:rPr lang="en-US" sz="2000" b="1" dirty="0" err="1" smtClean="0">
                <a:latin typeface="Courier New" pitchFamily="49" charset="0"/>
                <a:cs typeface="Courier New" pitchFamily="49" charset="0"/>
              </a:rPr>
              <a:t>a,b</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double area () // override area for rectangle</a:t>
            </a:r>
          </a:p>
          <a:p>
            <a:pPr>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("Inside Area of Rectangle.");</a:t>
            </a:r>
          </a:p>
          <a:p>
            <a:pPr>
              <a:buNone/>
            </a:pPr>
            <a:r>
              <a:rPr lang="en-US" sz="2000" b="1" dirty="0" smtClean="0">
                <a:latin typeface="Courier New" pitchFamily="49" charset="0"/>
                <a:cs typeface="Courier New" pitchFamily="49" charset="0"/>
              </a:rPr>
              <a:t>    return dim1 * dim2;</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a:t>
            </a:r>
          </a:p>
          <a:p>
            <a:pPr>
              <a:buNone/>
            </a:pPr>
            <a:endParaRPr lang="en-US" sz="2000" b="1" dirty="0">
              <a:latin typeface="Courier New" pitchFamily="49" charset="0"/>
              <a:cs typeface="Courier New" pitchFamily="49" charset="0"/>
            </a:endParaRPr>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sz="2000" b="1" dirty="0" smtClean="0">
                <a:latin typeface="Courier New" pitchFamily="49" charset="0"/>
                <a:cs typeface="Courier New" pitchFamily="49" charset="0"/>
              </a:rPr>
              <a:t>class Triangle extends Figure</a:t>
            </a:r>
          </a:p>
          <a:p>
            <a:pPr>
              <a:buNone/>
            </a:pPr>
            <a:r>
              <a:rPr lang="fr-FR" sz="2000" b="1" dirty="0" smtClean="0">
                <a:latin typeface="Courier New" pitchFamily="49" charset="0"/>
                <a:cs typeface="Courier New" pitchFamily="49" charset="0"/>
              </a:rPr>
              <a:t>{ Triangle (double a, double b)</a:t>
            </a:r>
          </a:p>
          <a:p>
            <a:pPr>
              <a:buNone/>
            </a:pPr>
            <a:r>
              <a:rPr lang="en-US" sz="2000" b="1" dirty="0" smtClean="0">
                <a:latin typeface="Courier New" pitchFamily="49" charset="0"/>
                <a:cs typeface="Courier New" pitchFamily="49" charset="0"/>
              </a:rPr>
              <a:t>  { super (a, b);</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double area() // override area for right triangle</a:t>
            </a:r>
          </a:p>
          <a:p>
            <a:pPr>
              <a:buNone/>
            </a:pP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("Inside Area of Triangle.");</a:t>
            </a:r>
          </a:p>
          <a:p>
            <a:pPr>
              <a:buNone/>
            </a:pPr>
            <a:r>
              <a:rPr lang="en-US" sz="2000" b="1" dirty="0" smtClean="0">
                <a:latin typeface="Courier New" pitchFamily="49" charset="0"/>
                <a:cs typeface="Courier New" pitchFamily="49" charset="0"/>
              </a:rPr>
              <a:t>    return dim1 * dim2 / 2;</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class </a:t>
            </a:r>
            <a:r>
              <a:rPr lang="en-US" sz="2000" b="1" dirty="0" err="1" smtClean="0">
                <a:latin typeface="Courier New" pitchFamily="49" charset="0"/>
                <a:cs typeface="Courier New" pitchFamily="49" charset="0"/>
              </a:rPr>
              <a:t>AbstractAreas</a:t>
            </a:r>
            <a:endParaRPr lang="en-US" sz="2000" b="1" dirty="0" smtClean="0">
              <a:latin typeface="Courier New" pitchFamily="49" charset="0"/>
              <a:cs typeface="Courier New" pitchFamily="49" charset="0"/>
            </a:endParaRPr>
          </a:p>
          <a:p>
            <a:pPr>
              <a:buNone/>
            </a:pPr>
            <a:r>
              <a:rPr lang="en-US" sz="2000" b="1" dirty="0" smtClean="0">
                <a:latin typeface="Courier New" pitchFamily="49" charset="0"/>
                <a:cs typeface="Courier New" pitchFamily="49" charset="0"/>
              </a:rPr>
              <a:t>{ public static void main(String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 // Figure f = new Figure(10, 10); // illegal now</a:t>
            </a:r>
          </a:p>
          <a:p>
            <a:pPr>
              <a:buNone/>
            </a:pPr>
            <a:r>
              <a:rPr lang="en-US" sz="2000" b="1" dirty="0" smtClean="0">
                <a:latin typeface="Courier New" pitchFamily="49" charset="0"/>
                <a:cs typeface="Courier New" pitchFamily="49" charset="0"/>
              </a:rPr>
              <a:t>    Rectangle r = new Rectangle(9, 5);</a:t>
            </a:r>
          </a:p>
          <a:p>
            <a:pPr>
              <a:buNone/>
            </a:pPr>
            <a:r>
              <a:rPr lang="en-US" sz="2000" b="1" dirty="0" smtClean="0">
                <a:latin typeface="Courier New" pitchFamily="49" charset="0"/>
                <a:cs typeface="Courier New" pitchFamily="49" charset="0"/>
              </a:rPr>
              <a:t>    Triangle t = new Triangle(10, 8);</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("Area is " + </a:t>
            </a:r>
            <a:r>
              <a:rPr lang="en-US" sz="2000" b="1" dirty="0" err="1" smtClean="0">
                <a:latin typeface="Courier New" pitchFamily="49" charset="0"/>
                <a:cs typeface="Courier New" pitchFamily="49" charset="0"/>
              </a:rPr>
              <a:t>r.area</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("Area is " + </a:t>
            </a:r>
            <a:r>
              <a:rPr lang="en-US" sz="2000" b="1" dirty="0" err="1" smtClean="0">
                <a:latin typeface="Courier New" pitchFamily="49" charset="0"/>
                <a:cs typeface="Courier New" pitchFamily="49" charset="0"/>
              </a:rPr>
              <a:t>t.area</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a:t>
            </a:r>
            <a:endParaRPr lang="en-US" b="1" dirty="0" smtClean="0">
              <a:latin typeface="Courier New" pitchFamily="49" charset="0"/>
              <a:cs typeface="Courier New" pitchFamily="49" charset="0"/>
            </a:endParaRPr>
          </a:p>
          <a:p>
            <a:endParaRPr lang="en-US" dirty="0"/>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3146401" cy="384721"/>
          </a:xfrm>
          <a:prstGeom prst="rect">
            <a:avLst/>
          </a:prstGeom>
          <a:noFill/>
          <a:ln w="9525">
            <a:noFill/>
            <a:miter lim="800000"/>
            <a:headEnd/>
            <a:tailEnd/>
          </a:ln>
        </p:spPr>
        <p:txBody>
          <a:bodyPr wrap="square" lIns="0" tIns="0" rIns="0" bIns="0">
            <a:spAutoFit/>
          </a:bodyPr>
          <a:lstStyle/>
          <a:p>
            <a:pPr>
              <a:buClr>
                <a:srgbClr val="000000"/>
              </a:buClr>
              <a:buSzPct val="38000"/>
              <a:tabLst>
                <a:tab pos="656650" algn="l"/>
              </a:tabLst>
            </a:pPr>
            <a:r>
              <a:rPr lang="en-GB" sz="2500" dirty="0" smtClean="0">
                <a:latin typeface="Helvetica" charset="0"/>
              </a:rPr>
              <a:t>Review Questions</a:t>
            </a:r>
            <a:endParaRPr lang="en-GB" sz="2500" dirty="0">
              <a:latin typeface="Helvetica" charset="0"/>
            </a:endParaRPr>
          </a:p>
        </p:txBody>
      </p:sp>
      <p:sp>
        <p:nvSpPr>
          <p:cNvPr id="17411" name="Text Box 3"/>
          <p:cNvSpPr txBox="1">
            <a:spLocks noChangeArrowheads="1"/>
          </p:cNvSpPr>
          <p:nvPr/>
        </p:nvSpPr>
        <p:spPr bwMode="auto">
          <a:xfrm>
            <a:off x="293760" y="1309098"/>
            <a:ext cx="8406720" cy="3098284"/>
          </a:xfrm>
          <a:prstGeom prst="rect">
            <a:avLst/>
          </a:prstGeom>
          <a:noFill/>
          <a:ln w="9525">
            <a:noFill/>
            <a:miter lim="800000"/>
            <a:headEnd/>
            <a:tailEnd/>
          </a:ln>
        </p:spPr>
        <p:txBody>
          <a:bodyPr lIns="0" tIns="0" rIns="0" bIns="0">
            <a:spAutoFit/>
          </a:bodyPr>
          <a:lstStyle/>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smtClean="0"/>
              <a:t>What is inheritance?  What is a superclass?  What is a subclass?</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smtClean="0"/>
              <a:t>Which class is at the top of the class hierarchy in Java?</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smtClean="0"/>
              <a:t>What are the constructor issues surrounding inheritance?</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smtClean="0"/>
              <a:t>What is method overriding?  What is polymorphism?  How are they related?</a:t>
            </a:r>
          </a:p>
          <a:p>
            <a:pPr marL="457200" indent="-457200">
              <a:spcBef>
                <a:spcPts val="1020"/>
              </a:spcBef>
              <a:buClr>
                <a:srgbClr val="000000"/>
              </a:buClr>
              <a:buSzPct val="80000"/>
              <a:buFont typeface="+mj-lt"/>
              <a:buAutoNum type="arabi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400" dirty="0" smtClean="0"/>
              <a:t>What is a final method?  What is a final class? What is final variable?</a:t>
            </a:r>
            <a:endParaRPr lang="en-GB"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grpSp>
        <p:nvGrpSpPr>
          <p:cNvPr id="4" name="Group 4"/>
          <p:cNvGrpSpPr>
            <a:grpSpLocks/>
          </p:cNvGrpSpPr>
          <p:nvPr/>
        </p:nvGrpSpPr>
        <p:grpSpPr bwMode="auto">
          <a:xfrm>
            <a:off x="0" y="1066800"/>
            <a:ext cx="1447800" cy="2743200"/>
            <a:chOff x="3840" y="1776"/>
            <a:chExt cx="1152" cy="2160"/>
          </a:xfrm>
        </p:grpSpPr>
        <p:sp>
          <p:nvSpPr>
            <p:cNvPr id="5" name="Oval 5"/>
            <p:cNvSpPr>
              <a:spLocks noChangeArrowheads="1"/>
            </p:cNvSpPr>
            <p:nvPr/>
          </p:nvSpPr>
          <p:spPr bwMode="auto">
            <a:xfrm>
              <a:off x="3984" y="1776"/>
              <a:ext cx="864" cy="816"/>
            </a:xfrm>
            <a:prstGeom prst="ellipse">
              <a:avLst/>
            </a:prstGeom>
            <a:solidFill>
              <a:schemeClr val="accent1"/>
            </a:solidFill>
            <a:ln w="9525">
              <a:solidFill>
                <a:schemeClr val="tx1"/>
              </a:solidFill>
              <a:miter lim="800000"/>
              <a:headEnd/>
              <a:tailEnd/>
            </a:ln>
          </p:spPr>
          <p:txBody>
            <a:bodyPr wrap="none" anchor="ctr"/>
            <a:lstStyle/>
            <a:p>
              <a:r>
                <a:rPr lang="en-US" altLang="en-AU" sz="2400" dirty="0"/>
                <a:t>Parent</a:t>
              </a:r>
            </a:p>
          </p:txBody>
        </p:sp>
        <p:sp>
          <p:nvSpPr>
            <p:cNvPr id="6" name="Oval 6"/>
            <p:cNvSpPr>
              <a:spLocks noChangeArrowheads="1"/>
            </p:cNvSpPr>
            <p:nvPr/>
          </p:nvSpPr>
          <p:spPr bwMode="auto">
            <a:xfrm>
              <a:off x="3840" y="2928"/>
              <a:ext cx="1152" cy="1008"/>
            </a:xfrm>
            <a:prstGeom prst="ellipse">
              <a:avLst/>
            </a:prstGeom>
            <a:solidFill>
              <a:srgbClr val="99CCFF"/>
            </a:solidFill>
            <a:ln w="9525">
              <a:solidFill>
                <a:schemeClr val="tx1"/>
              </a:solidFill>
              <a:miter lim="800000"/>
              <a:headEnd/>
              <a:tailEnd/>
            </a:ln>
          </p:spPr>
          <p:txBody>
            <a:bodyPr wrap="none" anchor="ctr"/>
            <a:lstStyle/>
            <a:p>
              <a:r>
                <a:rPr lang="en-US" altLang="en-AU" sz="2400" dirty="0"/>
                <a:t>Child</a:t>
              </a:r>
            </a:p>
          </p:txBody>
        </p:sp>
        <p:sp>
          <p:nvSpPr>
            <p:cNvPr id="7" name="Line 7"/>
            <p:cNvSpPr>
              <a:spLocks noChangeShapeType="1"/>
            </p:cNvSpPr>
            <p:nvPr/>
          </p:nvSpPr>
          <p:spPr bwMode="auto">
            <a:xfrm flipV="1">
              <a:off x="4416" y="2640"/>
              <a:ext cx="0" cy="240"/>
            </a:xfrm>
            <a:prstGeom prst="line">
              <a:avLst/>
            </a:prstGeom>
            <a:noFill/>
            <a:ln w="9525">
              <a:solidFill>
                <a:schemeClr val="tx1"/>
              </a:solidFill>
              <a:miter lim="800000"/>
              <a:headEnd/>
              <a:tailEnd type="triangle" w="med" len="med"/>
            </a:ln>
          </p:spPr>
          <p:txBody>
            <a:bodyPr wrap="none"/>
            <a:lstStyle/>
            <a:p>
              <a:endParaRPr lang="en-US"/>
            </a:p>
          </p:txBody>
        </p:sp>
        <p:sp>
          <p:nvSpPr>
            <p:cNvPr id="8" name="Freeform 8"/>
            <p:cNvSpPr>
              <a:spLocks/>
            </p:cNvSpPr>
            <p:nvPr/>
          </p:nvSpPr>
          <p:spPr bwMode="auto">
            <a:xfrm>
              <a:off x="3936" y="2928"/>
              <a:ext cx="960" cy="384"/>
            </a:xfrm>
            <a:custGeom>
              <a:avLst/>
              <a:gdLst>
                <a:gd name="T0" fmla="*/ 0 w 912"/>
                <a:gd name="T1" fmla="*/ 240 h 384"/>
                <a:gd name="T2" fmla="*/ 144 w 912"/>
                <a:gd name="T3" fmla="*/ 336 h 384"/>
                <a:gd name="T4" fmla="*/ 288 w 912"/>
                <a:gd name="T5" fmla="*/ 336 h 384"/>
                <a:gd name="T6" fmla="*/ 432 w 912"/>
                <a:gd name="T7" fmla="*/ 336 h 384"/>
                <a:gd name="T8" fmla="*/ 672 w 912"/>
                <a:gd name="T9" fmla="*/ 384 h 384"/>
                <a:gd name="T10" fmla="*/ 864 w 912"/>
                <a:gd name="T11" fmla="*/ 336 h 384"/>
                <a:gd name="T12" fmla="*/ 912 w 912"/>
                <a:gd name="T13" fmla="*/ 240 h 384"/>
                <a:gd name="T14" fmla="*/ 864 w 912"/>
                <a:gd name="T15" fmla="*/ 144 h 384"/>
                <a:gd name="T16" fmla="*/ 624 w 912"/>
                <a:gd name="T17" fmla="*/ 0 h 384"/>
                <a:gd name="T18" fmla="*/ 240 w 912"/>
                <a:gd name="T19" fmla="*/ 48 h 384"/>
                <a:gd name="T20" fmla="*/ 96 w 912"/>
                <a:gd name="T21" fmla="*/ 144 h 384"/>
                <a:gd name="T22" fmla="*/ 0 w 912"/>
                <a:gd name="T23" fmla="*/ 240 h 3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2"/>
                <a:gd name="T37" fmla="*/ 0 h 384"/>
                <a:gd name="T38" fmla="*/ 912 w 912"/>
                <a:gd name="T39" fmla="*/ 384 h 3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2" h="384">
                  <a:moveTo>
                    <a:pt x="0" y="240"/>
                  </a:moveTo>
                  <a:lnTo>
                    <a:pt x="144" y="336"/>
                  </a:lnTo>
                  <a:lnTo>
                    <a:pt x="288" y="336"/>
                  </a:lnTo>
                  <a:lnTo>
                    <a:pt x="432" y="336"/>
                  </a:lnTo>
                  <a:lnTo>
                    <a:pt x="672" y="384"/>
                  </a:lnTo>
                  <a:lnTo>
                    <a:pt x="864" y="336"/>
                  </a:lnTo>
                  <a:lnTo>
                    <a:pt x="912" y="240"/>
                  </a:lnTo>
                  <a:lnTo>
                    <a:pt x="864" y="144"/>
                  </a:lnTo>
                  <a:lnTo>
                    <a:pt x="624" y="0"/>
                  </a:lnTo>
                  <a:lnTo>
                    <a:pt x="240" y="48"/>
                  </a:lnTo>
                  <a:lnTo>
                    <a:pt x="96" y="144"/>
                  </a:lnTo>
                  <a:lnTo>
                    <a:pt x="0" y="240"/>
                  </a:lnTo>
                  <a:close/>
                </a:path>
              </a:pathLst>
            </a:custGeom>
            <a:solidFill>
              <a:schemeClr val="accent1"/>
            </a:solidFill>
            <a:ln w="9525" cap="flat" cmpd="sng">
              <a:solidFill>
                <a:schemeClr val="tx1"/>
              </a:solidFill>
              <a:prstDash val="solid"/>
              <a:miter lim="800000"/>
              <a:headEnd type="none" w="med" len="med"/>
              <a:tailEnd type="none" w="med" len="med"/>
            </a:ln>
          </p:spPr>
          <p:txBody>
            <a:bodyPr wrap="none"/>
            <a:lstStyle/>
            <a:p>
              <a:endParaRPr lang="en-US"/>
            </a:p>
          </p:txBody>
        </p:sp>
        <p:sp>
          <p:nvSpPr>
            <p:cNvPr id="9" name="Line 9"/>
            <p:cNvSpPr>
              <a:spLocks noChangeShapeType="1"/>
            </p:cNvSpPr>
            <p:nvPr/>
          </p:nvSpPr>
          <p:spPr bwMode="auto">
            <a:xfrm flipH="1">
              <a:off x="4800" y="2928"/>
              <a:ext cx="144" cy="96"/>
            </a:xfrm>
            <a:prstGeom prst="line">
              <a:avLst/>
            </a:prstGeom>
            <a:noFill/>
            <a:ln w="9525">
              <a:solidFill>
                <a:schemeClr val="tx1"/>
              </a:solidFill>
              <a:miter lim="800000"/>
              <a:headEnd/>
              <a:tailEnd type="triangle" w="med" len="med"/>
            </a:ln>
          </p:spPr>
          <p:txBody>
            <a:bodyPr wrap="none"/>
            <a:lstStyle/>
            <a:p>
              <a:endParaRPr lang="en-US"/>
            </a:p>
          </p:txBody>
        </p:sp>
      </p:grpSp>
      <p:sp>
        <p:nvSpPr>
          <p:cNvPr id="10" name="Text Box 10"/>
          <p:cNvSpPr txBox="1">
            <a:spLocks noChangeArrowheads="1"/>
          </p:cNvSpPr>
          <p:nvPr/>
        </p:nvSpPr>
        <p:spPr bwMode="auto">
          <a:xfrm>
            <a:off x="1219200" y="1828800"/>
            <a:ext cx="1023938" cy="581025"/>
          </a:xfrm>
          <a:prstGeom prst="rect">
            <a:avLst/>
          </a:prstGeom>
          <a:noFill/>
          <a:ln w="9525">
            <a:noFill/>
            <a:miter lim="800000"/>
            <a:headEnd/>
            <a:tailEnd/>
          </a:ln>
        </p:spPr>
        <p:txBody>
          <a:bodyPr wrap="none">
            <a:spAutoFit/>
          </a:bodyPr>
          <a:lstStyle/>
          <a:p>
            <a:r>
              <a:rPr lang="en-US" altLang="en-AU" dirty="0"/>
              <a:t>Inherited</a:t>
            </a:r>
            <a:br>
              <a:rPr lang="en-US" altLang="en-AU" dirty="0"/>
            </a:br>
            <a:r>
              <a:rPr lang="en-US" altLang="en-AU" dirty="0"/>
              <a:t>capability</a:t>
            </a:r>
          </a:p>
        </p:txBody>
      </p:sp>
      <p:grpSp>
        <p:nvGrpSpPr>
          <p:cNvPr id="23" name="Group 17"/>
          <p:cNvGrpSpPr>
            <a:grpSpLocks/>
          </p:cNvGrpSpPr>
          <p:nvPr/>
        </p:nvGrpSpPr>
        <p:grpSpPr bwMode="auto">
          <a:xfrm>
            <a:off x="2362200" y="1066800"/>
            <a:ext cx="6096000" cy="2554880"/>
            <a:chOff x="432" y="1390"/>
            <a:chExt cx="4530" cy="1584"/>
          </a:xfrm>
        </p:grpSpPr>
        <p:sp>
          <p:nvSpPr>
            <p:cNvPr id="24" name="Text Box 3"/>
            <p:cNvSpPr txBox="1">
              <a:spLocks noChangeArrowheads="1"/>
            </p:cNvSpPr>
            <p:nvPr/>
          </p:nvSpPr>
          <p:spPr bwMode="auto">
            <a:xfrm>
              <a:off x="432" y="1390"/>
              <a:ext cx="1660" cy="1584"/>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rPr>
                <a:t>subclass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0" i="1" u="none" strike="noStrike" kern="0" cap="none" spc="0" normalizeH="0" baseline="0" noProof="0" dirty="0" smtClean="0">
                  <a:ln>
                    <a:noFill/>
                  </a:ln>
                  <a:solidFill>
                    <a:sysClr val="windowText" lastClr="000000"/>
                  </a:solidFill>
                  <a:effectLst/>
                  <a:uLnTx/>
                  <a:uFillTx/>
                </a:rPr>
                <a:t>or</a:t>
              </a:r>
              <a:endParaRPr kumimoji="0" lang="en-US" sz="2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rPr>
                <a:t>derived class</a:t>
              </a: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3200" b="0" i="0" u="none" strike="noStrike" kern="0" cap="none" spc="0" normalizeH="0" baseline="0" noProof="0" dirty="0" smtClean="0">
                <a:ln>
                  <a:noFill/>
                </a:ln>
                <a:solidFill>
                  <a:sysClr val="windowText" lastClr="000000"/>
                </a:solidFill>
                <a:effectLst/>
                <a:uLnTx/>
                <a:uFillTx/>
              </a:endParaRPr>
            </a:p>
          </p:txBody>
        </p:sp>
        <p:sp>
          <p:nvSpPr>
            <p:cNvPr id="25" name="Text Box 4"/>
            <p:cNvSpPr txBox="1">
              <a:spLocks noChangeArrowheads="1"/>
            </p:cNvSpPr>
            <p:nvPr/>
          </p:nvSpPr>
          <p:spPr bwMode="auto">
            <a:xfrm>
              <a:off x="3302" y="1390"/>
              <a:ext cx="1660" cy="1584"/>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rPr>
                <a:t>superclass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0" i="1" u="none" strike="noStrike" kern="0" cap="none" spc="0" normalizeH="0" baseline="0" noProof="0" dirty="0" smtClean="0">
                  <a:ln>
                    <a:noFill/>
                  </a:ln>
                  <a:solidFill>
                    <a:sysClr val="windowText" lastClr="000000"/>
                  </a:solidFill>
                  <a:effectLst/>
                  <a:uLnTx/>
                  <a:uFillTx/>
                </a:rPr>
                <a:t>or</a:t>
              </a:r>
              <a:endParaRPr kumimoji="0" lang="en-US" sz="28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rPr>
                <a:t>base class</a:t>
              </a:r>
            </a:p>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3200" b="0" i="0" u="none" strike="noStrike" kern="0" cap="none" spc="0" normalizeH="0" baseline="0" noProof="0" dirty="0" smtClean="0">
                <a:ln>
                  <a:noFill/>
                </a:ln>
                <a:solidFill>
                  <a:sysClr val="windowText" lastClr="000000"/>
                </a:solidFill>
                <a:effectLst/>
                <a:uLnTx/>
                <a:uFillTx/>
              </a:endParaRPr>
            </a:p>
          </p:txBody>
        </p:sp>
        <p:sp>
          <p:nvSpPr>
            <p:cNvPr id="26" name="Text Box 6"/>
            <p:cNvSpPr txBox="1">
              <a:spLocks noChangeArrowheads="1"/>
            </p:cNvSpPr>
            <p:nvPr/>
          </p:nvSpPr>
          <p:spPr bwMode="auto">
            <a:xfrm>
              <a:off x="1824" y="1878"/>
              <a:ext cx="1854" cy="286"/>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dirty="0" smtClean="0">
                  <a:ln>
                    <a:noFill/>
                  </a:ln>
                  <a:solidFill>
                    <a:srgbClr val="3333CC"/>
                  </a:solidFill>
                  <a:effectLst/>
                  <a:uLnTx/>
                  <a:uFillTx/>
                  <a:latin typeface="Courier New" pitchFamily="49" charset="0"/>
                </a:rPr>
                <a:t>extends</a:t>
              </a:r>
              <a:endParaRPr kumimoji="0" lang="en-US" sz="1600" b="0" i="0" u="none" strike="noStrike" kern="0" cap="none" spc="0" normalizeH="0" baseline="0" noProof="0" dirty="0" smtClean="0">
                <a:ln>
                  <a:noFill/>
                </a:ln>
                <a:solidFill>
                  <a:sysClr val="windowText" lastClr="000000"/>
                </a:solidFill>
                <a:effectLst/>
                <a:uLnTx/>
                <a:uFillTx/>
              </a:endParaRPr>
            </a:p>
          </p:txBody>
        </p:sp>
        <p:grpSp>
          <p:nvGrpSpPr>
            <p:cNvPr id="27" name="Group 12"/>
            <p:cNvGrpSpPr>
              <a:grpSpLocks/>
            </p:cNvGrpSpPr>
            <p:nvPr/>
          </p:nvGrpSpPr>
          <p:grpSpPr bwMode="auto">
            <a:xfrm>
              <a:off x="1979" y="2205"/>
              <a:ext cx="1549" cy="226"/>
              <a:chOff x="1979" y="2205"/>
              <a:chExt cx="1549" cy="226"/>
            </a:xfrm>
          </p:grpSpPr>
          <p:sp>
            <p:nvSpPr>
              <p:cNvPr id="32" name="Line 9"/>
              <p:cNvSpPr>
                <a:spLocks noChangeShapeType="1"/>
              </p:cNvSpPr>
              <p:nvPr/>
            </p:nvSpPr>
            <p:spPr bwMode="auto">
              <a:xfrm flipV="1">
                <a:off x="1979" y="2205"/>
                <a:ext cx="226" cy="226"/>
              </a:xfrm>
              <a:prstGeom prst="line">
                <a:avLst/>
              </a:prstGeom>
              <a:no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 name="Line 10"/>
              <p:cNvSpPr>
                <a:spLocks noChangeShapeType="1"/>
              </p:cNvSpPr>
              <p:nvPr/>
            </p:nvSpPr>
            <p:spPr bwMode="auto">
              <a:xfrm flipH="1" flipV="1">
                <a:off x="3302" y="2205"/>
                <a:ext cx="226" cy="226"/>
              </a:xfrm>
              <a:prstGeom prst="line">
                <a:avLst/>
              </a:prstGeom>
              <a:no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 name="Line 11"/>
              <p:cNvSpPr>
                <a:spLocks noChangeShapeType="1"/>
              </p:cNvSpPr>
              <p:nvPr/>
            </p:nvSpPr>
            <p:spPr bwMode="auto">
              <a:xfrm>
                <a:off x="2205" y="2205"/>
                <a:ext cx="1097" cy="0"/>
              </a:xfrm>
              <a:prstGeom prst="line">
                <a:avLst/>
              </a:prstGeom>
              <a:no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28" name="Group 13"/>
            <p:cNvGrpSpPr>
              <a:grpSpLocks/>
            </p:cNvGrpSpPr>
            <p:nvPr/>
          </p:nvGrpSpPr>
          <p:grpSpPr bwMode="auto">
            <a:xfrm flipV="1">
              <a:off x="1979" y="1693"/>
              <a:ext cx="1549" cy="226"/>
              <a:chOff x="1979" y="2205"/>
              <a:chExt cx="1549" cy="226"/>
            </a:xfrm>
          </p:grpSpPr>
          <p:sp>
            <p:nvSpPr>
              <p:cNvPr id="29" name="Line 14"/>
              <p:cNvSpPr>
                <a:spLocks noChangeShapeType="1"/>
              </p:cNvSpPr>
              <p:nvPr/>
            </p:nvSpPr>
            <p:spPr bwMode="auto">
              <a:xfrm flipV="1">
                <a:off x="1979" y="2205"/>
                <a:ext cx="226" cy="226"/>
              </a:xfrm>
              <a:prstGeom prst="line">
                <a:avLst/>
              </a:prstGeom>
              <a:no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 name="Line 15"/>
              <p:cNvSpPr>
                <a:spLocks noChangeShapeType="1"/>
              </p:cNvSpPr>
              <p:nvPr/>
            </p:nvSpPr>
            <p:spPr bwMode="auto">
              <a:xfrm flipH="1" flipV="1">
                <a:off x="3302" y="2205"/>
                <a:ext cx="226" cy="226"/>
              </a:xfrm>
              <a:prstGeom prst="line">
                <a:avLst/>
              </a:prstGeom>
              <a:no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 name="Line 16"/>
              <p:cNvSpPr>
                <a:spLocks noChangeShapeType="1"/>
              </p:cNvSpPr>
              <p:nvPr/>
            </p:nvSpPr>
            <p:spPr bwMode="auto">
              <a:xfrm>
                <a:off x="2205" y="2205"/>
                <a:ext cx="1097" cy="0"/>
              </a:xfrm>
              <a:prstGeom prst="line">
                <a:avLst/>
              </a:prstGeom>
              <a:no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pic>
        <p:nvPicPr>
          <p:cNvPr id="16386" name="Picture 2" descr="C:\Users\Dileep\Desktop\Picture1.png"/>
          <p:cNvPicPr>
            <a:picLocks noChangeAspect="1" noChangeArrowheads="1"/>
          </p:cNvPicPr>
          <p:nvPr/>
        </p:nvPicPr>
        <p:blipFill>
          <a:blip r:embed="rId2"/>
          <a:srcRect/>
          <a:stretch>
            <a:fillRect/>
          </a:stretch>
        </p:blipFill>
        <p:spPr bwMode="auto">
          <a:xfrm>
            <a:off x="2133600" y="3657600"/>
            <a:ext cx="6578583" cy="2881312"/>
          </a:xfrm>
          <a:prstGeom prst="rect">
            <a:avLst/>
          </a:prstGeom>
          <a:noFill/>
        </p:spPr>
      </p:pic>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Contd.</a:t>
            </a:r>
            <a:endParaRPr lang="en-US" dirty="0"/>
          </a:p>
        </p:txBody>
      </p:sp>
      <p:pic>
        <p:nvPicPr>
          <p:cNvPr id="4" name="Picture 5"/>
          <p:cNvPicPr>
            <a:picLocks noChangeAspect="1" noChangeArrowheads="1"/>
          </p:cNvPicPr>
          <p:nvPr/>
        </p:nvPicPr>
        <p:blipFill>
          <a:blip r:embed="rId2"/>
          <a:srcRect/>
          <a:stretch>
            <a:fillRect/>
          </a:stretch>
        </p:blipFill>
        <p:spPr bwMode="auto">
          <a:xfrm>
            <a:off x="381000" y="990600"/>
            <a:ext cx="7305870" cy="4419600"/>
          </a:xfrm>
          <a:prstGeom prst="rect">
            <a:avLst/>
          </a:prstGeom>
          <a:solidFill>
            <a:schemeClr val="accent1"/>
          </a:solidFill>
          <a:ln w="12700" algn="ctr">
            <a:noFill/>
            <a:miter lim="800000"/>
            <a:headEnd/>
            <a:tailEnd/>
          </a:ln>
          <a:effectLst>
            <a:outerShdw dist="107763" dir="2700000" algn="ctr" rotWithShape="0">
              <a:schemeClr val="bg2">
                <a:alpha val="50000"/>
              </a:schemeClr>
            </a:outerShdw>
          </a:effectLst>
        </p:spPr>
      </p:pic>
      <p:sp>
        <p:nvSpPr>
          <p:cNvPr id="5" name="TextBox 4"/>
          <p:cNvSpPr txBox="1"/>
          <p:nvPr/>
        </p:nvSpPr>
        <p:spPr>
          <a:xfrm>
            <a:off x="1295400" y="5791200"/>
            <a:ext cx="4343400" cy="369332"/>
          </a:xfrm>
          <a:prstGeom prst="rect">
            <a:avLst/>
          </a:prstGeom>
          <a:noFill/>
        </p:spPr>
        <p:txBody>
          <a:bodyPr wrap="square" rtlCol="0">
            <a:spAutoFit/>
          </a:bodyPr>
          <a:lstStyle/>
          <a:p>
            <a:r>
              <a:rPr lang="en-US" b="1" dirty="0" smtClean="0"/>
              <a:t>Figure : Class Hierarchies</a:t>
            </a:r>
            <a:endParaRPr lang="en-US" b="1" dirty="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990600"/>
            <a:ext cx="8382000" cy="1143000"/>
          </a:xfrm>
        </p:spPr>
        <p:txBody>
          <a:bodyPr/>
          <a:lstStyle/>
          <a:p>
            <a:pPr>
              <a:lnSpc>
                <a:spcPct val="100000"/>
              </a:lnSpc>
            </a:pPr>
            <a:r>
              <a:rPr lang="en-US" dirty="0" smtClean="0"/>
              <a:t>Inheritance relationships often are shown graphically in a UML class diagram, with an arrow with an open arrowhead pointing to the parent class.</a:t>
            </a:r>
            <a:endParaRPr lang="en-US" dirty="0"/>
          </a:p>
        </p:txBody>
      </p:sp>
      <p:grpSp>
        <p:nvGrpSpPr>
          <p:cNvPr id="4" name="Group 30"/>
          <p:cNvGrpSpPr>
            <a:grpSpLocks/>
          </p:cNvGrpSpPr>
          <p:nvPr/>
        </p:nvGrpSpPr>
        <p:grpSpPr bwMode="auto">
          <a:xfrm>
            <a:off x="3352800" y="2209800"/>
            <a:ext cx="1600200" cy="1704975"/>
            <a:chOff x="2256" y="1758"/>
            <a:chExt cx="1008" cy="1074"/>
          </a:xfrm>
        </p:grpSpPr>
        <p:sp>
          <p:nvSpPr>
            <p:cNvPr id="5" name="Line 26"/>
            <p:cNvSpPr>
              <a:spLocks noChangeShapeType="1"/>
            </p:cNvSpPr>
            <p:nvPr/>
          </p:nvSpPr>
          <p:spPr bwMode="auto">
            <a:xfrm flipV="1">
              <a:off x="2784" y="2184"/>
              <a:ext cx="0" cy="384"/>
            </a:xfrm>
            <a:prstGeom prst="line">
              <a:avLst/>
            </a:prstGeom>
            <a:noFill/>
            <a:ln w="38100">
              <a:solidFill>
                <a:schemeClr val="bg2"/>
              </a:solidFill>
              <a:round/>
              <a:headEnd type="none" w="sm" len="sm"/>
              <a:tailEnd type="none" w="sm" len="sm"/>
            </a:ln>
            <a:effectLst/>
          </p:spPr>
          <p:txBody>
            <a:bodyPr anchorCtr="1">
              <a:spAutoFit/>
            </a:bodyPr>
            <a:lstStyle/>
            <a:p>
              <a:endParaRPr lang="en-US"/>
            </a:p>
          </p:txBody>
        </p:sp>
        <p:sp>
          <p:nvSpPr>
            <p:cNvPr id="6" name="AutoShape 27"/>
            <p:cNvSpPr>
              <a:spLocks noChangeArrowheads="1"/>
            </p:cNvSpPr>
            <p:nvPr/>
          </p:nvSpPr>
          <p:spPr bwMode="auto">
            <a:xfrm>
              <a:off x="2688" y="2040"/>
              <a:ext cx="192" cy="144"/>
            </a:xfrm>
            <a:prstGeom prst="triangle">
              <a:avLst>
                <a:gd name="adj" fmla="val 50000"/>
              </a:avLst>
            </a:prstGeom>
            <a:noFill/>
            <a:ln w="38100">
              <a:solidFill>
                <a:schemeClr val="bg2"/>
              </a:solidFill>
              <a:miter lim="800000"/>
              <a:headEnd type="none" w="sm" len="sm"/>
              <a:tailEnd type="none" w="sm" len="sm"/>
            </a:ln>
            <a:effectLst/>
          </p:spPr>
          <p:txBody>
            <a:bodyPr wrap="none" anchor="ctr">
              <a:spAutoFit/>
            </a:bodyPr>
            <a:lstStyle/>
            <a:p>
              <a:endParaRPr lang="en-US"/>
            </a:p>
          </p:txBody>
        </p:sp>
        <p:sp>
          <p:nvSpPr>
            <p:cNvPr id="7" name="Rectangle 18"/>
            <p:cNvSpPr>
              <a:spLocks noChangeArrowheads="1"/>
            </p:cNvSpPr>
            <p:nvPr/>
          </p:nvSpPr>
          <p:spPr bwMode="auto">
            <a:xfrm>
              <a:off x="2256" y="1758"/>
              <a:ext cx="1008" cy="258"/>
            </a:xfrm>
            <a:prstGeom prst="rect">
              <a:avLst/>
            </a:prstGeom>
            <a:solidFill>
              <a:srgbClr val="FFFF99"/>
            </a:solidFill>
            <a:ln w="12700">
              <a:solidFill>
                <a:schemeClr val="bg2"/>
              </a:solidFill>
              <a:miter lim="800000"/>
              <a:headEnd type="none" w="sm" len="sm"/>
              <a:tailEnd type="none" w="sm" len="sm"/>
            </a:ln>
            <a:effectLst/>
          </p:spPr>
          <p:txBody>
            <a:bodyPr anchor="ctr">
              <a:spAutoFit/>
            </a:bodyPr>
            <a:lstStyle/>
            <a:p>
              <a:r>
                <a:rPr lang="en-US" sz="2000" b="1" dirty="0" smtClean="0">
                  <a:solidFill>
                    <a:schemeClr val="bg2"/>
                  </a:solidFill>
                  <a:latin typeface="Arial Unicode MS" pitchFamily="34" charset="-128"/>
                </a:rPr>
                <a:t>     Vehicle</a:t>
              </a:r>
              <a:endParaRPr lang="en-US" sz="2000" b="1" dirty="0">
                <a:solidFill>
                  <a:schemeClr val="bg2"/>
                </a:solidFill>
                <a:latin typeface="Arial Unicode MS" pitchFamily="34" charset="-128"/>
              </a:endParaRPr>
            </a:p>
          </p:txBody>
        </p:sp>
        <p:sp>
          <p:nvSpPr>
            <p:cNvPr id="8" name="Rectangle 24"/>
            <p:cNvSpPr>
              <a:spLocks noChangeArrowheads="1"/>
            </p:cNvSpPr>
            <p:nvPr/>
          </p:nvSpPr>
          <p:spPr bwMode="auto">
            <a:xfrm>
              <a:off x="2256" y="2574"/>
              <a:ext cx="1008" cy="258"/>
            </a:xfrm>
            <a:prstGeom prst="rect">
              <a:avLst/>
            </a:prstGeom>
            <a:solidFill>
              <a:srgbClr val="FFFF99"/>
            </a:solidFill>
            <a:ln w="12700">
              <a:solidFill>
                <a:schemeClr val="bg2"/>
              </a:solidFill>
              <a:miter lim="800000"/>
              <a:headEnd type="none" w="sm" len="sm"/>
              <a:tailEnd type="none" w="sm" len="sm"/>
            </a:ln>
            <a:effectLst/>
          </p:spPr>
          <p:txBody>
            <a:bodyPr anchor="ctr">
              <a:spAutoFit/>
            </a:bodyPr>
            <a:lstStyle/>
            <a:p>
              <a:r>
                <a:rPr lang="en-US" sz="2000" b="1" dirty="0" smtClean="0">
                  <a:solidFill>
                    <a:schemeClr val="bg2"/>
                  </a:solidFill>
                  <a:latin typeface="Arial Unicode MS" pitchFamily="34" charset="-128"/>
                </a:rPr>
                <a:t>       Car</a:t>
              </a:r>
              <a:endParaRPr lang="en-US" sz="2000" b="1" dirty="0">
                <a:solidFill>
                  <a:schemeClr val="bg2"/>
                </a:solidFill>
                <a:latin typeface="Arial Unicode MS" pitchFamily="34" charset="-128"/>
              </a:endParaRPr>
            </a:p>
          </p:txBody>
        </p:sp>
      </p:grpSp>
      <p:sp>
        <p:nvSpPr>
          <p:cNvPr id="9" name="Text Box 8"/>
          <p:cNvSpPr txBox="1">
            <a:spLocks noChangeArrowheads="1"/>
          </p:cNvSpPr>
          <p:nvPr/>
        </p:nvSpPr>
        <p:spPr bwMode="auto">
          <a:xfrm>
            <a:off x="609600" y="4191000"/>
            <a:ext cx="7924800" cy="707886"/>
          </a:xfrm>
          <a:prstGeom prst="rect">
            <a:avLst/>
          </a:prstGeom>
          <a:noFill/>
          <a:ln w="12700">
            <a:noFill/>
            <a:miter lim="800000"/>
            <a:headEnd type="none" w="sm" len="sm"/>
            <a:tailEnd type="none" w="sm" len="sm"/>
          </a:ln>
          <a:effectLst/>
        </p:spPr>
        <p:txBody>
          <a:bodyPr>
            <a:spAutoFit/>
          </a:bodyPr>
          <a:lstStyle/>
          <a:p>
            <a:r>
              <a:rPr kumimoji="1" lang="en-US" sz="2000" b="1" dirty="0">
                <a:solidFill>
                  <a:schemeClr val="tx2"/>
                </a:solidFill>
              </a:rPr>
              <a:t>Inheritance should create an </a:t>
            </a:r>
            <a:r>
              <a:rPr kumimoji="1" lang="en-US" sz="2000" b="1" i="1" dirty="0">
                <a:solidFill>
                  <a:srgbClr val="FF0000"/>
                </a:solidFill>
              </a:rPr>
              <a:t>is-a relationship</a:t>
            </a:r>
            <a:r>
              <a:rPr kumimoji="1" lang="en-US" sz="2000" b="1" dirty="0">
                <a:solidFill>
                  <a:schemeClr val="tx2"/>
                </a:solidFill>
              </a:rPr>
              <a:t>, meaning the child </a:t>
            </a:r>
            <a:r>
              <a:rPr kumimoji="1" lang="en-US" sz="2000" b="1" i="1" dirty="0">
                <a:solidFill>
                  <a:schemeClr val="tx2"/>
                </a:solidFill>
              </a:rPr>
              <a:t>is a</a:t>
            </a:r>
            <a:r>
              <a:rPr kumimoji="1" lang="en-US" sz="2000" b="1" dirty="0">
                <a:solidFill>
                  <a:schemeClr val="tx2"/>
                </a:solidFill>
              </a:rPr>
              <a:t> more specific version of the </a:t>
            </a:r>
            <a:r>
              <a:rPr kumimoji="1" lang="en-US" sz="2000" b="1" dirty="0" smtClean="0">
                <a:solidFill>
                  <a:schemeClr val="tx2"/>
                </a:solidFill>
              </a:rPr>
              <a:t>parent.</a:t>
            </a:r>
            <a:endParaRPr kumimoji="1" lang="en-US" sz="2000" b="1" dirty="0">
              <a:solidFill>
                <a:schemeClr val="tx2"/>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Sub classes</a:t>
            </a:r>
            <a:endParaRPr lang="en-US" dirty="0"/>
          </a:p>
        </p:txBody>
      </p:sp>
      <p:sp>
        <p:nvSpPr>
          <p:cNvPr id="3" name="Content Placeholder 2"/>
          <p:cNvSpPr>
            <a:spLocks noGrp="1"/>
          </p:cNvSpPr>
          <p:nvPr>
            <p:ph idx="1"/>
          </p:nvPr>
        </p:nvSpPr>
        <p:spPr>
          <a:xfrm>
            <a:off x="381000" y="990600"/>
            <a:ext cx="8382000" cy="5486400"/>
          </a:xfrm>
        </p:spPr>
        <p:txBody>
          <a:bodyPr/>
          <a:lstStyle/>
          <a:p>
            <a:pPr>
              <a:lnSpc>
                <a:spcPct val="100000"/>
              </a:lnSpc>
            </a:pPr>
            <a:r>
              <a:rPr lang="en-US" dirty="0" smtClean="0"/>
              <a:t>In Java, we use the reserved word </a:t>
            </a:r>
            <a:r>
              <a:rPr lang="en-US" b="1" dirty="0" smtClean="0">
                <a:solidFill>
                  <a:schemeClr val="tx2"/>
                </a:solidFill>
                <a:latin typeface="Courier New" pitchFamily="49" charset="0"/>
              </a:rPr>
              <a:t>extends</a:t>
            </a:r>
            <a:r>
              <a:rPr lang="en-US" dirty="0" smtClean="0"/>
              <a:t> to establish an inheritance relationship</a:t>
            </a:r>
          </a:p>
          <a:p>
            <a:endParaRPr lang="en-US" b="1" dirty="0" smtClean="0">
              <a:cs typeface="Courier New" pitchFamily="49" charset="0"/>
            </a:endParaRPr>
          </a:p>
          <a:p>
            <a:pPr>
              <a:buNone/>
            </a:pPr>
            <a:endParaRPr lang="en-US" b="1" dirty="0" smtClean="0">
              <a:cs typeface="Courier New" pitchFamily="49" charset="0"/>
            </a:endParaRPr>
          </a:p>
          <a:p>
            <a:pPr>
              <a:buNone/>
            </a:pPr>
            <a:endParaRPr lang="en-US" b="1" dirty="0" smtClean="0">
              <a:cs typeface="Courier New" pitchFamily="49" charset="0"/>
            </a:endParaRPr>
          </a:p>
          <a:p>
            <a:pPr>
              <a:buNone/>
            </a:pPr>
            <a:endParaRPr lang="en-US" b="1" dirty="0" smtClean="0">
              <a:cs typeface="Courier New" pitchFamily="49" charset="0"/>
            </a:endParaRPr>
          </a:p>
          <a:p>
            <a:pPr>
              <a:buNone/>
            </a:pPr>
            <a:endParaRPr lang="en-US" b="1" dirty="0" smtClean="0">
              <a:cs typeface="Courier New" pitchFamily="49" charset="0"/>
            </a:endParaRPr>
          </a:p>
          <a:p>
            <a:pPr>
              <a:buNone/>
            </a:pPr>
            <a:endParaRPr lang="en-US" b="1" dirty="0" smtClean="0">
              <a:cs typeface="Courier New" pitchFamily="49" charset="0"/>
            </a:endParaRPr>
          </a:p>
          <a:p>
            <a:pPr>
              <a:buNone/>
            </a:pPr>
            <a:r>
              <a:rPr lang="en-US" b="1" dirty="0" smtClean="0">
                <a:cs typeface="Courier New" pitchFamily="49" charset="0"/>
              </a:rPr>
              <a:t>Example: </a:t>
            </a:r>
          </a:p>
          <a:p>
            <a:pPr>
              <a:buNone/>
            </a:pPr>
            <a:endParaRPr lang="en-US" dirty="0" smtClean="0">
              <a:latin typeface="Courier New" pitchFamily="49" charset="0"/>
              <a:cs typeface="Courier New" pitchFamily="49" charset="0"/>
            </a:endParaRPr>
          </a:p>
        </p:txBody>
      </p:sp>
      <p:sp>
        <p:nvSpPr>
          <p:cNvPr id="4" name="Rectangle 3"/>
          <p:cNvSpPr/>
          <p:nvPr/>
        </p:nvSpPr>
        <p:spPr bwMode="auto">
          <a:xfrm>
            <a:off x="609600" y="1828800"/>
            <a:ext cx="7924800" cy="2057400"/>
          </a:xfrm>
          <a:prstGeom prst="rect">
            <a:avLst/>
          </a:prstGeom>
          <a:blipFill>
            <a:blip r:embed="rId2"/>
            <a:tile tx="0" ty="0" sx="100000" sy="100000" flip="none" algn="tl"/>
          </a:bli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itchFamily="49" charset="0"/>
              </a:rPr>
              <a:t>class </a:t>
            </a:r>
            <a:r>
              <a:rPr kumimoji="0" lang="en-US" sz="2400" b="1" i="0" u="none" strike="noStrike" cap="none" normalizeH="0" baseline="0" dirty="0" smtClean="0">
                <a:ln>
                  <a:noFill/>
                </a:ln>
                <a:solidFill>
                  <a:srgbClr val="FF0000"/>
                </a:solidFill>
                <a:effectLst/>
                <a:latin typeface="Courier New" pitchFamily="49" charset="0"/>
                <a:cs typeface="Courier New" pitchFamily="49" charset="0"/>
              </a:rPr>
              <a:t>subclass-name</a:t>
            </a:r>
            <a:r>
              <a:rPr kumimoji="0" lang="en-US" sz="2400" b="1" i="0" u="none" strike="noStrike" cap="none" normalizeH="0" baseline="0" dirty="0" smtClean="0">
                <a:ln>
                  <a:noFill/>
                </a:ln>
                <a:solidFill>
                  <a:schemeClr val="tx1"/>
                </a:solidFill>
                <a:effectLst/>
                <a:latin typeface="Courier New" pitchFamily="49" charset="0"/>
                <a:cs typeface="Courier New" pitchFamily="49" charset="0"/>
              </a:rPr>
              <a:t> </a:t>
            </a:r>
            <a:r>
              <a:rPr kumimoji="0" lang="en-US" sz="2400" b="1" i="0" u="none" strike="noStrike" cap="none" normalizeH="0" baseline="0" dirty="0" smtClean="0">
                <a:ln>
                  <a:noFill/>
                </a:ln>
                <a:solidFill>
                  <a:schemeClr val="tx2"/>
                </a:solidFill>
                <a:effectLst/>
                <a:latin typeface="Courier New" pitchFamily="49" charset="0"/>
                <a:cs typeface="Courier New" pitchFamily="49" charset="0"/>
              </a:rPr>
              <a:t>extends</a:t>
            </a:r>
            <a:r>
              <a:rPr kumimoji="0" lang="en-US" sz="2400" b="1" i="0" u="none" strike="noStrike" cap="none" normalizeH="0" baseline="0" dirty="0" smtClean="0">
                <a:ln>
                  <a:noFill/>
                </a:ln>
                <a:solidFill>
                  <a:schemeClr val="tx1"/>
                </a:solidFill>
                <a:effectLst/>
                <a:latin typeface="Courier New" pitchFamily="49" charset="0"/>
                <a:cs typeface="Courier New" pitchFamily="49" charset="0"/>
              </a:rPr>
              <a:t> </a:t>
            </a:r>
            <a:r>
              <a:rPr kumimoji="0" lang="en-US" sz="2400" b="1" i="0" u="none" strike="noStrike" cap="none" normalizeH="0" baseline="0" dirty="0" smtClean="0">
                <a:ln>
                  <a:noFill/>
                </a:ln>
                <a:solidFill>
                  <a:srgbClr val="FF0000"/>
                </a:solidFill>
                <a:effectLst/>
                <a:latin typeface="Courier New" pitchFamily="49" charset="0"/>
                <a:cs typeface="Courier New" pitchFamily="49" charset="0"/>
              </a:rPr>
              <a:t>superclass-name</a:t>
            </a:r>
          </a:p>
          <a:p>
            <a:pPr marL="0" marR="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Courier New" pitchFamily="49" charset="0"/>
                <a:cs typeface="Courier New" pitchFamily="49" charset="0"/>
              </a:rPr>
              <a:t>{</a:t>
            </a: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itchFamily="49" charset="0"/>
              </a:rPr>
              <a:t>   …………</a:t>
            </a:r>
          </a:p>
          <a:p>
            <a:pPr marL="0" marR="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Courier New" pitchFamily="49" charset="0"/>
                <a:cs typeface="Courier New" pitchFamily="49" charset="0"/>
              </a:rPr>
              <a:t>   …………</a:t>
            </a:r>
            <a:endParaRPr kumimoji="0" lang="en-US" sz="2400" b="1" i="0" u="none" strike="noStrike" cap="none" normalizeH="0" baseline="0" dirty="0" smtClean="0">
              <a:ln>
                <a:noFill/>
              </a:ln>
              <a:solidFill>
                <a:schemeClr val="tx1"/>
              </a:solidFill>
              <a:effectLst/>
              <a:latin typeface="Courier New" pitchFamily="49" charset="0"/>
              <a:cs typeface="Courier New" pitchFamily="49"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5" name="Rectangle 5"/>
          <p:cNvSpPr>
            <a:spLocks noChangeArrowheads="1"/>
          </p:cNvSpPr>
          <p:nvPr/>
        </p:nvSpPr>
        <p:spPr bwMode="auto">
          <a:xfrm>
            <a:off x="685800" y="4419600"/>
            <a:ext cx="6553200" cy="2057400"/>
          </a:xfrm>
          <a:prstGeom prst="rect">
            <a:avLst/>
          </a:prstGeom>
          <a:noFill/>
          <a:ln w="9525">
            <a:noFill/>
            <a:miter lim="800000"/>
            <a:headEnd/>
            <a:tailEnd/>
          </a:ln>
          <a:effectLst/>
        </p:spPr>
        <p:txBody>
          <a:bodyPr lIns="92075" tIns="46038" rIns="92075" bIns="46038"/>
          <a:lstStyle/>
          <a:p>
            <a:pPr marL="342900" indent="-342900" algn="l">
              <a:spcBef>
                <a:spcPct val="20000"/>
              </a:spcBef>
              <a:buClr>
                <a:srgbClr val="FFCC00"/>
              </a:buClr>
              <a:buFont typeface="Wingdings" pitchFamily="2" charset="2"/>
              <a:buNone/>
            </a:pPr>
            <a:r>
              <a:rPr kumimoji="1" lang="en-US" sz="2000" b="1" dirty="0" smtClean="0">
                <a:latin typeface="Courier New" pitchFamily="49" charset="0"/>
              </a:rPr>
              <a:t>class </a:t>
            </a:r>
            <a:r>
              <a:rPr kumimoji="1" lang="en-US" sz="2000" b="1" dirty="0">
                <a:latin typeface="Courier New" pitchFamily="49" charset="0"/>
              </a:rPr>
              <a:t>Car extends Vehicle</a:t>
            </a:r>
          </a:p>
          <a:p>
            <a:pPr marL="342900" indent="-342900" algn="l">
              <a:spcBef>
                <a:spcPct val="20000"/>
              </a:spcBef>
              <a:buClr>
                <a:srgbClr val="FFCC00"/>
              </a:buClr>
              <a:buFont typeface="Wingdings" pitchFamily="2" charset="2"/>
              <a:buNone/>
            </a:pPr>
            <a:r>
              <a:rPr kumimoji="1" lang="en-US" sz="2000" b="1" dirty="0" smtClean="0">
                <a:latin typeface="Courier New" pitchFamily="49" charset="0"/>
              </a:rPr>
              <a:t>{</a:t>
            </a:r>
            <a:endParaRPr kumimoji="1" lang="en-US" sz="2000" b="1" dirty="0">
              <a:latin typeface="Courier New" pitchFamily="49" charset="0"/>
            </a:endParaRPr>
          </a:p>
          <a:p>
            <a:pPr marL="342900" indent="-342900" algn="l">
              <a:spcBef>
                <a:spcPct val="20000"/>
              </a:spcBef>
              <a:buClr>
                <a:srgbClr val="FFCC00"/>
              </a:buClr>
              <a:buFont typeface="Wingdings" pitchFamily="2" charset="2"/>
              <a:buNone/>
            </a:pPr>
            <a:r>
              <a:rPr kumimoji="1" lang="en-US" sz="2000" b="1" dirty="0" smtClean="0">
                <a:latin typeface="Courier New" pitchFamily="49" charset="0"/>
              </a:rPr>
              <a:t>   </a:t>
            </a:r>
            <a:r>
              <a:rPr kumimoji="1" lang="en-US" sz="2000" b="1" dirty="0">
                <a:latin typeface="Courier New" pitchFamily="49" charset="0"/>
              </a:rPr>
              <a:t>// class contents</a:t>
            </a:r>
          </a:p>
          <a:p>
            <a:pPr marL="342900" indent="-342900" algn="l">
              <a:spcBef>
                <a:spcPct val="20000"/>
              </a:spcBef>
              <a:buClr>
                <a:srgbClr val="FFCC00"/>
              </a:buClr>
              <a:buFont typeface="Wingdings" pitchFamily="2" charset="2"/>
              <a:buNone/>
            </a:pPr>
            <a:r>
              <a:rPr kumimoji="1" lang="en-US" sz="2000" b="1" dirty="0" smtClean="0">
                <a:latin typeface="Courier New" pitchFamily="49" charset="0"/>
              </a:rPr>
              <a:t>}</a:t>
            </a:r>
            <a:endParaRPr kumimoji="1" lang="en-US" sz="2000" b="1" dirty="0">
              <a:latin typeface="Courier New" pitchFamily="49" charset="0"/>
            </a:endParaRPr>
          </a:p>
          <a:p>
            <a:pPr marL="342900" indent="-342900" algn="l">
              <a:spcBef>
                <a:spcPct val="20000"/>
              </a:spcBef>
              <a:buClr>
                <a:srgbClr val="FFCC00"/>
              </a:buClr>
              <a:buFont typeface="Wingdings" pitchFamily="2" charset="2"/>
              <a:buNone/>
            </a:pPr>
            <a:endParaRPr kumimoji="1" lang="en-US" b="1" dirty="0">
              <a:latin typeface="Courier New" pitchFamily="49"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Inheritance</a:t>
            </a:r>
            <a:endParaRPr lang="en-US" dirty="0"/>
          </a:p>
        </p:txBody>
      </p:sp>
      <p:sp>
        <p:nvSpPr>
          <p:cNvPr id="3" name="Content Placeholder 2"/>
          <p:cNvSpPr>
            <a:spLocks noGrp="1"/>
          </p:cNvSpPr>
          <p:nvPr>
            <p:ph idx="1"/>
          </p:nvPr>
        </p:nvSpPr>
        <p:spPr/>
        <p:txBody>
          <a:bodyPr/>
          <a:lstStyle/>
          <a:p>
            <a:pPr>
              <a:lnSpc>
                <a:spcPct val="150000"/>
              </a:lnSpc>
            </a:pPr>
            <a:r>
              <a:rPr lang="en-GB" sz="2800" dirty="0" smtClean="0"/>
              <a:t>The different types of inheritance are:</a:t>
            </a:r>
          </a:p>
          <a:p>
            <a:pPr lvl="1">
              <a:lnSpc>
                <a:spcPct val="150000"/>
              </a:lnSpc>
            </a:pPr>
            <a:r>
              <a:rPr lang="en-GB" sz="2400" dirty="0" smtClean="0"/>
              <a:t>Single inheritance (only one super class)</a:t>
            </a:r>
          </a:p>
          <a:p>
            <a:pPr lvl="1">
              <a:lnSpc>
                <a:spcPct val="150000"/>
              </a:lnSpc>
            </a:pPr>
            <a:r>
              <a:rPr lang="en-GB" sz="2400" dirty="0" smtClean="0"/>
              <a:t>Multiple inheritance (several super classes, not supported by Java)</a:t>
            </a:r>
          </a:p>
          <a:p>
            <a:pPr lvl="1">
              <a:lnSpc>
                <a:spcPct val="150000"/>
              </a:lnSpc>
            </a:pPr>
            <a:r>
              <a:rPr lang="en-GB" sz="2400" dirty="0" smtClean="0"/>
              <a:t>Hierarchical inheritance (one super class, many sub classes)</a:t>
            </a:r>
          </a:p>
          <a:p>
            <a:pPr lvl="1">
              <a:lnSpc>
                <a:spcPct val="150000"/>
              </a:lnSpc>
            </a:pPr>
            <a:r>
              <a:rPr lang="en-GB" sz="2400" dirty="0" smtClean="0"/>
              <a:t>Multi-Level inheritance (derived from a derived class)</a:t>
            </a:r>
          </a:p>
          <a:p>
            <a:pPr lvl="1">
              <a:lnSpc>
                <a:spcPct val="150000"/>
              </a:lnSpc>
            </a:pPr>
            <a:r>
              <a:rPr lang="en-GB" sz="2400" dirty="0" smtClean="0"/>
              <a:t>Hybrid inheritance (more than two types)</a:t>
            </a:r>
          </a:p>
          <a:p>
            <a:pPr lvl="1">
              <a:lnSpc>
                <a:spcPct val="150000"/>
              </a:lnSpc>
            </a:pPr>
            <a:r>
              <a:rPr lang="en-GB" sz="2400" dirty="0" smtClean="0"/>
              <a:t>Multi-path inheritance (inheritance of some properties from two sources).</a:t>
            </a:r>
          </a:p>
          <a:p>
            <a:endParaRPr lang="en-US" dirty="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Theme3">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ileep">
      <a:majorFont>
        <a:latin typeface="Andalu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2972</TotalTime>
  <Words>3095</Words>
  <Application>Microsoft Office PowerPoint</Application>
  <PresentationFormat>On-screen Show (4:3)</PresentationFormat>
  <Paragraphs>519</Paragraphs>
  <Slides>44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Theme3</vt:lpstr>
      <vt:lpstr>Clip</vt:lpstr>
      <vt:lpstr>Chapter 03</vt:lpstr>
      <vt:lpstr>Objectives</vt:lpstr>
      <vt:lpstr>Introduction</vt:lpstr>
      <vt:lpstr>Inheritance - Introduction</vt:lpstr>
      <vt:lpstr>Examples</vt:lpstr>
      <vt:lpstr>Examples – Contd.</vt:lpstr>
      <vt:lpstr>Contd.</vt:lpstr>
      <vt:lpstr>Declaring Sub classes</vt:lpstr>
      <vt:lpstr>Types of Inheritance</vt:lpstr>
      <vt:lpstr>Types of Inheritance</vt:lpstr>
      <vt:lpstr>The protected Modifier</vt:lpstr>
      <vt:lpstr>The protected Modifier</vt:lpstr>
      <vt:lpstr>Single Inheritance - Example</vt:lpstr>
      <vt:lpstr>Contd.</vt:lpstr>
      <vt:lpstr>Contd.</vt:lpstr>
      <vt:lpstr>Multilevel Inheritance - Example</vt:lpstr>
      <vt:lpstr>Contd. </vt:lpstr>
      <vt:lpstr>Contd.</vt:lpstr>
      <vt:lpstr>Contd.</vt:lpstr>
      <vt:lpstr>The use of   “super” keyword</vt:lpstr>
      <vt:lpstr>“super” and hiding</vt:lpstr>
      <vt:lpstr>“super” - Example</vt:lpstr>
      <vt:lpstr>Contd.</vt:lpstr>
      <vt:lpstr>Multiple Inheritance</vt:lpstr>
      <vt:lpstr>Using final keyword with Inheritance</vt:lpstr>
      <vt:lpstr>Preventing Overriding with final</vt:lpstr>
      <vt:lpstr>Contd.</vt:lpstr>
      <vt:lpstr>The Benefits of Inheritance</vt:lpstr>
      <vt:lpstr>Aggregation</vt:lpstr>
      <vt:lpstr>Contd…</vt:lpstr>
      <vt:lpstr>Polymorphism</vt:lpstr>
      <vt:lpstr>Static Polymorphism</vt:lpstr>
      <vt:lpstr>Polymorphism – Contd.</vt:lpstr>
      <vt:lpstr>Dynamic Polymorphism - overloading</vt:lpstr>
      <vt:lpstr>Method Overriding</vt:lpstr>
      <vt:lpstr>Contd.</vt:lpstr>
      <vt:lpstr>Overloading Vs Overriding</vt:lpstr>
      <vt:lpstr>The Object Class</vt:lpstr>
      <vt:lpstr>Contd.</vt:lpstr>
      <vt:lpstr>The Abstract Class</vt:lpstr>
      <vt:lpstr>Contd.</vt:lpstr>
      <vt:lpstr>Example  – Abstract class</vt:lpstr>
      <vt:lpstr>Contd.</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01 Introduction</dc:title>
  <dc:creator>Dileep</dc:creator>
  <cp:lastModifiedBy>Dell</cp:lastModifiedBy>
  <cp:revision>636</cp:revision>
  <dcterms:created xsi:type="dcterms:W3CDTF">2006-08-16T00:00:00Z</dcterms:created>
  <dcterms:modified xsi:type="dcterms:W3CDTF">2022-06-13T06:48:06Z</dcterms:modified>
</cp:coreProperties>
</file>