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9" r:id="rId4"/>
    <p:sldId id="280" r:id="rId5"/>
    <p:sldId id="281" r:id="rId6"/>
    <p:sldId id="285" r:id="rId7"/>
    <p:sldId id="286" r:id="rId8"/>
    <p:sldId id="282" r:id="rId9"/>
    <p:sldId id="283" r:id="rId10"/>
    <p:sldId id="284" r:id="rId11"/>
    <p:sldId id="287" r:id="rId12"/>
    <p:sldId id="289" r:id="rId13"/>
    <p:sldId id="345" r:id="rId14"/>
    <p:sldId id="288" r:id="rId15"/>
    <p:sldId id="290" r:id="rId16"/>
    <p:sldId id="346" r:id="rId17"/>
    <p:sldId id="291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47" r:id="rId30"/>
    <p:sldId id="34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3676-3E76-42A7-A4E0-B82DD3987B6F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6C0D-8265-47AB-84E1-CA4A8CC63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23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82739909-DC79-4C75-A1A9-1721507FB109}" type="slidenum">
              <a:rPr lang="en-US" sz="140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7171" name="Clip" r:id="rId3" imgW="6857143" imgH="48963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8195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1B3D8-BDA9-432A-9934-A4F68B823747}" type="datetime1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Belay Kal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B2703-8851-4848-9E9D-9EFBB3995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199B9-D3E6-4282-BE19-427D2E0FB9B4}" type="datetime1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Belay Kal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28605-F047-479A-ADEF-DF9BEA4FC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838200"/>
          <a:ext cx="8382000" cy="76200"/>
        </p:xfrm>
        <a:graphic>
          <a:graphicData uri="http://schemas.openxmlformats.org/presentationml/2006/ole">
            <p:oleObj spid="_x0000_s2051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3075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4099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5123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6147" name="Clip" r:id="rId3" imgW="6857143" imgH="48963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1027" name="Clip" r:id="rId19" imgW="6857143" imgH="489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143000"/>
          </a:xfrm>
        </p:spPr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Object Oriented Programming (</a:t>
            </a:r>
            <a:r>
              <a:rPr lang="en-US" sz="3200" dirty="0" err="1" smtClean="0">
                <a:solidFill>
                  <a:srgbClr val="C00000"/>
                </a:solidFill>
                <a:latin typeface="Britannic Bold" pitchFamily="34" charset="0"/>
              </a:rPr>
              <a:t>SEng</a:t>
            </a:r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 2202)</a:t>
            </a:r>
            <a:endParaRPr lang="en-US" sz="3200" dirty="0">
              <a:solidFill>
                <a:srgbClr val="C00000"/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en-US" sz="2800" b="1" dirty="0" smtClean="0">
                <a:solidFill>
                  <a:srgbClr val="C00000"/>
                </a:solidFill>
              </a:rPr>
              <a:t>Inheritance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/>
              <a:t>Is the process by which objects of one class acquire the properties of objects of another class.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/>
              <a:t>It provides the idea of reusability( reusing the code)</a:t>
            </a:r>
          </a:p>
          <a:p>
            <a:pPr marL="571500" indent="-571500" algn="just" fontAlgn="auto"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 startAt="6"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Polymorphism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In polymorphism, ‘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Poly</a:t>
            </a:r>
            <a:r>
              <a:rPr lang="en-US" dirty="0" smtClean="0">
                <a:latin typeface="Times New Roman" pitchFamily="18" charset="0"/>
              </a:rPr>
              <a:t>’ means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many</a:t>
            </a:r>
            <a:r>
              <a:rPr lang="en-US" dirty="0" smtClean="0">
                <a:latin typeface="Times New Roman" pitchFamily="18" charset="0"/>
              </a:rPr>
              <a:t> and ‘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morph</a:t>
            </a:r>
            <a:r>
              <a:rPr lang="en-US" dirty="0" smtClean="0">
                <a:latin typeface="Times New Roman" pitchFamily="18" charset="0"/>
              </a:rPr>
              <a:t>’ means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forms</a:t>
            </a:r>
            <a:r>
              <a:rPr lang="en-US" dirty="0" smtClean="0">
                <a:latin typeface="Times New Roman" pitchFamily="18" charset="0"/>
              </a:rPr>
              <a:t>, i.e.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many forms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Is the ability to take more than one form. </a:t>
            </a:r>
            <a:r>
              <a:rPr lang="en-US" dirty="0" smtClean="0">
                <a:latin typeface="Times New Roman" pitchFamily="18" charset="0"/>
              </a:rPr>
              <a:t>It allows a function responding in different ways.</a:t>
            </a:r>
          </a:p>
          <a:p>
            <a:pPr marL="404813" indent="-404813" algn="just" fontAlgn="auto"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 startAt="7"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Dynamic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Binding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Dynamic binding means that the code associated with a given procedure call is not known until the time of the call at runtime.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Memory is allocated at runtime not at compile time.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953000"/>
          </a:xfrm>
        </p:spPr>
        <p:txBody>
          <a:bodyPr/>
          <a:lstStyle/>
          <a:p>
            <a:pPr marL="344488" indent="-344488" fontAlgn="auto">
              <a:lnSpc>
                <a:spcPct val="90000"/>
              </a:lnSpc>
              <a:spcAft>
                <a:spcPts val="0"/>
              </a:spcAft>
              <a:buSzPct val="100000"/>
              <a:buFont typeface="+mj-lt"/>
              <a:buAutoNum type="arabicPeriod" startAt="8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Message Passing</a:t>
            </a:r>
            <a:endParaRPr lang="en-US" dirty="0" smtClean="0">
              <a:latin typeface="Times New Roman" pitchFamily="18" charset="0"/>
            </a:endParaRP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The process of invoking an operation of an object is called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Massage Passing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 In response to the given massage, the respective method or operation is called.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OOPs includes objects which communicates by sending/ receiving information with each other.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Message Passing involves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specifying the name</a:t>
            </a:r>
            <a:r>
              <a:rPr lang="en-US" dirty="0" smtClean="0">
                <a:latin typeface="Times New Roman" pitchFamily="18" charset="0"/>
              </a:rPr>
              <a:t> of the object,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the name of the function</a:t>
            </a:r>
            <a:r>
              <a:rPr lang="en-US" dirty="0" smtClean="0">
                <a:latin typeface="Times New Roman" pitchFamily="18" charset="0"/>
              </a:rPr>
              <a:t> (message) and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the information</a:t>
            </a:r>
            <a:r>
              <a:rPr lang="en-US" dirty="0" smtClean="0">
                <a:latin typeface="Times New Roman" pitchFamily="18" charset="0"/>
              </a:rPr>
              <a:t> to be sent.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     </a:t>
            </a:r>
            <a:r>
              <a:rPr lang="en-US" dirty="0" smtClean="0">
                <a:solidFill>
                  <a:srgbClr val="FF00FF"/>
                </a:solidFill>
                <a:latin typeface="Times New Roman" pitchFamily="18" charset="0"/>
              </a:rPr>
              <a:t>            </a:t>
            </a:r>
            <a:r>
              <a:rPr lang="en-US" dirty="0" err="1" smtClean="0">
                <a:solidFill>
                  <a:srgbClr val="FF00FF"/>
                </a:solidFill>
                <a:latin typeface="Times New Roman" pitchFamily="18" charset="0"/>
              </a:rPr>
              <a:t>employee.salary</a:t>
            </a:r>
            <a:r>
              <a:rPr lang="en-US" dirty="0" smtClean="0">
                <a:solidFill>
                  <a:srgbClr val="FF00FF"/>
                </a:solidFill>
                <a:latin typeface="Times New Roman" pitchFamily="18" charset="0"/>
              </a:rPr>
              <a:t> (name);</a:t>
            </a:r>
          </a:p>
          <a:p>
            <a:pPr marL="465138" indent="-23971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A message for an object is a request for the execution of a procedure.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 is an Object Oriented Programming language developed by Sun Microsystems in the year 1991.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Initially it was named as “</a:t>
            </a:r>
            <a:r>
              <a:rPr lang="en-US" dirty="0" smtClean="0">
                <a:solidFill>
                  <a:srgbClr val="FF00FF"/>
                </a:solidFill>
              </a:rPr>
              <a:t>Oak</a:t>
            </a:r>
            <a:r>
              <a:rPr lang="en-US" dirty="0" smtClean="0"/>
              <a:t>” by </a:t>
            </a:r>
            <a:r>
              <a:rPr lang="en-US" dirty="0" smtClean="0">
                <a:solidFill>
                  <a:srgbClr val="FF00FF"/>
                </a:solidFill>
              </a:rPr>
              <a:t>James Gosling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00FF"/>
                </a:solidFill>
              </a:rPr>
              <a:t>Oak </a:t>
            </a:r>
            <a:r>
              <a:rPr lang="en-US" dirty="0" smtClean="0"/>
              <a:t>is </a:t>
            </a:r>
            <a:r>
              <a:rPr lang="en-US" dirty="0" smtClean="0"/>
              <a:t>the name </a:t>
            </a:r>
            <a:r>
              <a:rPr lang="en-US" dirty="0" smtClean="0"/>
              <a:t>of the tree that stood outside his office</a:t>
            </a:r>
            <a:endParaRPr lang="en-US" dirty="0" smtClean="0">
              <a:solidFill>
                <a:srgbClr val="FF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1995, “Oak” is renamed to “Java” because the name “Oak” did not survive legal registration. 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James Gosling and his team members were consuming a lot of coffee while developing this language.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quality of coffee was supplied from a place called “Java Island’. Hence they fixed the name of the language as Java. The symbol for Java language is </a:t>
            </a:r>
            <a:r>
              <a:rPr lang="en-US" i="1" dirty="0" smtClean="0">
                <a:solidFill>
                  <a:srgbClr val="FF00FF"/>
                </a:solidFill>
              </a:rPr>
              <a:t>cup and saucer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Sun formally announced Java at Sun World conference in 1995. On January 23rd 1996, JDK1.0 version was released.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5715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 (Java Buzzwords)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Simple: </a:t>
            </a:r>
            <a:r>
              <a:rPr lang="en-US" dirty="0" smtClean="0"/>
              <a:t>Learning and practicing Java is easy because of resemblance with C and C++.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Object Oriented: </a:t>
            </a:r>
            <a:r>
              <a:rPr lang="en-US" dirty="0" smtClean="0"/>
              <a:t>Unlike C++, Java is purely OOP.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Distributed: </a:t>
            </a:r>
            <a:r>
              <a:rPr lang="en-US" dirty="0" smtClean="0"/>
              <a:t>Java is designed for use on network; it has an extensive library which works in agreement with TCP/IP.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Secure: </a:t>
            </a:r>
            <a:r>
              <a:rPr lang="en-US" dirty="0" smtClean="0"/>
              <a:t>Java is designed for use on Internet. Java enables the construction of virus-free, </a:t>
            </a:r>
            <a:r>
              <a:rPr lang="en-US" dirty="0" smtClean="0"/>
              <a:t>tamper/</a:t>
            </a:r>
            <a:r>
              <a:rPr lang="en-US" dirty="0" err="1" smtClean="0"/>
              <a:t>interfer</a:t>
            </a:r>
            <a:r>
              <a:rPr lang="en-US" dirty="0" smtClean="0"/>
              <a:t> </a:t>
            </a:r>
            <a:r>
              <a:rPr lang="en-US" dirty="0" smtClean="0"/>
              <a:t>free systems.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Robust (Strong/ Powerful): </a:t>
            </a:r>
            <a:r>
              <a:rPr lang="en-US" dirty="0" smtClean="0"/>
              <a:t>Java programs will not crash because of its exception handling and its memory management features.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Portable: </a:t>
            </a:r>
            <a:r>
              <a:rPr lang="en-US" dirty="0" smtClean="0"/>
              <a:t>Java does not have implementation dependent aspects and it yields or gives same result on any machine.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Interpreted: </a:t>
            </a:r>
            <a:r>
              <a:rPr lang="en-US" dirty="0" smtClean="0"/>
              <a:t>Java programs are compiled to generate the byte code(.class file). This byte code can be interpreted by the interpreter contained in JVM.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Architectural Neutral Language: </a:t>
            </a:r>
            <a:r>
              <a:rPr lang="en-US" dirty="0" smtClean="0"/>
              <a:t>Java byte code is not machine dependent, it can run on any machine with any processor and with any OS.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High Performance: </a:t>
            </a:r>
            <a:r>
              <a:rPr lang="en-US" dirty="0" smtClean="0"/>
              <a:t>Along with interpreter there will be JIT (Just In Time) compiler which enhances the speed of execution.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Multithreaded: </a:t>
            </a:r>
            <a:r>
              <a:rPr lang="en-US" dirty="0" smtClean="0"/>
              <a:t>Executing different parts of program simultaneously is called multithreading. This is an essential feature to design server side programs.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Dynamic: </a:t>
            </a:r>
            <a:r>
              <a:rPr lang="en-US" dirty="0" smtClean="0"/>
              <a:t>We can develop programs in Java which dynamically change on Internet (e.g.: Applets).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vs.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High level programming language</a:t>
            </a:r>
          </a:p>
          <a:p>
            <a:r>
              <a:rPr lang="en-US" dirty="0" smtClean="0"/>
              <a:t>C++ support procedural and </a:t>
            </a:r>
            <a:r>
              <a:rPr lang="en-US" dirty="0" err="1" smtClean="0"/>
              <a:t>oop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Java support only </a:t>
            </a:r>
            <a:r>
              <a:rPr lang="en-US" dirty="0" err="1" smtClean="0"/>
              <a:t>oop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C++ is platform dependent. </a:t>
            </a:r>
            <a:r>
              <a:rPr lang="en-US" dirty="0" err="1" smtClean="0"/>
              <a:t>i.e</a:t>
            </a:r>
            <a:r>
              <a:rPr lang="en-US" dirty="0" smtClean="0"/>
              <a:t> write once and compile anywhere. While Java is platform independent. It is based on the concept of write once run anywhere.</a:t>
            </a:r>
          </a:p>
          <a:p>
            <a:r>
              <a:rPr lang="en-US" dirty="0" smtClean="0"/>
              <a:t>C++ supports features like operator overloading,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/>
              <a:t>statement, </a:t>
            </a:r>
            <a:r>
              <a:rPr lang="en-US" dirty="0" err="1" smtClean="0"/>
              <a:t>sructures</a:t>
            </a:r>
            <a:r>
              <a:rPr lang="en-US" dirty="0" smtClean="0"/>
              <a:t>, pointers….</a:t>
            </a:r>
          </a:p>
          <a:p>
            <a:r>
              <a:rPr lang="en-US" dirty="0" smtClean="0"/>
              <a:t>Java doesn’t support features like operator overloading, pointers, </a:t>
            </a:r>
            <a:r>
              <a:rPr lang="en-US" dirty="0" err="1" smtClean="0"/>
              <a:t>goto</a:t>
            </a:r>
            <a:r>
              <a:rPr lang="en-US" dirty="0" smtClean="0"/>
              <a:t> statement, structure and so on…</a:t>
            </a:r>
          </a:p>
          <a:p>
            <a:r>
              <a:rPr lang="en-US" dirty="0" smtClean="0"/>
              <a:t>C++ is only compiled and can’t be interpreted</a:t>
            </a:r>
          </a:p>
          <a:p>
            <a:r>
              <a:rPr lang="en-US" dirty="0" smtClean="0"/>
              <a:t>Java is both compiled and interpreted</a:t>
            </a:r>
          </a:p>
          <a:p>
            <a:r>
              <a:rPr lang="en-US" dirty="0" smtClean="0"/>
              <a:t>C++ memory mgt is manual while in java memory mgt is system controlled</a:t>
            </a:r>
          </a:p>
          <a:p>
            <a:r>
              <a:rPr lang="en-US" dirty="0" smtClean="0"/>
              <a:t>C++ support both global and local scope, but java don’t support global scope. 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457200"/>
          </a:xfrm>
        </p:spPr>
        <p:txBody>
          <a:bodyPr/>
          <a:lstStyle/>
          <a:p>
            <a:r>
              <a:rPr lang="en-US" dirty="0" smtClean="0"/>
              <a:t>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6400800"/>
          </a:xfrm>
        </p:spPr>
        <p:txBody>
          <a:bodyPr/>
          <a:lstStyle/>
          <a:p>
            <a:pPr marL="284163" indent="-284163" algn="just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/>
              <a:t>Java environment includes a large number of development tools and hundreds of classes and methods.</a:t>
            </a:r>
          </a:p>
          <a:p>
            <a:pPr marL="284163" indent="-284163" algn="just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/>
              <a:t>The development tools are part of the system known as </a:t>
            </a:r>
            <a:r>
              <a:rPr lang="en-US" sz="2000" dirty="0" smtClean="0">
                <a:solidFill>
                  <a:srgbClr val="C00000"/>
                </a:solidFill>
              </a:rPr>
              <a:t>Java Development Kit (JDK) </a:t>
            </a:r>
            <a:r>
              <a:rPr lang="en-US" sz="2000" dirty="0" smtClean="0"/>
              <a:t>and the classes and methods are part of the </a:t>
            </a:r>
            <a:r>
              <a:rPr lang="en-US" sz="2000" dirty="0" smtClean="0">
                <a:solidFill>
                  <a:srgbClr val="C00000"/>
                </a:solidFill>
              </a:rPr>
              <a:t>Java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Standard Library (JSL)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also known as Application Programming Interface (API). </a:t>
            </a:r>
            <a:r>
              <a:rPr lang="en-US" sz="2000" i="1" smtClean="0"/>
              <a:t>APIs</a:t>
            </a:r>
            <a:r>
              <a:rPr lang="en-US" sz="2000" smtClean="0"/>
              <a:t> </a:t>
            </a:r>
            <a:r>
              <a:rPr lang="en-US" sz="2000" dirty="0" smtClean="0"/>
              <a:t>are predefined software tools that easily enable interactivity between multiple applications.</a:t>
            </a:r>
          </a:p>
          <a:p>
            <a:pPr marL="284163" indent="-284163" algn="just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JDK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smtClean="0"/>
              <a:t>comes with a collection of tools that are used for developing and running java programs: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appleviewer</a:t>
            </a:r>
            <a:r>
              <a:rPr lang="en-US" dirty="0" smtClean="0"/>
              <a:t> (for viewing  java applets 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javac</a:t>
            </a:r>
            <a:r>
              <a:rPr lang="en-US" dirty="0" smtClean="0"/>
              <a:t> (java compiler)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smtClean="0"/>
              <a:t>java (java interpreter)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javap</a:t>
            </a:r>
            <a:r>
              <a:rPr lang="en-US" dirty="0" smtClean="0"/>
              <a:t> (java </a:t>
            </a:r>
            <a:r>
              <a:rPr lang="en-US" dirty="0" err="1" smtClean="0"/>
              <a:t>disassembler</a:t>
            </a:r>
            <a:r>
              <a:rPr lang="en-US" dirty="0" smtClean="0"/>
              <a:t>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javah</a:t>
            </a:r>
            <a:r>
              <a:rPr lang="en-US" dirty="0" smtClean="0"/>
              <a:t> (for C header files)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javadoc</a:t>
            </a:r>
            <a:r>
              <a:rPr lang="en-US" dirty="0" smtClean="0"/>
              <a:t> (for creating HTML documents)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dirty="0" err="1" smtClean="0"/>
              <a:t>jdb</a:t>
            </a:r>
            <a:r>
              <a:rPr lang="en-US" dirty="0" smtClean="0"/>
              <a:t> (Java debugger)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 algn="just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It includes hundreds of classes and methods grouped into several functional packages. </a:t>
            </a:r>
          </a:p>
          <a:p>
            <a:pPr marL="344488" indent="-344488" algn="just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Most commonly used packages are: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Language Support Package:  </a:t>
            </a:r>
            <a:r>
              <a:rPr lang="en-US" dirty="0" smtClean="0"/>
              <a:t>a collection of classes and methods required for implementing basic features of java.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Utilities Package:  </a:t>
            </a:r>
            <a:r>
              <a:rPr lang="en-US" dirty="0" smtClean="0"/>
              <a:t>a collection of classes to provide utility functions such as date and time functions.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Input/output Package: </a:t>
            </a:r>
            <a:r>
              <a:rPr lang="en-US" dirty="0" smtClean="0"/>
              <a:t>a collection of classes required for input/output manipulation.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Networking Package: </a:t>
            </a:r>
            <a:r>
              <a:rPr lang="en-US" dirty="0" smtClean="0"/>
              <a:t>a collection of classes for communicating with other computers via Internet.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AWT Package (Abstract Window Tool kit package):</a:t>
            </a:r>
            <a:r>
              <a:rPr lang="en-US" dirty="0" smtClean="0"/>
              <a:t> contains classes that implements platform-independent graphical user interface.</a:t>
            </a:r>
          </a:p>
          <a:p>
            <a:pPr marL="688975" lvl="2" indent="-293688" algn="just" fontAlgn="auto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en-US" dirty="0" smtClean="0">
                <a:solidFill>
                  <a:srgbClr val="0033CC"/>
                </a:solidFill>
              </a:rPr>
              <a:t>Applet Package: </a:t>
            </a:r>
            <a:r>
              <a:rPr lang="en-US" dirty="0" smtClean="0"/>
              <a:t>includes set of classes that allows us to create java applets.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the Java programming language: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program is made up of one or more </a:t>
            </a:r>
            <a:r>
              <a:rPr lang="en-US" i="1" dirty="0" smtClean="0"/>
              <a:t>classes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class contains one or more </a:t>
            </a:r>
            <a:r>
              <a:rPr lang="en-US" i="1" dirty="0" smtClean="0"/>
              <a:t>methods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method contains program </a:t>
            </a:r>
            <a:r>
              <a:rPr lang="en-US" i="1" dirty="0" smtClean="0"/>
              <a:t>statements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Java, first we need to import the required packages. By default, </a:t>
            </a:r>
            <a:r>
              <a:rPr lang="en-US" dirty="0" err="1" smtClean="0">
                <a:solidFill>
                  <a:srgbClr val="C00000"/>
                </a:solidFill>
              </a:rPr>
              <a:t>java.lang</a:t>
            </a:r>
            <a:r>
              <a:rPr lang="en-US" dirty="0" smtClean="0">
                <a:solidFill>
                  <a:srgbClr val="C00000"/>
                </a:solidFill>
              </a:rPr>
              <a:t>.* </a:t>
            </a:r>
            <a:r>
              <a:rPr lang="en-US" dirty="0" smtClean="0"/>
              <a:t>is imported. Java has several such packages in its library.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package is a kind of directory that contains a group of related classes and interfaces. A class or interface contains methods.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Since Java is purely an Object Oriented Programming language, we cannot write a Java program without having at least one class or object. So, it is mandatory to write a class in Java program. We should use class keyword for this purpose and then write class name.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8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85000"/>
              <a:buNone/>
            </a:pPr>
            <a:r>
              <a:rPr lang="en-US" dirty="0" smtClean="0">
                <a:solidFill>
                  <a:srgbClr val="000000"/>
                </a:solidFill>
              </a:rPr>
              <a:t>After studying this chapter, students should be able to: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Learn about Programming Paradigms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Structured Vs Object-Oriented paradigm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History of 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features of 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the difference b/n Java and C++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 Environment setup , JDK,JRC,JVM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377950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MyProgram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758950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7100" y="2727325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 (String[]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82650" y="3184525"/>
            <a:ext cx="33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82650" y="2270125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454650" y="3479800"/>
            <a:ext cx="204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9999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101850" y="3632200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9999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1568450" y="3352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4616450" y="31242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230813" y="1219200"/>
            <a:ext cx="170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9999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3962399" y="1447800"/>
            <a:ext cx="1219199" cy="152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81000" y="5394325"/>
            <a:ext cx="541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9999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7315200" y="198120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593013" y="2971800"/>
            <a:ext cx="1474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9999"/>
                </a:solidFill>
                <a:latin typeface="Arial Unicode MS" pitchFamily="34" charset="-128"/>
              </a:rPr>
              <a:t>class body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nimBg="1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MyProgram.java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MyProgram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public static void main( 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 My First Java Program “);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1" indent="-342900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sz="2400" b="1" dirty="0" smtClean="0"/>
              <a:t>Let us discuss the program line by line:</a:t>
            </a:r>
          </a:p>
          <a:p>
            <a:pPr marL="342900" lvl="1" indent="-342900" algn="just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sz="2400" dirty="0" smtClean="0">
                <a:solidFill>
                  <a:srgbClr val="0033CC"/>
                </a:solidFill>
              </a:rPr>
              <a:t>Class Declaration: </a:t>
            </a:r>
            <a:r>
              <a:rPr lang="en-US" sz="2400" dirty="0" smtClean="0"/>
              <a:t>the first line </a:t>
            </a:r>
            <a:r>
              <a:rPr lang="en-US" sz="2400" dirty="0" smtClean="0">
                <a:solidFill>
                  <a:srgbClr val="C00000"/>
                </a:solidFill>
              </a:rPr>
              <a:t>class </a:t>
            </a:r>
            <a:r>
              <a:rPr lang="en-US" sz="2400" dirty="0" err="1" smtClean="0">
                <a:solidFill>
                  <a:srgbClr val="C00000"/>
                </a:solidFill>
              </a:rPr>
              <a:t>MyProgram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declares a class, which is an object constructor. </a:t>
            </a:r>
            <a:r>
              <a:rPr lang="en-US" sz="2400" b="1" dirty="0" smtClean="0"/>
              <a:t>Class</a:t>
            </a:r>
            <a:r>
              <a:rPr lang="en-US" sz="2400" i="1" dirty="0" smtClean="0"/>
              <a:t> </a:t>
            </a:r>
            <a:r>
              <a:rPr lang="en-US" sz="2400" dirty="0" smtClean="0"/>
              <a:t>is keyword and declares a new class definition and </a:t>
            </a:r>
            <a:r>
              <a:rPr lang="en-US" sz="2400" b="1" dirty="0" err="1" smtClean="0"/>
              <a:t>MyProgram</a:t>
            </a:r>
            <a:r>
              <a:rPr lang="en-US" sz="2400" b="1" i="1" dirty="0" smtClean="0"/>
              <a:t> </a:t>
            </a:r>
            <a:r>
              <a:rPr lang="en-US" sz="2400" dirty="0" smtClean="0"/>
              <a:t>is a java identifier that specifies the name of the class to be defined.</a:t>
            </a:r>
          </a:p>
          <a:p>
            <a:pPr marL="342900" lvl="1" indent="-342900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sz="2400" b="1" dirty="0" smtClean="0"/>
          </a:p>
          <a:p>
            <a:pPr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-269875" algn="just">
              <a:lnSpc>
                <a:spcPct val="100000"/>
              </a:lnSpc>
              <a:defRPr/>
            </a:pPr>
            <a:r>
              <a:rPr lang="en-US" sz="2300" dirty="0" smtClean="0">
                <a:solidFill>
                  <a:srgbClr val="0033CC"/>
                </a:solidFill>
              </a:rPr>
              <a:t>Braces : </a:t>
            </a:r>
            <a:r>
              <a:rPr lang="en-US" sz="2300" dirty="0" smtClean="0"/>
              <a:t>Every class definition in java begins with an opening brace “{“</a:t>
            </a:r>
            <a:r>
              <a:rPr lang="en-US" sz="2300" dirty="0" smtClean="0">
                <a:solidFill>
                  <a:srgbClr val="0033CC"/>
                </a:solidFill>
              </a:rPr>
              <a:t> </a:t>
            </a:r>
            <a:r>
              <a:rPr lang="en-US" sz="2300" dirty="0" smtClean="0"/>
              <a:t>and ends with a closing brace “}”.</a:t>
            </a:r>
          </a:p>
          <a:p>
            <a:pPr marL="269875" lvl="1" indent="-269875" algn="just">
              <a:lnSpc>
                <a:spcPct val="100000"/>
              </a:lnSpc>
              <a:defRPr/>
            </a:pPr>
            <a:r>
              <a:rPr lang="en-US" sz="2300" dirty="0" smtClean="0">
                <a:solidFill>
                  <a:srgbClr val="0033CC"/>
                </a:solidFill>
              </a:rPr>
              <a:t>The main line: </a:t>
            </a:r>
            <a:r>
              <a:rPr lang="en-US" sz="2300" dirty="0" smtClean="0"/>
              <a:t>the third line </a:t>
            </a:r>
            <a:r>
              <a:rPr lang="en-US" sz="2300" i="1" dirty="0" smtClean="0">
                <a:solidFill>
                  <a:srgbClr val="C00000"/>
                </a:solidFill>
              </a:rPr>
              <a:t>public static void main(String </a:t>
            </a:r>
            <a:r>
              <a:rPr lang="en-US" sz="2300" i="1" dirty="0" err="1" smtClean="0">
                <a:solidFill>
                  <a:srgbClr val="C00000"/>
                </a:solidFill>
              </a:rPr>
              <a:t>args</a:t>
            </a:r>
            <a:r>
              <a:rPr lang="en-US" sz="2300" i="1" dirty="0" smtClean="0">
                <a:solidFill>
                  <a:srgbClr val="C00000"/>
                </a:solidFill>
              </a:rPr>
              <a:t>[]) </a:t>
            </a:r>
            <a:r>
              <a:rPr lang="en-US" sz="2300" dirty="0" smtClean="0"/>
              <a:t>defines a method named as </a:t>
            </a:r>
            <a:r>
              <a:rPr lang="en-US" sz="2300" b="1" i="1" dirty="0" smtClean="0"/>
              <a:t>main, </a:t>
            </a:r>
            <a:r>
              <a:rPr lang="en-US" sz="2300" dirty="0" smtClean="0"/>
              <a:t>is the starting point for the interpreter to begin the execution of the program.</a:t>
            </a:r>
            <a:endParaRPr lang="en-US" sz="2400" dirty="0" smtClean="0"/>
          </a:p>
          <a:p>
            <a:pPr marL="669925" lvl="2" indent="-341313" algn="just">
              <a:lnSpc>
                <a:spcPct val="100000"/>
              </a:lnSpc>
              <a:defRPr/>
            </a:pPr>
            <a:r>
              <a:rPr lang="en-US" sz="2300" b="1" i="1" dirty="0" smtClean="0">
                <a:solidFill>
                  <a:srgbClr val="0033CC"/>
                </a:solidFill>
              </a:rPr>
              <a:t>Public</a:t>
            </a:r>
            <a:r>
              <a:rPr lang="en-US" sz="2300" i="1" dirty="0" smtClean="0"/>
              <a:t>: </a:t>
            </a:r>
            <a:r>
              <a:rPr lang="en-US" sz="2300" dirty="0" smtClean="0"/>
              <a:t>is an access specifier that declares the main method as “unprotected” and therefore making it accessible to all other classes.</a:t>
            </a:r>
          </a:p>
          <a:p>
            <a:pPr marL="669925" lvl="2" indent="-341313" algn="just">
              <a:lnSpc>
                <a:spcPct val="100000"/>
              </a:lnSpc>
              <a:defRPr/>
            </a:pPr>
            <a:r>
              <a:rPr lang="en-US" sz="2300" b="1" i="1" dirty="0" smtClean="0">
                <a:solidFill>
                  <a:srgbClr val="0033CC"/>
                </a:solidFill>
              </a:rPr>
              <a:t>static</a:t>
            </a:r>
            <a:r>
              <a:rPr lang="en-US" sz="2300" i="1" dirty="0" smtClean="0"/>
              <a:t>: </a:t>
            </a:r>
            <a:r>
              <a:rPr lang="en-US" sz="2300" dirty="0" smtClean="0"/>
              <a:t>declares that this method as one that belongs to the entire class and not a part of any objects of the class.</a:t>
            </a:r>
          </a:p>
          <a:p>
            <a:pPr marL="944563" lvl="3" indent="-341313" algn="just">
              <a:lnSpc>
                <a:spcPct val="100000"/>
              </a:lnSpc>
              <a:defRPr/>
            </a:pPr>
            <a:r>
              <a:rPr lang="en-US" sz="2300" dirty="0" smtClean="0">
                <a:solidFill>
                  <a:schemeClr val="tx2"/>
                </a:solidFill>
              </a:rPr>
              <a:t>Main must always be declared as static since the interpreter uses this method before any objects are created.</a:t>
            </a:r>
          </a:p>
          <a:p>
            <a:pPr marL="669925" lvl="2" indent="-341313" algn="just">
              <a:lnSpc>
                <a:spcPct val="100000"/>
              </a:lnSpc>
              <a:defRPr/>
            </a:pPr>
            <a:r>
              <a:rPr lang="en-US" sz="2300" b="1" i="1" dirty="0" smtClean="0">
                <a:solidFill>
                  <a:srgbClr val="0033CC"/>
                </a:solidFill>
              </a:rPr>
              <a:t>void </a:t>
            </a:r>
            <a:r>
              <a:rPr lang="en-US" sz="2300" i="1" dirty="0" smtClean="0"/>
              <a:t>: </a:t>
            </a:r>
            <a:r>
              <a:rPr lang="en-US" sz="2300" dirty="0" smtClean="0"/>
              <a:t>states that the main method does not return any value (but prints some text to the screen.)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1313" algn="just">
              <a:lnSpc>
                <a:spcPct val="150000"/>
              </a:lnSpc>
              <a:defRPr/>
            </a:pPr>
            <a:r>
              <a:rPr lang="en-US" sz="2400" dirty="0" smtClean="0"/>
              <a:t>All parameters to a method are declared inside a pair of parenthesis. Here, </a:t>
            </a:r>
            <a:r>
              <a:rPr lang="en-US" sz="2400" b="1" dirty="0" smtClean="0"/>
              <a:t>String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[ ]</a:t>
            </a:r>
            <a:r>
              <a:rPr lang="en-US" sz="2400" dirty="0" smtClean="0"/>
              <a:t> declares a parameter named </a:t>
            </a:r>
            <a:r>
              <a:rPr lang="en-US" sz="2400" b="1" dirty="0" err="1" smtClean="0"/>
              <a:t>args</a:t>
            </a:r>
            <a:r>
              <a:rPr lang="en-US" sz="2400" dirty="0" smtClean="0"/>
              <a:t>, which contains array of objects of the class type </a:t>
            </a:r>
            <a:r>
              <a:rPr lang="en-US" sz="2400" b="1" dirty="0" smtClean="0"/>
              <a:t>String</a:t>
            </a:r>
            <a:r>
              <a:rPr lang="en-US" sz="2400" dirty="0" smtClean="0"/>
              <a:t>. </a:t>
            </a:r>
          </a:p>
          <a:p>
            <a:pPr marL="395288" lvl="1" indent="-341313" algn="just">
              <a:lnSpc>
                <a:spcPct val="150000"/>
              </a:lnSpc>
              <a:defRPr/>
            </a:pPr>
            <a:r>
              <a:rPr lang="en-US" sz="2400" dirty="0" smtClean="0">
                <a:solidFill>
                  <a:srgbClr val="0033CC"/>
                </a:solidFill>
              </a:rPr>
              <a:t>The Output Line: </a:t>
            </a:r>
            <a:r>
              <a:rPr lang="en-US" sz="2400" dirty="0" smtClean="0"/>
              <a:t>The only executable statement in the program is </a:t>
            </a: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(“My First Java Program !” );</a:t>
            </a:r>
          </a:p>
          <a:p>
            <a:pPr marL="669925" lvl="2" indent="-341313" algn="just">
              <a:lnSpc>
                <a:spcPct val="150000"/>
              </a:lnSpc>
              <a:defRPr/>
            </a:pPr>
            <a:r>
              <a:rPr lang="en-US" sz="2300" dirty="0" smtClean="0"/>
              <a:t>This is similar to  </a:t>
            </a:r>
            <a:r>
              <a:rPr lang="en-US" sz="2300" dirty="0" err="1" smtClean="0">
                <a:solidFill>
                  <a:srgbClr val="0033CC"/>
                </a:solidFill>
              </a:rPr>
              <a:t>cout</a:t>
            </a:r>
            <a:r>
              <a:rPr lang="en-US" sz="2300" dirty="0" smtClean="0">
                <a:solidFill>
                  <a:srgbClr val="0033CC"/>
                </a:solidFill>
              </a:rPr>
              <a:t>&lt;&lt; </a:t>
            </a:r>
            <a:r>
              <a:rPr lang="en-US" sz="2300" dirty="0" smtClean="0"/>
              <a:t>constructor of C++.</a:t>
            </a:r>
          </a:p>
          <a:p>
            <a:pPr marL="669925" lvl="2" indent="-341313" algn="just">
              <a:lnSpc>
                <a:spcPct val="150000"/>
              </a:lnSpc>
              <a:defRPr/>
            </a:pPr>
            <a:r>
              <a:rPr lang="en-US" sz="2300" dirty="0" smtClean="0"/>
              <a:t>The </a:t>
            </a:r>
            <a:r>
              <a:rPr lang="en-US" sz="2300" b="1" dirty="0" err="1" smtClean="0"/>
              <a:t>println</a:t>
            </a:r>
            <a:r>
              <a:rPr lang="en-US" sz="2300" b="1" i="1" dirty="0" smtClean="0"/>
              <a:t> </a:t>
            </a:r>
            <a:r>
              <a:rPr lang="en-US" sz="2300" dirty="0" smtClean="0"/>
              <a:t>method is a member of the </a:t>
            </a:r>
            <a:r>
              <a:rPr lang="en-US" sz="2300" b="1" i="1" dirty="0" smtClean="0"/>
              <a:t>out </a:t>
            </a:r>
            <a:r>
              <a:rPr lang="en-US" sz="2300" dirty="0" smtClean="0"/>
              <a:t>object, which is a static data member of </a:t>
            </a:r>
            <a:r>
              <a:rPr lang="en-US" sz="2300" b="1" dirty="0" smtClean="0"/>
              <a:t>System</a:t>
            </a:r>
            <a:r>
              <a:rPr lang="en-US" sz="2300" b="1" i="1" dirty="0" smtClean="0"/>
              <a:t> </a:t>
            </a:r>
            <a:r>
              <a:rPr lang="en-US" sz="2300" dirty="0" smtClean="0"/>
              <a:t>class.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39713"/>
            <a:ext cx="7239000" cy="598487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Java Program Structure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7024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Documentation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410200"/>
          </a:xfrm>
        </p:spPr>
        <p:txBody>
          <a:bodyPr/>
          <a:lstStyle/>
          <a:p>
            <a:pPr algn="just">
              <a:lnSpc>
                <a:spcPct val="100000"/>
              </a:lnSpc>
              <a:defRPr/>
            </a:pPr>
            <a:r>
              <a:rPr lang="en-US" sz="2400" dirty="0" smtClean="0"/>
              <a:t>Comprises </a:t>
            </a:r>
            <a:r>
              <a:rPr lang="en-US" sz="2400" dirty="0"/>
              <a:t>a set of </a:t>
            </a:r>
            <a:r>
              <a:rPr lang="en-US" sz="2400" dirty="0" smtClean="0"/>
              <a:t>comment </a:t>
            </a:r>
            <a:r>
              <a:rPr lang="en-US" sz="2400" dirty="0"/>
              <a:t>lines giving the name of the program, the author and other details, which the programmer would like to refer at a later stage. </a:t>
            </a:r>
            <a:endParaRPr lang="en-US" sz="2400" dirty="0" smtClean="0"/>
          </a:p>
          <a:p>
            <a:r>
              <a:rPr lang="en-US" dirty="0" smtClean="0"/>
              <a:t>Comments are description about the aim and features of the program. </a:t>
            </a:r>
          </a:p>
          <a:p>
            <a:r>
              <a:rPr lang="en-US" dirty="0" smtClean="0"/>
              <a:t>Comments increase readability of a program.</a:t>
            </a:r>
          </a:p>
          <a:p>
            <a:r>
              <a:rPr lang="en-US" dirty="0" smtClean="0"/>
              <a:t>Java supports three types of comments: </a:t>
            </a:r>
          </a:p>
          <a:p>
            <a:pPr marL="569913" lvl="1" indent="-295275" algn="just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Single line comment  //</a:t>
            </a:r>
          </a:p>
          <a:p>
            <a:pPr marL="569913" lvl="1" indent="-295275" algn="just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dirty="0" smtClean="0"/>
              <a:t>Multiple line comment  /*………………</a:t>
            </a:r>
          </a:p>
          <a:p>
            <a:pPr marL="788988" lvl="1" indent="-514350" algn="just">
              <a:lnSpc>
                <a:spcPct val="10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dirty="0" smtClean="0"/>
              <a:t>                                             ………………*/</a:t>
            </a:r>
          </a:p>
          <a:p>
            <a:pPr marL="569913" lvl="1" indent="-295275" algn="just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dirty="0" smtClean="0"/>
              <a:t>Documentation comment  </a:t>
            </a:r>
            <a:r>
              <a:rPr lang="en-US" i="1" dirty="0"/>
              <a:t>/**….*/ </a:t>
            </a:r>
            <a:endParaRPr lang="en-US" i="1" dirty="0" smtClean="0"/>
          </a:p>
          <a:p>
            <a:pPr marL="1063625" lvl="2" indent="-514350" algn="just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300" dirty="0" smtClean="0"/>
              <a:t>This </a:t>
            </a:r>
            <a:r>
              <a:rPr lang="en-US" sz="2300" dirty="0"/>
              <a:t>form of comment is used for generating documentation automatically.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Package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5344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Is the first </a:t>
            </a:r>
            <a:r>
              <a:rPr lang="en-US" sz="2400" dirty="0"/>
              <a:t>statement in Java </a:t>
            </a:r>
            <a:r>
              <a:rPr lang="en-US" sz="2400" dirty="0" smtClean="0"/>
              <a:t>file and is </a:t>
            </a:r>
            <a:r>
              <a:rPr lang="en-US" sz="2400" i="1" dirty="0" smtClean="0"/>
              <a:t>optional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It declares </a:t>
            </a:r>
            <a:r>
              <a:rPr lang="en-US" sz="2400" dirty="0"/>
              <a:t>a package name and informs the compiler that the classes defined here belong to this package.</a:t>
            </a:r>
          </a:p>
          <a:p>
            <a:pPr marL="274638" lvl="1" indent="0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sz="2100" dirty="0" smtClean="0"/>
              <a:t>	Example:  </a:t>
            </a:r>
            <a:r>
              <a:rPr lang="en-US" sz="2400" b="1" i="1" dirty="0" smtClean="0"/>
              <a:t>package </a:t>
            </a:r>
            <a:r>
              <a:rPr lang="en-US" sz="2400" b="1" i="1" dirty="0"/>
              <a:t>student</a:t>
            </a:r>
            <a:r>
              <a:rPr lang="en-US" sz="2400" b="1" i="1" dirty="0" smtClean="0"/>
              <a:t>;</a:t>
            </a:r>
          </a:p>
          <a:p>
            <a:pPr marL="274638" lvl="1" indent="0">
              <a:lnSpc>
                <a:spcPct val="100000"/>
              </a:lnSpc>
              <a:buFont typeface="Wingdings 3" pitchFamily="18" charset="2"/>
              <a:buNone/>
              <a:defRPr/>
            </a:pPr>
            <a:endParaRPr lang="en-US" sz="2400" b="1" i="1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3600" b="1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import statements</a:t>
            </a:r>
            <a:endParaRPr lang="en-US" sz="36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2400" dirty="0"/>
              <a:t>Next to package statements (but before any class definitions) a number of import statements may exist. This is similar to #include statements in C or C</a:t>
            </a:r>
            <a:r>
              <a:rPr lang="en-US" sz="2400" dirty="0" smtClean="0"/>
              <a:t>++.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2400" dirty="0" smtClean="0"/>
              <a:t>Using import statements we can have access to classes that are part of other named packages. </a:t>
            </a:r>
            <a:endParaRPr lang="en-US" sz="2400" dirty="0"/>
          </a:p>
          <a:p>
            <a:pPr marL="274638" lvl="1" indent="0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sz="2100" dirty="0"/>
              <a:t>E</a:t>
            </a:r>
            <a:r>
              <a:rPr lang="en-US" sz="2100" dirty="0" smtClean="0"/>
              <a:t>xample</a:t>
            </a:r>
            <a:r>
              <a:rPr lang="en-US" sz="2100" dirty="0"/>
              <a:t>:  </a:t>
            </a:r>
            <a:r>
              <a:rPr lang="en-US" sz="2100" b="1" i="1" dirty="0"/>
              <a:t>import java.lang.Math;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interface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534400" cy="5334000"/>
          </a:xfrm>
        </p:spPr>
        <p:txBody>
          <a:bodyPr/>
          <a:lstStyle/>
          <a:p>
            <a:pPr algn="just">
              <a:lnSpc>
                <a:spcPct val="100000"/>
              </a:lnSpc>
              <a:defRPr/>
            </a:pPr>
            <a:r>
              <a:rPr lang="en-US" sz="2400" dirty="0"/>
              <a:t>An interface is like a class but includes a group of method declarations. </a:t>
            </a:r>
            <a:endParaRPr lang="en-US" sz="2400" dirty="0" smtClean="0"/>
          </a:p>
          <a:p>
            <a:pPr algn="just">
              <a:lnSpc>
                <a:spcPct val="100000"/>
              </a:lnSpc>
              <a:defRPr/>
            </a:pPr>
            <a:r>
              <a:rPr lang="en-US" sz="2400" dirty="0" smtClean="0"/>
              <a:t>is </a:t>
            </a:r>
            <a:r>
              <a:rPr lang="en-US" sz="2400" dirty="0"/>
              <a:t>also an optional </a:t>
            </a:r>
            <a:r>
              <a:rPr lang="en-US" sz="2400" dirty="0" smtClean="0"/>
              <a:t>section.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2400" dirty="0" smtClean="0"/>
              <a:t>is </a:t>
            </a:r>
            <a:r>
              <a:rPr lang="en-US" sz="2400" dirty="0"/>
              <a:t>used only when we wish to implement the multiple inheritance features in the </a:t>
            </a:r>
            <a:r>
              <a:rPr lang="en-US" sz="2400" dirty="0" smtClean="0"/>
              <a:t>program</a:t>
            </a: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1200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sz="3600" b="1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Class Definitions</a:t>
            </a:r>
            <a:endParaRPr lang="en-US" sz="36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A Java program may contain multiple class definitions. </a:t>
            </a:r>
            <a:endParaRPr lang="en-US" sz="2400" dirty="0" smtClean="0"/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Classes </a:t>
            </a:r>
            <a:r>
              <a:rPr lang="en-US" sz="2400" dirty="0"/>
              <a:t>are the primary and essential elements of a Java </a:t>
            </a:r>
            <a:r>
              <a:rPr lang="en-US" sz="2400" dirty="0" smtClean="0"/>
              <a:t>program.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These </a:t>
            </a:r>
            <a:r>
              <a:rPr lang="en-US" sz="2400" dirty="0"/>
              <a:t>classes are used to map objects of real-world problems. </a:t>
            </a:r>
            <a:endParaRPr lang="en-US" sz="2400" dirty="0" smtClean="0"/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The </a:t>
            </a:r>
            <a:r>
              <a:rPr lang="en-US" sz="2400" dirty="0"/>
              <a:t>number of classes depends on the complexity of the problem.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Main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534400" cy="525780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/>
              <a:t>Since every Java stand-alone program requires a main method as its starting point, this class is the essential part of a Java program. </a:t>
            </a:r>
            <a:endParaRPr lang="en-US" sz="2400" dirty="0" smtClean="0"/>
          </a:p>
          <a:p>
            <a:pPr algn="just">
              <a:lnSpc>
                <a:spcPct val="150000"/>
              </a:lnSpc>
              <a:defRPr/>
            </a:pPr>
            <a:r>
              <a:rPr lang="en-US" sz="2400" dirty="0" smtClean="0"/>
              <a:t>A </a:t>
            </a:r>
            <a:r>
              <a:rPr lang="en-US" sz="2400" dirty="0"/>
              <a:t>simple Java program may contain only this part. </a:t>
            </a:r>
            <a:endParaRPr lang="en-US" sz="2400" dirty="0" smtClean="0"/>
          </a:p>
          <a:p>
            <a:pPr algn="just">
              <a:lnSpc>
                <a:spcPct val="150000"/>
              </a:lnSpc>
              <a:defRPr/>
            </a:pPr>
            <a:r>
              <a:rPr lang="en-US" sz="2400" dirty="0" smtClean="0"/>
              <a:t>The </a:t>
            </a:r>
            <a:r>
              <a:rPr lang="en-US" sz="2400" dirty="0"/>
              <a:t>main method creates objects of various classes and establishes communications between them. </a:t>
            </a:r>
            <a:endParaRPr lang="en-US" sz="2400" dirty="0" smtClean="0"/>
          </a:p>
          <a:p>
            <a:pPr algn="just">
              <a:lnSpc>
                <a:spcPct val="150000"/>
              </a:lnSpc>
              <a:defRPr/>
            </a:pPr>
            <a:r>
              <a:rPr lang="en-US" sz="2400" dirty="0" smtClean="0"/>
              <a:t>On </a:t>
            </a:r>
            <a:r>
              <a:rPr lang="en-US" sz="2400" dirty="0"/>
              <a:t>reaching the end of main, the program terminates and control passes back to the operating system.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What is JVM? Explain its advantage</a:t>
            </a:r>
          </a:p>
          <a:p>
            <a:pPr lvl="1">
              <a:buNone/>
            </a:pPr>
            <a:r>
              <a:rPr lang="en-US" dirty="0" smtClean="0"/>
              <a:t>What is JRC?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Programming Paradigm </a:t>
            </a:r>
            <a:r>
              <a:rPr lang="en-US" sz="2000" dirty="0" smtClean="0"/>
              <a:t>is a way of conceptualizing what it means to perform computation and how tasks to be carried out  and organized on a computer.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way/technique used to develop a system/program/sw.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smtClean="0"/>
              <a:t>Basically, There are two types of </a:t>
            </a:r>
            <a:r>
              <a:rPr lang="en-US" sz="2000" dirty="0" smtClean="0">
                <a:solidFill>
                  <a:srgbClr val="002060"/>
                </a:solidFill>
              </a:rPr>
              <a:t>Programming Paradigms. These are:</a:t>
            </a:r>
            <a:endParaRPr lang="en-US" sz="2000" dirty="0" smtClean="0"/>
          </a:p>
          <a:p>
            <a:pPr marL="344488" indent="-344488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1) Structured Programming Approach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/>
              <a:t>Problem</a:t>
            </a:r>
            <a:r>
              <a:rPr lang="en-US" sz="2000" dirty="0" smtClean="0">
                <a:ea typeface="+mn-ea"/>
                <a:cs typeface="+mn-cs"/>
              </a:rPr>
              <a:t> solving would involve the analysis of processes in terms of the procedural tasks carried out and the production of a system whose representation is based on the procedural flow of the processes.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>
                <a:ea typeface="+mn-ea"/>
                <a:cs typeface="+mn-cs"/>
              </a:rPr>
              <a:t>data </a:t>
            </a:r>
            <a:r>
              <a:rPr lang="en-US" sz="2000" dirty="0" smtClean="0"/>
              <a:t>was</a:t>
            </a:r>
            <a:r>
              <a:rPr lang="en-US" sz="2000" dirty="0" smtClean="0">
                <a:ea typeface="+mn-ea"/>
                <a:cs typeface="+mn-cs"/>
              </a:rPr>
              <a:t> separate from code.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>
                <a:ea typeface="+mn-ea"/>
                <a:cs typeface="+mn-cs"/>
              </a:rPr>
              <a:t>programmer is responsible for organizing everything in to logical units of code/data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/>
              <a:t>A procedural program is divided into functions, and (ideally, at least) each function has a clearly defined purpose &amp; a clearly defined interface to the other functions in the program.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 smtClean="0"/>
              <a:t>It allows us to decompose a problem into a number of procedures called a function. It is a top down approach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3820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600" dirty="0" smtClean="0"/>
          </a:p>
          <a:p>
            <a:pPr lvl="1"/>
            <a:r>
              <a:rPr lang="en-US" sz="3600" dirty="0" smtClean="0"/>
              <a:t>Any </a:t>
            </a:r>
          </a:p>
          <a:p>
            <a:pPr>
              <a:buNone/>
            </a:pPr>
            <a:endParaRPr lang="en-US" sz="3600" dirty="0" smtClean="0"/>
          </a:p>
          <a:p>
            <a:pPr lvl="2"/>
            <a:r>
              <a:rPr lang="en-US" sz="3600" dirty="0" smtClean="0"/>
              <a:t>Question</a:t>
            </a:r>
          </a:p>
          <a:p>
            <a:pPr lvl="1">
              <a:buNone/>
            </a:pPr>
            <a:r>
              <a:rPr lang="en-US" sz="3600" dirty="0" smtClean="0"/>
              <a:t>	</a:t>
            </a:r>
            <a:endParaRPr lang="en-US" sz="3600" dirty="0" smtClean="0"/>
          </a:p>
          <a:p>
            <a:pPr lvl="2"/>
            <a:r>
              <a:rPr lang="en-US" sz="3600" dirty="0" smtClean="0"/>
              <a:t>Reflection…</a:t>
            </a:r>
            <a:endParaRPr lang="en-U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638800"/>
          </a:xfrm>
        </p:spPr>
        <p:txBody>
          <a:bodyPr/>
          <a:lstStyle/>
          <a:p>
            <a:pPr marL="284163" indent="-284163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1800" b="1" dirty="0" smtClean="0">
                <a:solidFill>
                  <a:srgbClr val="0033CC"/>
                </a:solidFill>
              </a:rPr>
              <a:t>Disadvantages of Structured Programming</a:t>
            </a:r>
          </a:p>
          <a:p>
            <a:pPr marL="465138" lvl="1" indent="-287338" algn="just" fontAlgn="auto">
              <a:lnSpc>
                <a:spcPct val="150000"/>
              </a:lnSpc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002060"/>
                </a:solidFill>
              </a:rPr>
              <a:t>Unrestricted Access</a:t>
            </a:r>
          </a:p>
          <a:p>
            <a:pPr marL="793750" lvl="2" indent="-21590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/>
              <a:t>Functions have unrestricted access to global data.</a:t>
            </a:r>
          </a:p>
          <a:p>
            <a:pPr marL="465138" lvl="1" indent="-287338" algn="just" fontAlgn="auto">
              <a:lnSpc>
                <a:spcPct val="150000"/>
              </a:lnSpc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002060"/>
                </a:solidFill>
              </a:rPr>
              <a:t>Real-World Modeling</a:t>
            </a:r>
          </a:p>
          <a:p>
            <a:pPr marL="793750" lvl="2" indent="-215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/>
              <a:t>Unrelated functions and data, the basics of the procedural paradigm, provide a poor model of the real world.</a:t>
            </a:r>
          </a:p>
          <a:p>
            <a:pPr marL="465138" lvl="1" indent="-287338" algn="just" fontAlgn="auto">
              <a:lnSpc>
                <a:spcPct val="150000"/>
              </a:lnSpc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002060"/>
                </a:solidFill>
              </a:rPr>
              <a:t>Difficult of Creating New Data Types</a:t>
            </a:r>
          </a:p>
          <a:p>
            <a:pPr marL="793750" lvl="2" indent="-223838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/>
              <a:t>Traditional languages are not extensible because they will not let you create new data types.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4</a:t>
            </a:r>
            <a:r>
              <a:rPr lang="en-US" sz="1800" b="1" dirty="0" smtClean="0">
                <a:solidFill>
                  <a:srgbClr val="002060"/>
                </a:solidFill>
              </a:rPr>
              <a:t>.  Maintenance is very difficult if the program </a:t>
            </a:r>
            <a:r>
              <a:rPr lang="en-US" sz="1800" b="1" dirty="0" smtClean="0">
                <a:solidFill>
                  <a:srgbClr val="002060"/>
                </a:solidFill>
              </a:rPr>
              <a:t>is </a:t>
            </a:r>
            <a:r>
              <a:rPr lang="en-US" sz="1800" b="1" dirty="0" smtClean="0">
                <a:solidFill>
                  <a:srgbClr val="002060"/>
                </a:solidFill>
              </a:rPr>
              <a:t>too </a:t>
            </a:r>
            <a:r>
              <a:rPr lang="en-US" sz="1800" b="1" dirty="0" smtClean="0">
                <a:solidFill>
                  <a:srgbClr val="002060"/>
                </a:solidFill>
              </a:rPr>
              <a:t>large and complex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</a:p>
          <a:p>
            <a:pPr marL="793750" lvl="2" indent="-223838" fontAlgn="auto">
              <a:lnSpc>
                <a:spcPct val="150000"/>
              </a:lnSpc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1800" dirty="0" smtClean="0">
                <a:solidFill>
                  <a:srgbClr val="002060"/>
                </a:solidFill>
              </a:rPr>
              <a:t>  S</a:t>
            </a:r>
            <a:r>
              <a:rPr lang="en-US" sz="1800" dirty="0" smtClean="0">
                <a:solidFill>
                  <a:srgbClr val="000C05"/>
                </a:solidFill>
              </a:rPr>
              <a:t>ince modification of a given function may affect a number statements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638800"/>
          </a:xfrm>
          <a:ln>
            <a:solidFill>
              <a:schemeClr val="accent3">
                <a:lumMod val="6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2) Object Oriented Programming Approach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smtClean="0"/>
              <a:t>A modern programming paradigm that allows the Programmer to model a problem in a real-world fashion as an </a:t>
            </a:r>
            <a:r>
              <a:rPr lang="en-US" dirty="0" smtClean="0">
                <a:solidFill>
                  <a:srgbClr val="000C05"/>
                </a:solidFill>
              </a:rPr>
              <a:t>object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smtClean="0"/>
              <a:t>Major objective is to eliminate some of the flaws/faults/errors encountered in the procedural approach.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allows us to decompose a problem into a number of entities called objects and then build data and methods (functions) around these entities.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data of an object can be accessed only by the methods associated with the object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Follows bottom-up approach in program design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Basic characteristics/features of OOP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Emphasis is given to both data and procedure.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Programs are divided into objects/ classes.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Data Structures/attributes/fields are designed </a:t>
            </a:r>
            <a:r>
              <a:rPr lang="en-US" dirty="0" smtClean="0"/>
              <a:t>in such </a:t>
            </a:r>
            <a:r>
              <a:rPr lang="en-US" dirty="0" smtClean="0"/>
              <a:t>that they characterize the objects.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Methods that operate on the data of an object  are tied together in the data structure.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Data is hidden from external world and can not be accessed by external functions.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Objects may communicate with each other through methods.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56260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SzPct val="100000"/>
              <a:buNone/>
            </a:pPr>
            <a:r>
              <a:rPr lang="en-US" dirty="0" smtClean="0"/>
              <a:t>The following are the basic OOP concepts: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Objects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Classes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Data Abstraction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Data Encapsulation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Inheritance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Polymorphism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Dynamic Binding</a:t>
            </a:r>
          </a:p>
          <a:p>
            <a:pPr marL="609600" indent="-609600">
              <a:lnSpc>
                <a:spcPct val="150000"/>
              </a:lnSpc>
              <a:buSzPct val="100000"/>
              <a:buFont typeface="Wingdings" pitchFamily="2" charset="2"/>
              <a:buAutoNum type="arabicPeriod"/>
            </a:pPr>
            <a:r>
              <a:rPr lang="en-US" dirty="0" smtClean="0"/>
              <a:t>Message Passing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638800"/>
          </a:xfrm>
        </p:spPr>
        <p:txBody>
          <a:bodyPr/>
          <a:lstStyle/>
          <a:p>
            <a:pPr marL="344488" indent="-287338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</a:rPr>
              <a:t>An object is an any real world entity which may represent place, person, data item related to program.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</a:rPr>
              <a:t>An object has </a:t>
            </a:r>
            <a:r>
              <a:rPr lang="en-US" b="1" dirty="0" smtClean="0">
                <a:latin typeface="Times New Roman" pitchFamily="18" charset="0"/>
              </a:rPr>
              <a:t>state, behavior and identity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</a:rPr>
              <a:t>Ex. A ‘Mouse’ object has,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FF"/>
                </a:solidFill>
                <a:latin typeface="Times New Roman" pitchFamily="18" charset="0"/>
              </a:rPr>
              <a:t>             State</a:t>
            </a:r>
            <a:r>
              <a:rPr lang="en-US" dirty="0" smtClean="0">
                <a:latin typeface="Times New Roman" pitchFamily="18" charset="0"/>
              </a:rPr>
              <a:t>: moving or working         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latin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FF00FF"/>
                </a:solidFill>
                <a:latin typeface="Times New Roman" pitchFamily="18" charset="0"/>
              </a:rPr>
              <a:t>Behavior</a:t>
            </a:r>
            <a:r>
              <a:rPr lang="en-US" dirty="0" smtClean="0">
                <a:latin typeface="Times New Roman" pitchFamily="18" charset="0"/>
              </a:rPr>
              <a:t>: picking or pointing an object on the screen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>
                <a:latin typeface="Times New Roman" pitchFamily="18" charset="0"/>
              </a:rPr>
              <a:t>             </a:t>
            </a:r>
            <a:r>
              <a:rPr lang="en-US" dirty="0" smtClean="0">
                <a:solidFill>
                  <a:srgbClr val="FF00FF"/>
                </a:solidFill>
                <a:latin typeface="Times New Roman" pitchFamily="18" charset="0"/>
              </a:rPr>
              <a:t>Identity</a:t>
            </a:r>
            <a:r>
              <a:rPr lang="en-US" dirty="0" smtClean="0">
                <a:latin typeface="Times New Roman" pitchFamily="18" charset="0"/>
              </a:rPr>
              <a:t>: color, company, Identification No.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</a:rPr>
              <a:t>An object is a variable/instance of class.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</a:rPr>
              <a:t>An object is a run-time entity. </a:t>
            </a:r>
          </a:p>
          <a:p>
            <a:pPr marL="344488" indent="-344488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Class</a:t>
            </a:r>
          </a:p>
          <a:p>
            <a:pPr marL="744538" lvl="1" indent="-344488">
              <a:lnSpc>
                <a:spcPct val="100000"/>
              </a:lnSpc>
            </a:pPr>
            <a:r>
              <a:rPr lang="en-US" dirty="0" smtClean="0"/>
              <a:t>Is the template or blueprint that defines the states and the behaviors common to all objects of a certain kind.</a:t>
            </a:r>
          </a:p>
          <a:p>
            <a:pPr marL="744538" lvl="1" indent="-344488">
              <a:lnSpc>
                <a:spcPct val="100000"/>
              </a:lnSpc>
            </a:pPr>
            <a:r>
              <a:rPr lang="en-US" dirty="0" smtClean="0"/>
              <a:t>It is a collection of objects of similar type.</a:t>
            </a:r>
          </a:p>
          <a:p>
            <a:pPr marL="744538" lvl="1" indent="-344488">
              <a:lnSpc>
                <a:spcPct val="100000"/>
              </a:lnSpc>
            </a:pPr>
            <a:r>
              <a:rPr lang="en-US" dirty="0" smtClean="0"/>
              <a:t>Classes are user-defined data types &amp; behave like the built-in types of programming language.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b="1" dirty="0" smtClean="0">
                <a:solidFill>
                  <a:srgbClr val="C00000"/>
                </a:solidFill>
              </a:rPr>
              <a:t>Data Abstraction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>
                <a:solidFill>
                  <a:srgbClr val="FF00FF"/>
                </a:solidFill>
              </a:rPr>
              <a:t>Abstraction</a:t>
            </a:r>
            <a:r>
              <a:rPr lang="en-US" dirty="0" smtClean="0"/>
              <a:t> means representing essential features without including the background details or explanations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</a:rPr>
              <a:t>A classes can use the concept of </a:t>
            </a:r>
            <a:r>
              <a:rPr lang="en-US" i="1" dirty="0" smtClean="0">
                <a:latin typeface="Times New Roman" pitchFamily="18" charset="0"/>
              </a:rPr>
              <a:t>Abstraction</a:t>
            </a:r>
            <a:r>
              <a:rPr lang="en-US" dirty="0" smtClean="0">
                <a:latin typeface="Times New Roman" pitchFamily="18" charset="0"/>
              </a:rPr>
              <a:t> and are defined as list of abstract data and functions to operate on these data.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</a:rPr>
              <a:t>Since the classes use the concept of Data Abstraction, they are known as </a:t>
            </a:r>
            <a:r>
              <a:rPr lang="en-US" i="1" dirty="0" smtClean="0">
                <a:solidFill>
                  <a:srgbClr val="FF00FF"/>
                </a:solidFill>
                <a:latin typeface="Times New Roman" pitchFamily="18" charset="0"/>
              </a:rPr>
              <a:t>Abstract Data Type(ADT).</a:t>
            </a:r>
          </a:p>
          <a:p>
            <a:pPr marL="457200" indent="-457200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Encapsulation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/>
              <a:t>The wrapping up of data and methods into a single unit (called class) is known as </a:t>
            </a:r>
            <a:r>
              <a:rPr lang="en-US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.</a:t>
            </a:r>
          </a:p>
          <a:p>
            <a:pPr marL="465138" indent="-239713">
              <a:lnSpc>
                <a:spcPct val="100000"/>
              </a:lnSpc>
            </a:pPr>
            <a:r>
              <a:rPr lang="en-US" dirty="0" smtClean="0"/>
              <a:t>This insulation of the data from direct access by the program is called </a:t>
            </a:r>
            <a:r>
              <a:rPr lang="en-US" dirty="0" smtClean="0">
                <a:solidFill>
                  <a:srgbClr val="FF0000"/>
                </a:solidFill>
              </a:rPr>
              <a:t>data hiding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ileep">
      <a:majorFont>
        <a:latin typeface="Andalu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1950</TotalTime>
  <Words>2393</Words>
  <Application>Microsoft Office PowerPoint</Application>
  <PresentationFormat>On-screen Show (4:3)</PresentationFormat>
  <Paragraphs>259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Theme3</vt:lpstr>
      <vt:lpstr>Clip</vt:lpstr>
      <vt:lpstr>Chapter 1 Introduction</vt:lpstr>
      <vt:lpstr>Objectives</vt:lpstr>
      <vt:lpstr>Programming Paradigms</vt:lpstr>
      <vt:lpstr>Contd…</vt:lpstr>
      <vt:lpstr>Contd…</vt:lpstr>
      <vt:lpstr>Contd…</vt:lpstr>
      <vt:lpstr>Basic OOP Concepts</vt:lpstr>
      <vt:lpstr>Contd…</vt:lpstr>
      <vt:lpstr>Contd…</vt:lpstr>
      <vt:lpstr>Contd…</vt:lpstr>
      <vt:lpstr>Contd…</vt:lpstr>
      <vt:lpstr>History of Java</vt:lpstr>
      <vt:lpstr>Cont…</vt:lpstr>
      <vt:lpstr>Features of Java (Java Buzzwords)</vt:lpstr>
      <vt:lpstr>Contd…</vt:lpstr>
      <vt:lpstr>Java vs. C++</vt:lpstr>
      <vt:lpstr>Java Environment</vt:lpstr>
      <vt:lpstr>Java API</vt:lpstr>
      <vt:lpstr>Programming Structure</vt:lpstr>
      <vt:lpstr>Contd…</vt:lpstr>
      <vt:lpstr>First  Java Program</vt:lpstr>
      <vt:lpstr>Contd…</vt:lpstr>
      <vt:lpstr>Contd…</vt:lpstr>
      <vt:lpstr>Java Program Structure</vt:lpstr>
      <vt:lpstr>Documentation Section</vt:lpstr>
      <vt:lpstr>Package Statement</vt:lpstr>
      <vt:lpstr>interface Statements</vt:lpstr>
      <vt:lpstr>Main Method </vt:lpstr>
      <vt:lpstr>Reading Assignment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Introduction</dc:title>
  <dc:creator>Dileep</dc:creator>
  <cp:lastModifiedBy>Dell</cp:lastModifiedBy>
  <cp:revision>308</cp:revision>
  <dcterms:created xsi:type="dcterms:W3CDTF">2006-08-16T00:00:00Z</dcterms:created>
  <dcterms:modified xsi:type="dcterms:W3CDTF">2022-05-24T13:55:35Z</dcterms:modified>
</cp:coreProperties>
</file>