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27" r:id="rId3"/>
    <p:sldId id="351" r:id="rId4"/>
    <p:sldId id="353" r:id="rId5"/>
    <p:sldId id="356" r:id="rId6"/>
    <p:sldId id="354" r:id="rId7"/>
    <p:sldId id="355" r:id="rId8"/>
    <p:sldId id="358" r:id="rId9"/>
    <p:sldId id="359" r:id="rId10"/>
    <p:sldId id="360" r:id="rId11"/>
    <p:sldId id="361" r:id="rId12"/>
    <p:sldId id="362" r:id="rId13"/>
    <p:sldId id="363" r:id="rId14"/>
    <p:sldId id="364" r:id="rId15"/>
    <p:sldId id="365" r:id="rId16"/>
    <p:sldId id="366" r:id="rId17"/>
    <p:sldId id="367" r:id="rId18"/>
    <p:sldId id="372" r:id="rId19"/>
    <p:sldId id="373" r:id="rId20"/>
    <p:sldId id="368" r:id="rId21"/>
    <p:sldId id="369" r:id="rId22"/>
    <p:sldId id="370" r:id="rId23"/>
    <p:sldId id="371" r:id="rId24"/>
    <p:sldId id="375" r:id="rId25"/>
    <p:sldId id="374" r:id="rId26"/>
    <p:sldId id="35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C0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9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0E3676-3E76-42A7-A4E0-B82DD3987B6F}" type="datetimeFigureOut">
              <a:rPr lang="en-US" smtClean="0"/>
              <a:pPr/>
              <a:t>6/27/2022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56C0D-8265-47AB-84E1-CA4A8CC63E02}" type="slidenum">
              <a:rPr lang="en-US" smtClean="0"/>
              <a:pPr/>
              <a:t>‹#›</a:t>
            </a:fld>
            <a:endParaRPr lang="en-US"/>
          </a:p>
        </p:txBody>
      </p:sp>
    </p:spTree>
    <p:extLst>
      <p:ext uri="{BB962C8B-B14F-4D97-AF65-F5344CB8AC3E}">
        <p14:creationId xmlns:p14="http://schemas.microsoft.com/office/powerpoint/2010/main" xmlns="" val="2887993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smtClean="0"/>
              <a:t>Click to edit Master title style</a:t>
            </a:r>
            <a:endParaRPr lang="en-US"/>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15" name="Oval 14"/>
          <p:cNvSpPr/>
          <p:nvPr userDrawn="1"/>
        </p:nvSpPr>
        <p:spPr bwMode="auto">
          <a:xfrm>
            <a:off x="86868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0" y="6400800"/>
            <a:ext cx="1905000" cy="457200"/>
          </a:xfrm>
          <a:prstGeom prst="rect">
            <a:avLst/>
          </a:prstGeom>
          <a:ln/>
        </p:spPr>
        <p:txBody>
          <a:bodyPr/>
          <a:lstStyle>
            <a:lvl1pPr>
              <a:defRPr/>
            </a:lvl1pPr>
          </a:lstStyle>
          <a:p>
            <a:fld id="{1D8BD707-D9CF-40AE-B4C6-C98DA3205C09}" type="datetimeFigureOut">
              <a:rPr lang="en-US" smtClean="0"/>
              <a:pPr/>
              <a:t>6/27/2022</a:t>
            </a:fld>
            <a:endParaRPr lang="en-US"/>
          </a:p>
        </p:txBody>
      </p:sp>
      <p:sp>
        <p:nvSpPr>
          <p:cNvPr id="6" name="Rectangle 12"/>
          <p:cNvSpPr>
            <a:spLocks noGrp="1" noChangeArrowheads="1"/>
          </p:cNvSpPr>
          <p:nvPr>
            <p:ph type="ftr" sz="quarter" idx="11"/>
          </p:nvPr>
        </p:nvSpPr>
        <p:spPr>
          <a:xfrm>
            <a:off x="3276600" y="6477000"/>
            <a:ext cx="2895600" cy="381000"/>
          </a:xfrm>
          <a:prstGeom prst="rect">
            <a:avLst/>
          </a:prstGeom>
          <a:ln/>
        </p:spPr>
        <p:txBody>
          <a:bodyPr/>
          <a:lstStyle>
            <a:lvl1pPr>
              <a:defRPr/>
            </a:lvl1pPr>
          </a:lstStyle>
          <a:p>
            <a:endParaRPr lang="en-US"/>
          </a:p>
        </p:txBody>
      </p:sp>
      <p:sp>
        <p:nvSpPr>
          <p:cNvPr id="7" name="Rectangle 13"/>
          <p:cNvSpPr>
            <a:spLocks noGrp="1" noChangeArrowheads="1"/>
          </p:cNvSpPr>
          <p:nvPr>
            <p:ph type="sldNum" sz="quarter" idx="12"/>
          </p:nvPr>
        </p:nvSpPr>
        <p:spPr>
          <a:xfrm>
            <a:off x="7239000" y="6400800"/>
            <a:ext cx="1905000" cy="457200"/>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1"/>
          <p:cNvSpPr>
            <a:spLocks noGrp="1" noChangeArrowheads="1"/>
          </p:cNvSpPr>
          <p:nvPr>
            <p:ph type="dt" sz="half" idx="10"/>
          </p:nvPr>
        </p:nvSpPr>
        <p:spPr>
          <a:xfrm>
            <a:off x="0" y="6400800"/>
            <a:ext cx="1905000" cy="457200"/>
          </a:xfrm>
          <a:prstGeom prst="rect">
            <a:avLst/>
          </a:prstGeom>
          <a:ln/>
        </p:spPr>
        <p:txBody>
          <a:bodyPr/>
          <a:lstStyle>
            <a:lvl1pPr>
              <a:defRPr/>
            </a:lvl1pPr>
          </a:lstStyle>
          <a:p>
            <a:fld id="{1D8BD707-D9CF-40AE-B4C6-C98DA3205C09}" type="datetimeFigureOut">
              <a:rPr lang="en-US" smtClean="0"/>
              <a:pPr/>
              <a:t>6/27/2022</a:t>
            </a:fld>
            <a:endParaRPr lang="en-US"/>
          </a:p>
        </p:txBody>
      </p:sp>
      <p:sp>
        <p:nvSpPr>
          <p:cNvPr id="5" name="Rectangle 12"/>
          <p:cNvSpPr>
            <a:spLocks noGrp="1" noChangeArrowheads="1"/>
          </p:cNvSpPr>
          <p:nvPr>
            <p:ph type="ftr" sz="quarter" idx="11"/>
          </p:nvPr>
        </p:nvSpPr>
        <p:spPr>
          <a:xfrm>
            <a:off x="3276600" y="6477000"/>
            <a:ext cx="2895600" cy="381000"/>
          </a:xfrm>
          <a:prstGeom prst="rect">
            <a:avLst/>
          </a:prstGeom>
          <a:ln/>
        </p:spPr>
        <p:txBody>
          <a:bodyPr/>
          <a:lstStyle>
            <a:lvl1pPr>
              <a:defRPr/>
            </a:lvl1pPr>
          </a:lstStyle>
          <a:p>
            <a:endParaRPr lang="en-US"/>
          </a:p>
        </p:txBody>
      </p:sp>
      <p:sp>
        <p:nvSpPr>
          <p:cNvPr id="6" name="Rectangle 13"/>
          <p:cNvSpPr>
            <a:spLocks noGrp="1" noChangeArrowheads="1"/>
          </p:cNvSpPr>
          <p:nvPr>
            <p:ph type="sldNum" sz="quarter" idx="12"/>
          </p:nvPr>
        </p:nvSpPr>
        <p:spPr>
          <a:xfrm>
            <a:off x="7239000" y="6400800"/>
            <a:ext cx="1905000" cy="457200"/>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0" y="6400800"/>
            <a:ext cx="1905000" cy="457200"/>
          </a:xfrm>
          <a:prstGeom prst="rect">
            <a:avLst/>
          </a:prstGeom>
          <a:ln/>
        </p:spPr>
        <p:txBody>
          <a:bodyPr/>
          <a:lstStyle>
            <a:lvl1pPr>
              <a:defRPr/>
            </a:lvl1pPr>
          </a:lstStyle>
          <a:p>
            <a:fld id="{1D8BD707-D9CF-40AE-B4C6-C98DA3205C09}" type="datetimeFigureOut">
              <a:rPr lang="en-US" smtClean="0"/>
              <a:pPr/>
              <a:t>6/27/2022</a:t>
            </a:fld>
            <a:endParaRPr lang="en-US"/>
          </a:p>
        </p:txBody>
      </p:sp>
      <p:sp>
        <p:nvSpPr>
          <p:cNvPr id="5" name="Rectangle 12"/>
          <p:cNvSpPr>
            <a:spLocks noGrp="1" noChangeArrowheads="1"/>
          </p:cNvSpPr>
          <p:nvPr>
            <p:ph type="ftr" sz="quarter" idx="11"/>
          </p:nvPr>
        </p:nvSpPr>
        <p:spPr>
          <a:xfrm>
            <a:off x="3276600" y="6477000"/>
            <a:ext cx="2895600" cy="381000"/>
          </a:xfrm>
          <a:prstGeom prst="rect">
            <a:avLst/>
          </a:prstGeom>
          <a:ln/>
        </p:spPr>
        <p:txBody>
          <a:bodyPr/>
          <a:lstStyle>
            <a:lvl1pPr>
              <a:defRPr/>
            </a:lvl1pPr>
          </a:lstStyle>
          <a:p>
            <a:endParaRPr lang="en-US"/>
          </a:p>
        </p:txBody>
      </p:sp>
      <p:sp>
        <p:nvSpPr>
          <p:cNvPr id="6" name="Rectangle 13"/>
          <p:cNvSpPr>
            <a:spLocks noGrp="1" noChangeArrowheads="1"/>
          </p:cNvSpPr>
          <p:nvPr>
            <p:ph type="sldNum" sz="quarter" idx="12"/>
          </p:nvPr>
        </p:nvSpPr>
        <p:spPr>
          <a:xfrm>
            <a:off x="7239000" y="6400800"/>
            <a:ext cx="1905000" cy="457200"/>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p:oleObj spid="_x0000_s7173" name="Clip" r:id="rId3" imgW="6857143" imgH="48963" progId="">
              <p:embed/>
            </p:oleObj>
          </a:graphicData>
        </a:graphic>
      </p:graphicFrame>
      <p:sp>
        <p:nvSpPr>
          <p:cNvPr id="2" name="Content Placeholder 1"/>
          <p:cNvSpPr>
            <a:spLocks noGrp="1"/>
          </p:cNvSpPr>
          <p:nvPr>
            <p:ph/>
          </p:nvPr>
        </p:nvSpPr>
        <p:spPr>
          <a:xfrm>
            <a:off x="381000" y="228600"/>
            <a:ext cx="84582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xfrm>
            <a:off x="7239000" y="6400800"/>
            <a:ext cx="1905000" cy="457200"/>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graphicFrame>
        <p:nvGraphicFramePr>
          <p:cNvPr id="6" name="Object 23"/>
          <p:cNvGraphicFramePr>
            <a:graphicFrameLocks/>
          </p:cNvGraphicFramePr>
          <p:nvPr/>
        </p:nvGraphicFramePr>
        <p:xfrm>
          <a:off x="381000" y="1143000"/>
          <a:ext cx="8382000" cy="76200"/>
        </p:xfrm>
        <a:graphic>
          <a:graphicData uri="http://schemas.openxmlformats.org/presentationml/2006/ole">
            <p:oleObj spid="_x0000_s8197" name="Clip" r:id="rId3" imgW="6857143" imgH="48963" progId="">
              <p:embed/>
            </p:oleObj>
          </a:graphicData>
        </a:graphic>
      </p:graphicFrame>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4478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40386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5"/>
          <p:cNvSpPr>
            <a:spLocks noGrp="1"/>
          </p:cNvSpPr>
          <p:nvPr>
            <p:ph type="dt" sz="half" idx="10"/>
          </p:nvPr>
        </p:nvSpPr>
        <p:spPr>
          <a:xfrm>
            <a:off x="152400" y="6477000"/>
            <a:ext cx="1905000" cy="381000"/>
          </a:xfrm>
          <a:prstGeom prst="rect">
            <a:avLst/>
          </a:prstGeom>
        </p:spPr>
        <p:txBody>
          <a:bodyPr/>
          <a:lstStyle>
            <a:lvl1pPr>
              <a:defRPr/>
            </a:lvl1pPr>
          </a:lstStyle>
          <a:p>
            <a:fld id="{1D8BD707-D9CF-40AE-B4C6-C98DA3205C09}" type="datetimeFigureOut">
              <a:rPr lang="en-US" smtClean="0"/>
              <a:pPr/>
              <a:t>6/27/2022</a:t>
            </a:fld>
            <a:endParaRPr lang="en-US"/>
          </a:p>
        </p:txBody>
      </p:sp>
      <p:sp>
        <p:nvSpPr>
          <p:cNvPr id="8" name="Footer Placeholder 6"/>
          <p:cNvSpPr>
            <a:spLocks noGrp="1"/>
          </p:cNvSpPr>
          <p:nvPr>
            <p:ph type="ftr" sz="quarter" idx="11"/>
          </p:nvPr>
        </p:nvSpPr>
        <p:spPr>
          <a:xfrm>
            <a:off x="3124200" y="6477000"/>
            <a:ext cx="2895600" cy="381000"/>
          </a:xfrm>
          <a:prstGeom prst="rect">
            <a:avLst/>
          </a:prstGeom>
        </p:spPr>
        <p:txBody>
          <a:bodyPr/>
          <a:lstStyle>
            <a:lvl1pPr>
              <a:defRPr smtClean="0"/>
            </a:lvl1pPr>
          </a:lstStyle>
          <a:p>
            <a:endParaRPr lang="en-US"/>
          </a:p>
        </p:txBody>
      </p:sp>
      <p:sp>
        <p:nvSpPr>
          <p:cNvPr id="9" name="Slide Number Placeholder 7"/>
          <p:cNvSpPr>
            <a:spLocks noGrp="1"/>
          </p:cNvSpPr>
          <p:nvPr>
            <p:ph type="sldNum" sz="quarter" idx="12"/>
          </p:nvPr>
        </p:nvSpPr>
        <p:spPr>
          <a:xfrm>
            <a:off x="7239000" y="6477000"/>
            <a:ext cx="1905000" cy="381000"/>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pPr>
              <a:defRPr/>
            </a:pPr>
            <a:fld id="{380199B9-D3E6-4282-BE19-427D2E0FB9B4}" type="datetime1">
              <a:rPr lang="en-US"/>
              <a:pPr>
                <a:defRPr/>
              </a:pPr>
              <a:t>6/27/2022</a:t>
            </a:fld>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pPr>
              <a:defRPr/>
            </a:pPr>
            <a:r>
              <a:rPr lang="en-US"/>
              <a:t>Belay Kal</a:t>
            </a:r>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B3B28605-F047-479A-ADEF-DF9BEA4FC1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838200"/>
          <a:ext cx="8382000" cy="76200"/>
        </p:xfrm>
        <a:graphic>
          <a:graphicData uri="http://schemas.openxmlformats.org/presentationml/2006/ole">
            <p:oleObj spid="_x0000_s2053" name="Clip" r:id="rId3" imgW="6857143" imgH="48963" progId="">
              <p:embed/>
            </p:oleObj>
          </a:graphicData>
        </a:graphic>
      </p:graphicFrame>
      <p:sp>
        <p:nvSpPr>
          <p:cNvPr id="2" name="Title 1"/>
          <p:cNvSpPr>
            <a:spLocks noGrp="1"/>
          </p:cNvSpPr>
          <p:nvPr>
            <p:ph type="title"/>
          </p:nvPr>
        </p:nvSpPr>
        <p:spPr>
          <a:xfrm>
            <a:off x="381000" y="228600"/>
            <a:ext cx="8382000" cy="6096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990600"/>
            <a:ext cx="8382000" cy="5486400"/>
          </a:xfrm>
        </p:spPr>
        <p:txBody>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Oval 5"/>
          <p:cNvSpPr/>
          <p:nvPr/>
        </p:nvSpPr>
        <p:spPr bwMode="auto">
          <a:xfrm>
            <a:off x="86868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 name="Picture 6" descr="JavaIcon.gif"/>
          <p:cNvPicPr>
            <a:picLocks noChangeAspect="1"/>
          </p:cNvPicPr>
          <p:nvPr userDrawn="1"/>
        </p:nvPicPr>
        <p:blipFill>
          <a:blip r:embed="rId4" cstate="print"/>
          <a:stretch>
            <a:fillRect/>
          </a:stretch>
        </p:blipFill>
        <p:spPr>
          <a:xfrm>
            <a:off x="8001000" y="0"/>
            <a:ext cx="914400" cy="762000"/>
          </a:xfrm>
          <a:prstGeom prst="rect">
            <a:avLst/>
          </a:prstGeom>
        </p:spPr>
      </p:pic>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13"/>
          <p:cNvSpPr>
            <a:spLocks noGrp="1" noChangeArrowheads="1"/>
          </p:cNvSpPr>
          <p:nvPr>
            <p:ph type="sldNum" sz="quarter" idx="10"/>
          </p:nvPr>
        </p:nvSpPr>
        <p:spPr>
          <a:xfrm>
            <a:off x="7239000" y="6400800"/>
            <a:ext cx="1905000" cy="457200"/>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p:oleObj spid="_x0000_s4101" name="Clip" r:id="rId3" imgW="6857143" imgH="48963" progId="">
              <p:embed/>
            </p:oleObj>
          </a:graphicData>
        </a:graphic>
      </p:graphicFrame>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a:xfrm>
            <a:off x="7239000" y="6400800"/>
            <a:ext cx="1905000" cy="457200"/>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3"/>
          <p:cNvGraphicFramePr>
            <a:graphicFrameLocks/>
          </p:cNvGraphicFramePr>
          <p:nvPr/>
        </p:nvGraphicFramePr>
        <p:xfrm>
          <a:off x="381000" y="1143000"/>
          <a:ext cx="8382000" cy="76200"/>
        </p:xfrm>
        <a:graphic>
          <a:graphicData uri="http://schemas.openxmlformats.org/presentationml/2006/ole">
            <p:oleObj spid="_x0000_s5125" name="Clip" r:id="rId3" imgW="6857143" imgH="48963" progId="">
              <p:embed/>
            </p:oleObj>
          </a:graphicData>
        </a:graphic>
      </p:graphicFrame>
      <p:sp>
        <p:nvSpPr>
          <p:cNvPr id="2" name="Title 1"/>
          <p:cNvSpPr>
            <a:spLocks noGrp="1"/>
          </p:cNvSpPr>
          <p:nvPr>
            <p:ph type="title"/>
          </p:nvPr>
        </p:nvSpPr>
        <p:spPr>
          <a:xfrm>
            <a:off x="457200" y="274638"/>
            <a:ext cx="8229600" cy="639762"/>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Oval 8"/>
          <p:cNvSpPr/>
          <p:nvPr userDrawn="1"/>
        </p:nvSpPr>
        <p:spPr bwMode="auto">
          <a:xfrm>
            <a:off x="86106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descr="JavaIcon.gif"/>
          <p:cNvPicPr>
            <a:picLocks noChangeAspect="1"/>
          </p:cNvPicPr>
          <p:nvPr userDrawn="1"/>
        </p:nvPicPr>
        <p:blipFill>
          <a:blip r:embed="rId2" cstate="print"/>
          <a:stretch>
            <a:fillRect/>
          </a:stretch>
        </p:blipFill>
        <p:spPr>
          <a:xfrm>
            <a:off x="8001000" y="0"/>
            <a:ext cx="914400" cy="762000"/>
          </a:xfrm>
          <a:prstGeom prst="rect">
            <a:avLst/>
          </a:prstGeom>
        </p:spPr>
      </p:pic>
      <p:sp>
        <p:nvSpPr>
          <p:cNvPr id="6" name="Oval 5"/>
          <p:cNvSpPr/>
          <p:nvPr userDrawn="1"/>
        </p:nvSpPr>
        <p:spPr bwMode="auto">
          <a:xfrm>
            <a:off x="86868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0" y="6400800"/>
            <a:ext cx="1905000" cy="457200"/>
          </a:xfrm>
          <a:prstGeom prst="rect">
            <a:avLst/>
          </a:prstGeom>
          <a:ln/>
        </p:spPr>
        <p:txBody>
          <a:bodyPr/>
          <a:lstStyle>
            <a:lvl1pPr>
              <a:defRPr/>
            </a:lvl1pPr>
          </a:lstStyle>
          <a:p>
            <a:fld id="{1D8BD707-D9CF-40AE-B4C6-C98DA3205C09}" type="datetimeFigureOut">
              <a:rPr lang="en-US" smtClean="0"/>
              <a:pPr/>
              <a:t>6/27/2022</a:t>
            </a:fld>
            <a:endParaRPr lang="en-US"/>
          </a:p>
        </p:txBody>
      </p:sp>
      <p:sp>
        <p:nvSpPr>
          <p:cNvPr id="6" name="Rectangle 12"/>
          <p:cNvSpPr>
            <a:spLocks noGrp="1" noChangeArrowheads="1"/>
          </p:cNvSpPr>
          <p:nvPr>
            <p:ph type="ftr" sz="quarter" idx="11"/>
          </p:nvPr>
        </p:nvSpPr>
        <p:spPr>
          <a:xfrm>
            <a:off x="3276600" y="6477000"/>
            <a:ext cx="2895600" cy="381000"/>
          </a:xfrm>
          <a:prstGeom prst="rect">
            <a:avLst/>
          </a:prstGeom>
          <a:ln/>
        </p:spPr>
        <p:txBody>
          <a:bodyPr/>
          <a:lstStyle>
            <a:lvl1pPr>
              <a:defRPr/>
            </a:lvl1pPr>
          </a:lstStyle>
          <a:p>
            <a:endParaRPr lang="en-US"/>
          </a:p>
        </p:txBody>
      </p:sp>
      <p:sp>
        <p:nvSpPr>
          <p:cNvPr id="7" name="Rectangle 13"/>
          <p:cNvSpPr>
            <a:spLocks noGrp="1" noChangeArrowheads="1"/>
          </p:cNvSpPr>
          <p:nvPr>
            <p:ph type="sldNum" sz="quarter" idx="12"/>
          </p:nvPr>
        </p:nvSpPr>
        <p:spPr>
          <a:xfrm>
            <a:off x="7239000" y="6400800"/>
            <a:ext cx="1905000" cy="457200"/>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381000" y="228600"/>
            <a:ext cx="8097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9" name="Rectangle 10"/>
          <p:cNvSpPr>
            <a:spLocks noGrp="1" noChangeArrowheads="1"/>
          </p:cNvSpPr>
          <p:nvPr>
            <p:ph type="body" idx="1"/>
          </p:nvPr>
        </p:nvSpPr>
        <p:spPr bwMode="auto">
          <a:xfrm>
            <a:off x="3810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aphicFrame>
        <p:nvGraphicFramePr>
          <p:cNvPr id="1026" name="Object 23"/>
          <p:cNvGraphicFramePr>
            <a:graphicFrameLocks/>
          </p:cNvGraphicFramePr>
          <p:nvPr/>
        </p:nvGraphicFramePr>
        <p:xfrm>
          <a:off x="381000" y="1066800"/>
          <a:ext cx="8382000" cy="76200"/>
        </p:xfrm>
        <a:graphic>
          <a:graphicData uri="http://schemas.openxmlformats.org/presentationml/2006/ole">
            <p:oleObj spid="_x0000_s1029" name="Clip" r:id="rId18" imgW="6857143" imgH="48963" progId="">
              <p:embed/>
            </p:oleObj>
          </a:graphicData>
        </a:graphic>
      </p:graphicFrame>
      <p:pic>
        <p:nvPicPr>
          <p:cNvPr id="8" name="Picture 7" descr="JavaIcon.gif"/>
          <p:cNvPicPr>
            <a:picLocks noChangeAspect="1"/>
          </p:cNvPicPr>
          <p:nvPr userDrawn="1"/>
        </p:nvPicPr>
        <p:blipFill>
          <a:blip r:embed="rId19" cstate="print"/>
          <a:stretch>
            <a:fillRect/>
          </a:stretch>
        </p:blipFill>
        <p:spPr>
          <a:xfrm>
            <a:off x="8001000" y="0"/>
            <a:ext cx="914400" cy="762000"/>
          </a:xfrm>
          <a:prstGeom prst="rect">
            <a:avLst/>
          </a:prstGeom>
        </p:spPr>
      </p:pic>
      <p:sp>
        <p:nvSpPr>
          <p:cNvPr id="9" name="Oval 8"/>
          <p:cNvSpPr/>
          <p:nvPr userDrawn="1"/>
        </p:nvSpPr>
        <p:spPr bwMode="auto">
          <a:xfrm>
            <a:off x="86106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Lst>
  <p:transition>
    <p:zoom/>
  </p:transition>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ahoma" pitchFamily="34" charset="0"/>
        </a:defRPr>
      </a:lvl2pPr>
      <a:lvl3pPr algn="ctr" rtl="0" eaLnBrk="1" fontAlgn="base" hangingPunct="1">
        <a:spcBef>
          <a:spcPct val="0"/>
        </a:spcBef>
        <a:spcAft>
          <a:spcPct val="0"/>
        </a:spcAft>
        <a:defRPr sz="3600" b="1">
          <a:solidFill>
            <a:schemeClr val="tx2"/>
          </a:solidFill>
          <a:latin typeface="Tahoma" pitchFamily="34" charset="0"/>
        </a:defRPr>
      </a:lvl3pPr>
      <a:lvl4pPr algn="ctr" rtl="0" eaLnBrk="1" fontAlgn="base" hangingPunct="1">
        <a:spcBef>
          <a:spcPct val="0"/>
        </a:spcBef>
        <a:spcAft>
          <a:spcPct val="0"/>
        </a:spcAft>
        <a:defRPr sz="3600" b="1">
          <a:solidFill>
            <a:schemeClr val="tx2"/>
          </a:solidFill>
          <a:latin typeface="Tahoma" pitchFamily="34" charset="0"/>
        </a:defRPr>
      </a:lvl4pPr>
      <a:lvl5pPr algn="ctr" rtl="0" eaLnBrk="1" fontAlgn="base" hangingPunct="1">
        <a:spcBef>
          <a:spcPct val="0"/>
        </a:spcBef>
        <a:spcAft>
          <a:spcPct val="0"/>
        </a:spcAft>
        <a:defRPr sz="3600" b="1">
          <a:solidFill>
            <a:schemeClr val="tx2"/>
          </a:solidFill>
          <a:latin typeface="Tahoma" pitchFamily="34" charset="0"/>
        </a:defRPr>
      </a:lvl5pPr>
      <a:lvl6pPr marL="457200" algn="ctr" rtl="0" eaLnBrk="1" fontAlgn="base" hangingPunct="1">
        <a:spcBef>
          <a:spcPct val="0"/>
        </a:spcBef>
        <a:spcAft>
          <a:spcPct val="0"/>
        </a:spcAft>
        <a:defRPr sz="3600" b="1">
          <a:solidFill>
            <a:schemeClr val="tx2"/>
          </a:solidFill>
          <a:latin typeface="Tahoma" pitchFamily="34" charset="0"/>
        </a:defRPr>
      </a:lvl6pPr>
      <a:lvl7pPr marL="914400" algn="ctr" rtl="0" eaLnBrk="1" fontAlgn="base" hangingPunct="1">
        <a:spcBef>
          <a:spcPct val="0"/>
        </a:spcBef>
        <a:spcAft>
          <a:spcPct val="0"/>
        </a:spcAft>
        <a:defRPr sz="3600" b="1">
          <a:solidFill>
            <a:schemeClr val="tx2"/>
          </a:solidFill>
          <a:latin typeface="Tahoma" pitchFamily="34" charset="0"/>
        </a:defRPr>
      </a:lvl7pPr>
      <a:lvl8pPr marL="1371600" algn="ctr" rtl="0" eaLnBrk="1" fontAlgn="base" hangingPunct="1">
        <a:spcBef>
          <a:spcPct val="0"/>
        </a:spcBef>
        <a:spcAft>
          <a:spcPct val="0"/>
        </a:spcAft>
        <a:defRPr sz="3600" b="1">
          <a:solidFill>
            <a:schemeClr val="tx2"/>
          </a:solidFill>
          <a:latin typeface="Tahoma" pitchFamily="34" charset="0"/>
        </a:defRPr>
      </a:lvl8pPr>
      <a:lvl9pPr marL="1828800" algn="ctr" rtl="0" eaLnBrk="1" fontAlgn="base" hangingPunct="1">
        <a:spcBef>
          <a:spcPct val="0"/>
        </a:spcBef>
        <a:spcAft>
          <a:spcPct val="0"/>
        </a:spcAft>
        <a:defRPr sz="3600" b="1">
          <a:solidFill>
            <a:schemeClr val="tx2"/>
          </a:solidFill>
          <a:latin typeface="Tahoma" pitchFamily="34" charset="0"/>
        </a:defRPr>
      </a:lvl9pPr>
    </p:titleStyle>
    <p:bodyStyle>
      <a:lvl1pPr marL="342900" indent="-342900" algn="l" rtl="0" eaLnBrk="1" fontAlgn="base" hangingPunct="1">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743200"/>
            <a:ext cx="7010400" cy="609600"/>
          </a:xfrm>
        </p:spPr>
        <p:txBody>
          <a:bodyPr/>
          <a:lstStyle/>
          <a:p>
            <a:r>
              <a:rPr lang="en-US" dirty="0" smtClean="0">
                <a:latin typeface="Impact" pitchFamily="34" charset="0"/>
              </a:rPr>
              <a:t>Chapter 04</a:t>
            </a:r>
            <a:endParaRPr lang="en-US" dirty="0">
              <a:latin typeface="Impact" pitchFamily="34" charset="0"/>
            </a:endParaRPr>
          </a:p>
        </p:txBody>
      </p:sp>
      <p:sp>
        <p:nvSpPr>
          <p:cNvPr id="4" name="TextBox 3"/>
          <p:cNvSpPr txBox="1"/>
          <p:nvPr/>
        </p:nvSpPr>
        <p:spPr>
          <a:xfrm>
            <a:off x="533400" y="1320225"/>
            <a:ext cx="8534400" cy="584775"/>
          </a:xfrm>
          <a:prstGeom prst="rect">
            <a:avLst/>
          </a:prstGeom>
          <a:noFill/>
        </p:spPr>
        <p:txBody>
          <a:bodyPr wrap="square" rtlCol="0">
            <a:spAutoFit/>
          </a:bodyPr>
          <a:lstStyle/>
          <a:p>
            <a:pPr algn="ctr"/>
            <a:r>
              <a:rPr lang="en-US" sz="3200" dirty="0" smtClean="0">
                <a:solidFill>
                  <a:srgbClr val="C00000"/>
                </a:solidFill>
                <a:latin typeface="Britannic Bold" pitchFamily="34" charset="0"/>
              </a:rPr>
              <a:t>Object Oriented Programming (</a:t>
            </a:r>
            <a:r>
              <a:rPr lang="en-US" sz="3200" dirty="0" smtClean="0">
                <a:solidFill>
                  <a:srgbClr val="C00000"/>
                </a:solidFill>
                <a:latin typeface="Britannic Bold" pitchFamily="34" charset="0"/>
              </a:rPr>
              <a:t>SEng2202)</a:t>
            </a:r>
            <a:endParaRPr lang="en-US" sz="3200" dirty="0">
              <a:solidFill>
                <a:srgbClr val="C00000"/>
              </a:solidFill>
              <a:latin typeface="Britannic Bold" pitchFamily="34" charset="0"/>
            </a:endParaRPr>
          </a:p>
        </p:txBody>
      </p:sp>
      <p:sp>
        <p:nvSpPr>
          <p:cNvPr id="5" name="Title 1"/>
          <p:cNvSpPr txBox="1">
            <a:spLocks/>
          </p:cNvSpPr>
          <p:nvPr/>
        </p:nvSpPr>
        <p:spPr bwMode="auto">
          <a:xfrm>
            <a:off x="838200" y="3733800"/>
            <a:ext cx="7772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rgbClr val="00B050"/>
                </a:solidFill>
                <a:effectLst/>
                <a:uLnTx/>
                <a:uFillTx/>
                <a:latin typeface="Eras Bold ITC" pitchFamily="34" charset="0"/>
                <a:ea typeface="+mj-ea"/>
                <a:cs typeface="Aharoni" pitchFamily="2" charset="-79"/>
              </a:rPr>
              <a:t>Packages and Interfaces</a:t>
            </a:r>
            <a:endParaRPr kumimoji="0" lang="en-US" sz="4400" b="1" i="0" u="none" strike="noStrike" kern="0" cap="none" spc="0" normalizeH="0" baseline="0" noProof="0" dirty="0">
              <a:ln>
                <a:noFill/>
              </a:ln>
              <a:solidFill>
                <a:srgbClr val="00B050"/>
              </a:solidFill>
              <a:effectLst/>
              <a:uLnTx/>
              <a:uFillTx/>
              <a:latin typeface="Eras Bold ITC" pitchFamily="34" charset="0"/>
              <a:ea typeface="+mj-ea"/>
              <a:cs typeface="Aharoni" pitchFamily="2" charset="-79"/>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Adding a one more class to package</a:t>
            </a:r>
            <a:endParaRPr lang="en-US" sz="3200" dirty="0"/>
          </a:p>
        </p:txBody>
      </p:sp>
      <p:sp>
        <p:nvSpPr>
          <p:cNvPr id="3" name="Content Placeholder 2"/>
          <p:cNvSpPr>
            <a:spLocks noGrp="1"/>
          </p:cNvSpPr>
          <p:nvPr>
            <p:ph idx="1"/>
          </p:nvPr>
        </p:nvSpPr>
        <p:spPr>
          <a:xfrm>
            <a:off x="381000" y="990600"/>
            <a:ext cx="8534400" cy="5486400"/>
          </a:xfrm>
        </p:spPr>
        <p:txBody>
          <a:bodyPr/>
          <a:lstStyle/>
          <a:p>
            <a:pPr>
              <a:lnSpc>
                <a:spcPct val="100000"/>
              </a:lnSpc>
              <a:buNone/>
            </a:pPr>
            <a:r>
              <a:rPr lang="en-US" sz="2000" b="1" dirty="0" smtClean="0">
                <a:latin typeface="Courier New" pitchFamily="49" charset="0"/>
                <a:cs typeface="Courier New" pitchFamily="49" charset="0"/>
              </a:rPr>
              <a:t>//Adding one more class to package pack:</a:t>
            </a:r>
          </a:p>
          <a:p>
            <a:pPr>
              <a:lnSpc>
                <a:spcPct val="100000"/>
              </a:lnSpc>
              <a:buNone/>
            </a:pPr>
            <a:r>
              <a:rPr lang="en-US" sz="2000" b="1" dirty="0" smtClean="0">
                <a:latin typeface="Courier New" pitchFamily="49" charset="0"/>
                <a:cs typeface="Courier New" pitchFamily="49" charset="0"/>
              </a:rPr>
              <a:t>package pack;</a:t>
            </a:r>
          </a:p>
          <a:p>
            <a:pPr>
              <a:lnSpc>
                <a:spcPct val="100000"/>
              </a:lnSpc>
              <a:buNone/>
            </a:pPr>
            <a:r>
              <a:rPr lang="en-US" sz="2000" b="1" dirty="0" smtClean="0">
                <a:latin typeface="Courier New" pitchFamily="49" charset="0"/>
                <a:cs typeface="Courier New" pitchFamily="49" charset="0"/>
              </a:rPr>
              <a:t>public class Subtraction</a:t>
            </a:r>
          </a:p>
          <a:p>
            <a:pPr>
              <a:lnSpc>
                <a:spcPct val="100000"/>
              </a:lnSpc>
              <a:buNone/>
            </a:pPr>
            <a:r>
              <a:rPr lang="en-US" sz="2000" b="1" dirty="0" smtClean="0">
                <a:latin typeface="Courier New" pitchFamily="49" charset="0"/>
                <a:cs typeface="Courier New" pitchFamily="49" charset="0"/>
              </a:rPr>
              <a:t>{ private double d1,d2;</a:t>
            </a:r>
          </a:p>
          <a:p>
            <a:pPr>
              <a:lnSpc>
                <a:spcPct val="100000"/>
              </a:lnSpc>
              <a:buNone/>
            </a:pPr>
            <a:r>
              <a:rPr lang="en-US" sz="2000" b="1" dirty="0" smtClean="0">
                <a:latin typeface="Courier New" pitchFamily="49" charset="0"/>
                <a:cs typeface="Courier New" pitchFamily="49" charset="0"/>
              </a:rPr>
              <a:t>  public Subtraction(double a, double b)</a:t>
            </a:r>
          </a:p>
          <a:p>
            <a:pPr>
              <a:lnSpc>
                <a:spcPct val="100000"/>
              </a:lnSpc>
              <a:buNone/>
            </a:pPr>
            <a:r>
              <a:rPr lang="en-US" sz="2000" b="1" dirty="0" smtClean="0">
                <a:latin typeface="Courier New" pitchFamily="49" charset="0"/>
                <a:cs typeface="Courier New" pitchFamily="49" charset="0"/>
              </a:rPr>
              <a:t>  { d1 = a;</a:t>
            </a:r>
          </a:p>
          <a:p>
            <a:pPr>
              <a:lnSpc>
                <a:spcPct val="100000"/>
              </a:lnSpc>
              <a:buNone/>
            </a:pPr>
            <a:r>
              <a:rPr lang="en-US" sz="2000" b="1" dirty="0" smtClean="0">
                <a:latin typeface="Courier New" pitchFamily="49" charset="0"/>
                <a:cs typeface="Courier New" pitchFamily="49" charset="0"/>
              </a:rPr>
              <a:t>    d2 = b;</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  public void difference()</a:t>
            </a:r>
          </a:p>
          <a:p>
            <a:pPr>
              <a:lnSpc>
                <a:spcPct val="100000"/>
              </a:lnSpc>
              <a:buNone/>
            </a:pP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("Subtraction: " + (d1 - d2));</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a:t>
            </a:r>
          </a:p>
          <a:p>
            <a:endParaRPr lang="en-US" dirty="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Importing all classes</a:t>
            </a:r>
            <a:endParaRPr lang="en-US" dirty="0"/>
          </a:p>
        </p:txBody>
      </p:sp>
      <p:sp>
        <p:nvSpPr>
          <p:cNvPr id="3" name="Content Placeholder 2"/>
          <p:cNvSpPr>
            <a:spLocks noGrp="1"/>
          </p:cNvSpPr>
          <p:nvPr>
            <p:ph idx="1"/>
          </p:nvPr>
        </p:nvSpPr>
        <p:spPr/>
        <p:txBody>
          <a:bodyPr/>
          <a:lstStyle/>
          <a:p>
            <a:pPr>
              <a:lnSpc>
                <a:spcPct val="100000"/>
              </a:lnSpc>
              <a:buNone/>
            </a:pPr>
            <a:r>
              <a:rPr lang="en-US" sz="2000" b="1" dirty="0" smtClean="0">
                <a:latin typeface="Courier New" pitchFamily="49" charset="0"/>
                <a:cs typeface="Courier New" pitchFamily="49" charset="0"/>
              </a:rPr>
              <a:t>//To import all the classes and interfaces in a class using import pack.*;</a:t>
            </a:r>
          </a:p>
          <a:p>
            <a:pPr>
              <a:lnSpc>
                <a:spcPct val="100000"/>
              </a:lnSpc>
              <a:buNone/>
            </a:pPr>
            <a:r>
              <a:rPr lang="en-US" sz="2000" b="1" dirty="0" smtClean="0">
                <a:latin typeface="Courier New" pitchFamily="49" charset="0"/>
                <a:cs typeface="Courier New" pitchFamily="49" charset="0"/>
              </a:rPr>
              <a:t>Package csc;</a:t>
            </a:r>
          </a:p>
          <a:p>
            <a:pPr>
              <a:lnSpc>
                <a:spcPct val="100000"/>
              </a:lnSpc>
              <a:buNone/>
            </a:pPr>
            <a:r>
              <a:rPr lang="en-US" sz="2000" b="1" dirty="0" smtClean="0">
                <a:latin typeface="Courier New" pitchFamily="49" charset="0"/>
                <a:cs typeface="Courier New" pitchFamily="49" charset="0"/>
              </a:rPr>
              <a:t>import pack.*;</a:t>
            </a:r>
          </a:p>
          <a:p>
            <a:pPr>
              <a:lnSpc>
                <a:spcPct val="100000"/>
              </a:lnSpc>
              <a:buNone/>
            </a:pPr>
            <a:r>
              <a:rPr lang="en-US" sz="2000" b="1" dirty="0" smtClean="0">
                <a:latin typeface="Courier New" pitchFamily="49" charset="0"/>
                <a:cs typeface="Courier New" pitchFamily="49" charset="0"/>
              </a:rPr>
              <a:t>class Use</a:t>
            </a:r>
          </a:p>
          <a:p>
            <a:pPr>
              <a:lnSpc>
                <a:spcPct val="100000"/>
              </a:lnSpc>
              <a:buNone/>
            </a:pPr>
            <a:r>
              <a:rPr lang="en-US" sz="2000" b="1" dirty="0" smtClean="0">
                <a:latin typeface="Courier New" pitchFamily="49" charset="0"/>
                <a:cs typeface="Courier New" pitchFamily="49" charset="0"/>
              </a:rPr>
              <a:t>{ public static void main(String args[])</a:t>
            </a:r>
          </a:p>
          <a:p>
            <a:pPr>
              <a:lnSpc>
                <a:spcPct val="100000"/>
              </a:lnSpc>
              <a:buNone/>
            </a:pPr>
            <a:r>
              <a:rPr lang="en-US" sz="2000" b="1" dirty="0" smtClean="0">
                <a:latin typeface="Courier New" pitchFamily="49" charset="0"/>
                <a:cs typeface="Courier New" pitchFamily="49" charset="0"/>
              </a:rPr>
              <a:t>  { Addition ob1 = new Addition(10.5,20.6);</a:t>
            </a:r>
          </a:p>
          <a:p>
            <a:pPr>
              <a:lnSpc>
                <a:spcPct val="100000"/>
              </a:lnSpc>
              <a:buNone/>
            </a:pPr>
            <a:r>
              <a:rPr lang="en-US" sz="2000" b="1" dirty="0" smtClean="0">
                <a:latin typeface="Courier New" pitchFamily="49" charset="0"/>
                <a:cs typeface="Courier New" pitchFamily="49" charset="0"/>
              </a:rPr>
              <a:t>    ob1.sum();</a:t>
            </a:r>
          </a:p>
          <a:p>
            <a:pPr>
              <a:lnSpc>
                <a:spcPct val="100000"/>
              </a:lnSpc>
              <a:buNone/>
            </a:pPr>
            <a:r>
              <a:rPr lang="en-US" sz="2000" b="1" dirty="0" smtClean="0">
                <a:latin typeface="Courier New" pitchFamily="49" charset="0"/>
                <a:cs typeface="Courier New" pitchFamily="49" charset="0"/>
              </a:rPr>
              <a:t>    Subtraction ob2 = new Subtraction(30.2,40.11);</a:t>
            </a:r>
          </a:p>
          <a:p>
            <a:pPr>
              <a:lnSpc>
                <a:spcPct val="100000"/>
              </a:lnSpc>
              <a:buNone/>
            </a:pPr>
            <a:r>
              <a:rPr lang="en-US" sz="2000" b="1" dirty="0" smtClean="0">
                <a:latin typeface="Courier New" pitchFamily="49" charset="0"/>
                <a:cs typeface="Courier New" pitchFamily="49" charset="0"/>
              </a:rPr>
              <a:t>    ob2.difference();</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a:t>
            </a:r>
          </a:p>
          <a:p>
            <a:pPr>
              <a:lnSpc>
                <a:spcPct val="100000"/>
              </a:lnSpc>
            </a:pPr>
            <a:endParaRPr lang="en-US" dirty="0"/>
          </a:p>
        </p:txBody>
      </p:sp>
      <p:pic>
        <p:nvPicPr>
          <p:cNvPr id="19458" name="Picture 2"/>
          <p:cNvPicPr>
            <a:picLocks noChangeAspect="1" noChangeArrowheads="1"/>
          </p:cNvPicPr>
          <p:nvPr/>
        </p:nvPicPr>
        <p:blipFill>
          <a:blip r:embed="rId2"/>
          <a:srcRect/>
          <a:stretch>
            <a:fillRect/>
          </a:stretch>
        </p:blipFill>
        <p:spPr bwMode="auto">
          <a:xfrm>
            <a:off x="76201" y="4953001"/>
            <a:ext cx="8458199" cy="17526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sub package</a:t>
            </a:r>
            <a:endParaRPr lang="en-US" dirty="0"/>
          </a:p>
        </p:txBody>
      </p:sp>
      <p:sp>
        <p:nvSpPr>
          <p:cNvPr id="3" name="Content Placeholder 2"/>
          <p:cNvSpPr>
            <a:spLocks noGrp="1"/>
          </p:cNvSpPr>
          <p:nvPr>
            <p:ph idx="1"/>
          </p:nvPr>
        </p:nvSpPr>
        <p:spPr/>
        <p:txBody>
          <a:bodyPr/>
          <a:lstStyle/>
          <a:p>
            <a:pPr>
              <a:lnSpc>
                <a:spcPct val="100000"/>
              </a:lnSpc>
            </a:pPr>
            <a:r>
              <a:rPr lang="en-US" dirty="0" smtClean="0"/>
              <a:t>We can create sub package in a package in the format:</a:t>
            </a:r>
          </a:p>
          <a:p>
            <a:pPr>
              <a:lnSpc>
                <a:spcPct val="100000"/>
              </a:lnSpc>
              <a:buNone/>
            </a:pPr>
            <a:r>
              <a:rPr lang="en-US" dirty="0" smtClean="0"/>
              <a:t>      </a:t>
            </a:r>
            <a:r>
              <a:rPr lang="en-US" b="1" dirty="0" smtClean="0">
                <a:solidFill>
                  <a:schemeClr val="tx2"/>
                </a:solidFill>
                <a:latin typeface="Courier New" pitchFamily="49" charset="0"/>
                <a:cs typeface="Courier New" pitchFamily="49" charset="0"/>
              </a:rPr>
              <a:t>package packagename.subpackagename;</a:t>
            </a:r>
          </a:p>
          <a:p>
            <a:pPr>
              <a:lnSpc>
                <a:spcPct val="100000"/>
              </a:lnSpc>
              <a:buNone/>
            </a:pPr>
            <a:r>
              <a:rPr lang="en-US" b="1" dirty="0" smtClean="0"/>
              <a:t>      Ex: package pack1.pack2;</a:t>
            </a:r>
          </a:p>
          <a:p>
            <a:pPr>
              <a:lnSpc>
                <a:spcPct val="100000"/>
              </a:lnSpc>
            </a:pPr>
            <a:r>
              <a:rPr lang="en-US" dirty="0" smtClean="0"/>
              <a:t>Here, we are creating pack2 </a:t>
            </a:r>
            <a:r>
              <a:rPr lang="en-US" dirty="0" err="1" smtClean="0"/>
              <a:t>subpackage</a:t>
            </a:r>
            <a:r>
              <a:rPr lang="en-US" dirty="0" smtClean="0"/>
              <a:t> which is created inside pack1 package. </a:t>
            </a:r>
          </a:p>
          <a:p>
            <a:pPr>
              <a:lnSpc>
                <a:spcPct val="100000"/>
              </a:lnSpc>
            </a:pPr>
            <a:r>
              <a:rPr lang="en-US" dirty="0" smtClean="0"/>
              <a:t>To use the classes and interfaces of pack2, we can write import statement as: </a:t>
            </a:r>
            <a:r>
              <a:rPr lang="en-US" b="1" dirty="0" smtClean="0">
                <a:latin typeface="Courier New" pitchFamily="49" charset="0"/>
                <a:cs typeface="Courier New" pitchFamily="49" charset="0"/>
              </a:rPr>
              <a:t>import pack1.pack2;</a:t>
            </a:r>
          </a:p>
          <a:p>
            <a:pPr>
              <a:lnSpc>
                <a:spcPct val="100000"/>
              </a:lnSpc>
            </a:pPr>
            <a:endParaRPr lang="en-US" dirty="0"/>
          </a:p>
        </p:txBody>
      </p:sp>
      <p:sp>
        <p:nvSpPr>
          <p:cNvPr id="4" name="Rectangle 3"/>
          <p:cNvSpPr/>
          <p:nvPr/>
        </p:nvSpPr>
        <p:spPr>
          <a:xfrm>
            <a:off x="838200" y="3962400"/>
            <a:ext cx="7848600" cy="2554545"/>
          </a:xfrm>
          <a:prstGeom prst="rect">
            <a:avLst/>
          </a:prstGeom>
        </p:spPr>
        <p:txBody>
          <a:bodyPr wrap="square">
            <a:spAutoFit/>
          </a:bodyPr>
          <a:lstStyle/>
          <a:p>
            <a:r>
              <a:rPr lang="en-US" sz="2000" b="1" dirty="0" smtClean="0">
                <a:latin typeface="Courier New" pitchFamily="49" charset="0"/>
                <a:cs typeface="Courier New" pitchFamily="49" charset="0"/>
              </a:rPr>
              <a:t>//Creating a </a:t>
            </a:r>
            <a:r>
              <a:rPr lang="en-US" sz="2000" b="1" dirty="0" err="1" smtClean="0">
                <a:latin typeface="Courier New" pitchFamily="49" charset="0"/>
                <a:cs typeface="Courier New" pitchFamily="49" charset="0"/>
              </a:rPr>
              <a:t>subpackage</a:t>
            </a:r>
            <a:r>
              <a:rPr lang="en-US" sz="2000" b="1" dirty="0" smtClean="0">
                <a:latin typeface="Courier New" pitchFamily="49" charset="0"/>
                <a:cs typeface="Courier New" pitchFamily="49" charset="0"/>
              </a:rPr>
              <a:t> in a package</a:t>
            </a:r>
          </a:p>
          <a:p>
            <a:r>
              <a:rPr lang="en-US" sz="2000" b="1" dirty="0" smtClean="0">
                <a:latin typeface="Courier New" pitchFamily="49" charset="0"/>
                <a:cs typeface="Courier New" pitchFamily="49" charset="0"/>
              </a:rPr>
              <a:t>package pack1.pack2;</a:t>
            </a:r>
          </a:p>
          <a:p>
            <a:r>
              <a:rPr lang="en-US" sz="2000" b="1" dirty="0" smtClean="0">
                <a:latin typeface="Courier New" pitchFamily="49" charset="0"/>
                <a:cs typeface="Courier New" pitchFamily="49" charset="0"/>
              </a:rPr>
              <a:t>public class Sample</a:t>
            </a:r>
          </a:p>
          <a:p>
            <a:r>
              <a:rPr lang="en-US" sz="2000" b="1" dirty="0" smtClean="0">
                <a:latin typeface="Courier New" pitchFamily="49" charset="0"/>
                <a:cs typeface="Courier New" pitchFamily="49" charset="0"/>
              </a:rPr>
              <a:t>{ public void show ()</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 ("Hello Java Learners");</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a:t>
            </a:r>
            <a:endParaRPr lang="en-US" b="1" dirty="0" smtClean="0">
              <a:latin typeface="Courier New" pitchFamily="49"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Protection</a:t>
            </a:r>
            <a:endParaRPr lang="en-US" dirty="0"/>
          </a:p>
        </p:txBody>
      </p:sp>
      <p:sp>
        <p:nvSpPr>
          <p:cNvPr id="3" name="Content Placeholder 2"/>
          <p:cNvSpPr>
            <a:spLocks noGrp="1"/>
          </p:cNvSpPr>
          <p:nvPr>
            <p:ph idx="1"/>
          </p:nvPr>
        </p:nvSpPr>
        <p:spPr>
          <a:xfrm>
            <a:off x="381000" y="838200"/>
            <a:ext cx="8382000" cy="5638800"/>
          </a:xfrm>
        </p:spPr>
        <p:txBody>
          <a:bodyPr/>
          <a:lstStyle/>
          <a:p>
            <a:pPr>
              <a:lnSpc>
                <a:spcPct val="100000"/>
              </a:lnSpc>
            </a:pPr>
            <a:r>
              <a:rPr lang="en-US" dirty="0" smtClean="0"/>
              <a:t>Specifies the scope of the data members, class and methods.</a:t>
            </a:r>
          </a:p>
          <a:p>
            <a:pPr lvl="1">
              <a:lnSpc>
                <a:spcPct val="100000"/>
              </a:lnSpc>
            </a:pPr>
            <a:r>
              <a:rPr lang="en-US" i="1" dirty="0" smtClean="0"/>
              <a:t>private members </a:t>
            </a:r>
            <a:r>
              <a:rPr lang="en-US" dirty="0" smtClean="0"/>
              <a:t>of the class are available with in the class only. The scope of private members of the class is “CLASS SCOPE”.</a:t>
            </a:r>
          </a:p>
          <a:p>
            <a:pPr lvl="1">
              <a:lnSpc>
                <a:spcPct val="100000"/>
              </a:lnSpc>
            </a:pPr>
            <a:r>
              <a:rPr lang="en-US" i="1" dirty="0" smtClean="0"/>
              <a:t>public members </a:t>
            </a:r>
            <a:r>
              <a:rPr lang="en-US" dirty="0" smtClean="0"/>
              <a:t>of the class are available anywhere . The scope of public members of the class is "GLOBAL SCOPE".</a:t>
            </a:r>
          </a:p>
          <a:p>
            <a:pPr lvl="1">
              <a:lnSpc>
                <a:spcPct val="100000"/>
              </a:lnSpc>
            </a:pPr>
            <a:r>
              <a:rPr lang="en-US" i="1" dirty="0" smtClean="0"/>
              <a:t>default members </a:t>
            </a:r>
            <a:r>
              <a:rPr lang="en-US" dirty="0" smtClean="0"/>
              <a:t>of the class are available with in the class, outside the class and in its sub class of same package. It is not available outside the package. So the scope of default members of the class is "PACKAGE SCOPE".</a:t>
            </a:r>
          </a:p>
          <a:p>
            <a:pPr lvl="1">
              <a:lnSpc>
                <a:spcPct val="100000"/>
              </a:lnSpc>
            </a:pPr>
            <a:r>
              <a:rPr lang="en-US" i="1" dirty="0" smtClean="0"/>
              <a:t>protected members </a:t>
            </a:r>
            <a:r>
              <a:rPr lang="en-US" dirty="0" smtClean="0"/>
              <a:t>of the class are available with in the class, outside the class and in its sub class of same package and also available to subclasses in different package also.</a:t>
            </a:r>
          </a:p>
          <a:p>
            <a:pPr>
              <a:lnSpc>
                <a:spcPct val="100000"/>
              </a:lnSpc>
            </a:pPr>
            <a:endParaRPr lang="en-US" dirty="0"/>
          </a:p>
        </p:txBody>
      </p:sp>
      <p:pic>
        <p:nvPicPr>
          <p:cNvPr id="16387" name="Picture 3"/>
          <p:cNvPicPr>
            <a:picLocks noChangeAspect="1" noChangeArrowheads="1"/>
          </p:cNvPicPr>
          <p:nvPr/>
        </p:nvPicPr>
        <p:blipFill>
          <a:blip r:embed="rId2"/>
          <a:srcRect/>
          <a:stretch>
            <a:fillRect/>
          </a:stretch>
        </p:blipFill>
        <p:spPr bwMode="auto">
          <a:xfrm>
            <a:off x="0" y="4924425"/>
            <a:ext cx="8610600" cy="185737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Specifiers - Example</a:t>
            </a:r>
            <a:endParaRPr lang="en-US" dirty="0"/>
          </a:p>
        </p:txBody>
      </p:sp>
      <p:sp>
        <p:nvSpPr>
          <p:cNvPr id="3" name="Content Placeholder 2"/>
          <p:cNvSpPr>
            <a:spLocks noGrp="1"/>
          </p:cNvSpPr>
          <p:nvPr>
            <p:ph idx="1"/>
          </p:nvPr>
        </p:nvSpPr>
        <p:spPr>
          <a:xfrm>
            <a:off x="0" y="990600"/>
            <a:ext cx="8610600" cy="5867400"/>
          </a:xfrm>
        </p:spPr>
        <p:txBody>
          <a:bodyPr/>
          <a:lstStyle/>
          <a:p>
            <a:pPr>
              <a:buNone/>
            </a:pPr>
            <a:r>
              <a:rPr lang="en-US" sz="1800" b="1" dirty="0" smtClean="0">
                <a:latin typeface="Courier New" pitchFamily="49" charset="0"/>
                <a:cs typeface="Courier New" pitchFamily="49" charset="0"/>
              </a:rPr>
              <a:t>//class A with different access specifiers</a:t>
            </a:r>
          </a:p>
          <a:p>
            <a:pPr>
              <a:buNone/>
            </a:pPr>
            <a:r>
              <a:rPr lang="en-US" sz="1800" b="1" dirty="0" smtClean="0">
                <a:latin typeface="Courier New" pitchFamily="49" charset="0"/>
                <a:cs typeface="Courier New" pitchFamily="49" charset="0"/>
              </a:rPr>
              <a:t>package same;</a:t>
            </a:r>
          </a:p>
          <a:p>
            <a:pPr>
              <a:buNone/>
            </a:pPr>
            <a:r>
              <a:rPr lang="en-US" sz="1800" b="1" dirty="0" smtClean="0">
                <a:latin typeface="Courier New" pitchFamily="49" charset="0"/>
                <a:cs typeface="Courier New" pitchFamily="49" charset="0"/>
              </a:rPr>
              <a:t>public class A</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a=1;</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b = 2;</a:t>
            </a:r>
          </a:p>
          <a:p>
            <a:pPr>
              <a:buNone/>
            </a:pPr>
            <a:r>
              <a:rPr lang="en-US" sz="1800" b="1" dirty="0" smtClean="0">
                <a:latin typeface="Courier New" pitchFamily="49" charset="0"/>
                <a:cs typeface="Courier New" pitchFamily="49" charset="0"/>
              </a:rPr>
              <a:t>  protected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 = 3;</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d = 4;</a:t>
            </a:r>
          </a:p>
          <a:p>
            <a:pPr>
              <a:buNone/>
            </a:pPr>
            <a:r>
              <a:rPr lang="en-US" sz="1800" b="1" dirty="0" smtClean="0">
                <a:latin typeface="Courier New" pitchFamily="49" charset="0"/>
                <a:cs typeface="Courier New" pitchFamily="49" charset="0"/>
              </a:rPr>
              <a:t>}</a:t>
            </a:r>
          </a:p>
          <a:p>
            <a:pPr>
              <a:buNone/>
            </a:pPr>
            <a:endParaRPr lang="en-US" dirty="0"/>
          </a:p>
        </p:txBody>
      </p:sp>
      <p:sp>
        <p:nvSpPr>
          <p:cNvPr id="4" name="Rectangle 3"/>
          <p:cNvSpPr/>
          <p:nvPr/>
        </p:nvSpPr>
        <p:spPr>
          <a:xfrm>
            <a:off x="3352800" y="1676400"/>
            <a:ext cx="5791200" cy="3970318"/>
          </a:xfrm>
          <a:prstGeom prst="rect">
            <a:avLst/>
          </a:prstGeom>
        </p:spPr>
        <p:txBody>
          <a:bodyPr wrap="square">
            <a:spAutoFit/>
          </a:bodyPr>
          <a:lstStyle/>
          <a:p>
            <a:pPr>
              <a:buNone/>
            </a:pPr>
            <a:r>
              <a:rPr lang="en-US" b="1" dirty="0" smtClean="0">
                <a:latin typeface="Courier New" pitchFamily="49" charset="0"/>
                <a:cs typeface="Courier New" pitchFamily="49" charset="0"/>
              </a:rPr>
              <a:t>//class B of same package, access the variables</a:t>
            </a:r>
          </a:p>
          <a:p>
            <a:pPr>
              <a:buNone/>
            </a:pPr>
            <a:r>
              <a:rPr lang="en-US" b="1" dirty="0" smtClean="0">
                <a:latin typeface="Courier New" pitchFamily="49" charset="0"/>
                <a:cs typeface="Courier New" pitchFamily="49" charset="0"/>
              </a:rPr>
              <a:t>package same;</a:t>
            </a:r>
          </a:p>
          <a:p>
            <a:pPr>
              <a:buNone/>
            </a:pPr>
            <a:r>
              <a:rPr lang="en-US" b="1" dirty="0" smtClean="0">
                <a:latin typeface="Courier New" pitchFamily="49" charset="0"/>
                <a:cs typeface="Courier New" pitchFamily="49" charset="0"/>
              </a:rPr>
              <a:t>import </a:t>
            </a:r>
            <a:r>
              <a:rPr lang="en-US" b="1" dirty="0" err="1" smtClean="0">
                <a:latin typeface="Courier New" pitchFamily="49" charset="0"/>
                <a:cs typeface="Courier New" pitchFamily="49" charset="0"/>
              </a:rPr>
              <a:t>same.A</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public class B</a:t>
            </a:r>
          </a:p>
          <a:p>
            <a:pPr>
              <a:buNone/>
            </a:pP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public static void main(String args[])</a:t>
            </a:r>
          </a:p>
          <a:p>
            <a:pPr>
              <a:buNone/>
            </a:pPr>
            <a:r>
              <a:rPr lang="en-US" b="1" dirty="0" smtClean="0">
                <a:latin typeface="Courier New" pitchFamily="49" charset="0"/>
                <a:cs typeface="Courier New" pitchFamily="49" charset="0"/>
              </a:rPr>
              <a:t>  {  A </a:t>
            </a:r>
            <a:r>
              <a:rPr lang="en-US" b="1" dirty="0" err="1" smtClean="0">
                <a:latin typeface="Courier New" pitchFamily="49" charset="0"/>
                <a:cs typeface="Courier New" pitchFamily="49" charset="0"/>
              </a:rPr>
              <a:t>obj</a:t>
            </a:r>
            <a:r>
              <a:rPr lang="en-US" b="1" dirty="0" smtClean="0">
                <a:latin typeface="Courier New" pitchFamily="49" charset="0"/>
                <a:cs typeface="Courier New" pitchFamily="49" charset="0"/>
              </a:rPr>
              <a:t> = new A();</a:t>
            </a:r>
          </a:p>
          <a:p>
            <a:pPr>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System.out.println</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obj.a</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System.out.println</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obj.b</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System.out.println</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obj.c</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System.out.println</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obj.d</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a:t>
            </a:r>
          </a:p>
          <a:p>
            <a:pPr>
              <a:buNone/>
            </a:pPr>
            <a:r>
              <a:rPr lang="en-US" b="1" dirty="0" smtClean="0">
                <a:latin typeface="Courier New" pitchFamily="49" charset="0"/>
                <a:cs typeface="Courier New" pitchFamily="49" charset="0"/>
              </a:rPr>
              <a:t>}</a:t>
            </a:r>
          </a:p>
        </p:txBody>
      </p:sp>
      <p:cxnSp>
        <p:nvCxnSpPr>
          <p:cNvPr id="6" name="Straight Connector 5"/>
          <p:cNvCxnSpPr/>
          <p:nvPr/>
        </p:nvCxnSpPr>
        <p:spPr bwMode="auto">
          <a:xfrm rot="5400000">
            <a:off x="609600" y="3962400"/>
            <a:ext cx="5029200"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pic>
        <p:nvPicPr>
          <p:cNvPr id="18434" name="Picture 2"/>
          <p:cNvPicPr>
            <a:picLocks noChangeAspect="1" noChangeArrowheads="1"/>
          </p:cNvPicPr>
          <p:nvPr/>
        </p:nvPicPr>
        <p:blipFill>
          <a:blip r:embed="rId2"/>
          <a:srcRect/>
          <a:stretch>
            <a:fillRect/>
          </a:stretch>
        </p:blipFill>
        <p:spPr bwMode="auto">
          <a:xfrm>
            <a:off x="914400" y="5562600"/>
            <a:ext cx="7467600" cy="12954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sz="2000" b="1" dirty="0" smtClean="0">
                <a:latin typeface="Courier New" pitchFamily="49" charset="0"/>
                <a:cs typeface="Courier New" pitchFamily="49" charset="0"/>
              </a:rPr>
              <a:t>package another;</a:t>
            </a:r>
          </a:p>
          <a:p>
            <a:pPr>
              <a:buNone/>
            </a:pPr>
            <a:r>
              <a:rPr lang="en-US" sz="2000" b="1" dirty="0" smtClean="0">
                <a:latin typeface="Courier New" pitchFamily="49" charset="0"/>
                <a:cs typeface="Courier New" pitchFamily="49" charset="0"/>
              </a:rPr>
              <a:t>import </a:t>
            </a:r>
            <a:r>
              <a:rPr lang="en-US" sz="2000" b="1" dirty="0" err="1" smtClean="0">
                <a:latin typeface="Courier New" pitchFamily="49" charset="0"/>
                <a:cs typeface="Courier New" pitchFamily="49" charset="0"/>
              </a:rPr>
              <a:t>same.A</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public class C extends A</a:t>
            </a:r>
          </a:p>
          <a:p>
            <a:pPr>
              <a:buNone/>
            </a:pPr>
            <a:r>
              <a:rPr lang="en-US" sz="2000" b="1" dirty="0" smtClean="0">
                <a:latin typeface="Courier New" pitchFamily="49" charset="0"/>
                <a:cs typeface="Courier New" pitchFamily="49" charset="0"/>
              </a:rPr>
              <a:t>{ public static void main(String args[])</a:t>
            </a:r>
          </a:p>
          <a:p>
            <a:pPr>
              <a:buNone/>
            </a:pPr>
            <a:r>
              <a:rPr lang="en-US" sz="2000" b="1" dirty="0" smtClean="0">
                <a:latin typeface="Courier New" pitchFamily="49" charset="0"/>
                <a:cs typeface="Courier New" pitchFamily="49" charset="0"/>
              </a:rPr>
              <a:t>  { C </a:t>
            </a:r>
            <a:r>
              <a:rPr lang="en-US" sz="2000" b="1" dirty="0" err="1" smtClean="0">
                <a:latin typeface="Courier New" pitchFamily="49" charset="0"/>
                <a:cs typeface="Courier New" pitchFamily="49" charset="0"/>
              </a:rPr>
              <a:t>obj</a:t>
            </a:r>
            <a:r>
              <a:rPr lang="en-US" sz="2000" b="1" dirty="0" smtClean="0">
                <a:latin typeface="Courier New" pitchFamily="49" charset="0"/>
                <a:cs typeface="Courier New" pitchFamily="49" charset="0"/>
              </a:rPr>
              <a:t> = new C();</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obj.a</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obj.b</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obj.c</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obj.d</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a:t>
            </a:r>
          </a:p>
          <a:p>
            <a:endParaRPr lang="en-US" dirty="0"/>
          </a:p>
        </p:txBody>
      </p:sp>
      <p:pic>
        <p:nvPicPr>
          <p:cNvPr id="17410" name="Picture 2"/>
          <p:cNvPicPr>
            <a:picLocks noChangeAspect="1" noChangeArrowheads="1"/>
          </p:cNvPicPr>
          <p:nvPr/>
        </p:nvPicPr>
        <p:blipFill>
          <a:blip r:embed="rId2"/>
          <a:srcRect/>
          <a:stretch>
            <a:fillRect/>
          </a:stretch>
        </p:blipFill>
        <p:spPr bwMode="auto">
          <a:xfrm>
            <a:off x="0" y="4648200"/>
            <a:ext cx="7819292" cy="18288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pPr>
              <a:lnSpc>
                <a:spcPct val="150000"/>
              </a:lnSpc>
            </a:pPr>
            <a:r>
              <a:rPr lang="en-US" dirty="0" smtClean="0"/>
              <a:t>A programmer uses an abstract class when there are some common features shared by all the objects. </a:t>
            </a:r>
          </a:p>
          <a:p>
            <a:pPr>
              <a:lnSpc>
                <a:spcPct val="150000"/>
              </a:lnSpc>
            </a:pPr>
            <a:r>
              <a:rPr lang="en-US" dirty="0" smtClean="0"/>
              <a:t>A programmer writes an interface when all the features have different implementations for different objects. </a:t>
            </a:r>
          </a:p>
          <a:p>
            <a:pPr>
              <a:lnSpc>
                <a:spcPct val="150000"/>
              </a:lnSpc>
            </a:pPr>
            <a:r>
              <a:rPr lang="en-US" dirty="0" smtClean="0"/>
              <a:t>Interfaces are written when the programmer wants to leave the implementation to third party vendors. </a:t>
            </a:r>
          </a:p>
          <a:p>
            <a:pPr>
              <a:lnSpc>
                <a:spcPct val="150000"/>
              </a:lnSpc>
            </a:pPr>
            <a:r>
              <a:rPr lang="en-US" dirty="0" smtClean="0"/>
              <a:t>An interface is a specification of method prototypes. </a:t>
            </a:r>
          </a:p>
          <a:p>
            <a:pPr>
              <a:lnSpc>
                <a:spcPct val="150000"/>
              </a:lnSpc>
            </a:pPr>
            <a:r>
              <a:rPr lang="en-US" dirty="0" smtClean="0"/>
              <a:t>An interface contains zero or more abstract methods and all the methods of interface are public, abstract by default.</a:t>
            </a:r>
          </a:p>
          <a:p>
            <a:endParaRPr lang="en-US" dirty="0"/>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81000" y="838200"/>
            <a:ext cx="8382000" cy="5638800"/>
          </a:xfrm>
        </p:spPr>
        <p:txBody>
          <a:bodyPr/>
          <a:lstStyle/>
          <a:p>
            <a:pPr>
              <a:lnSpc>
                <a:spcPct val="100000"/>
              </a:lnSpc>
            </a:pPr>
            <a:r>
              <a:rPr lang="en-US" dirty="0" smtClean="0"/>
              <a:t>An interface may contain variables which are by default public static final.</a:t>
            </a:r>
          </a:p>
          <a:p>
            <a:pPr>
              <a:lnSpc>
                <a:spcPct val="100000"/>
              </a:lnSpc>
            </a:pPr>
            <a:r>
              <a:rPr lang="en-US" dirty="0" smtClean="0"/>
              <a:t>Once an interface is written any third party vendor can implement it.</a:t>
            </a:r>
          </a:p>
          <a:p>
            <a:pPr>
              <a:lnSpc>
                <a:spcPct val="100000"/>
              </a:lnSpc>
            </a:pPr>
            <a:r>
              <a:rPr lang="en-US" dirty="0" smtClean="0"/>
              <a:t>All the methods of the interface should be implemented in its implementation classes.</a:t>
            </a:r>
          </a:p>
          <a:p>
            <a:pPr>
              <a:lnSpc>
                <a:spcPct val="100000"/>
              </a:lnSpc>
            </a:pPr>
            <a:r>
              <a:rPr lang="en-US" dirty="0" smtClean="0"/>
              <a:t>If any one of the method is not implemented, then that implementation class should be declared as abstract.</a:t>
            </a:r>
          </a:p>
          <a:p>
            <a:pPr>
              <a:lnSpc>
                <a:spcPct val="100000"/>
              </a:lnSpc>
            </a:pPr>
            <a:r>
              <a:rPr lang="en-US" dirty="0" smtClean="0"/>
              <a:t>We cannot create an object to an interface.</a:t>
            </a:r>
          </a:p>
          <a:p>
            <a:pPr>
              <a:lnSpc>
                <a:spcPct val="100000"/>
              </a:lnSpc>
            </a:pPr>
            <a:r>
              <a:rPr lang="en-US" dirty="0" smtClean="0"/>
              <a:t>We can create a reference variable to an interface.</a:t>
            </a:r>
          </a:p>
          <a:p>
            <a:pPr>
              <a:lnSpc>
                <a:spcPct val="100000"/>
              </a:lnSpc>
            </a:pPr>
            <a:r>
              <a:rPr lang="en-US" dirty="0" smtClean="0"/>
              <a:t>An interface cannot implement another interface.</a:t>
            </a:r>
          </a:p>
          <a:p>
            <a:pPr>
              <a:lnSpc>
                <a:spcPct val="100000"/>
              </a:lnSpc>
            </a:pPr>
            <a:r>
              <a:rPr lang="en-US" dirty="0" smtClean="0"/>
              <a:t>An interface can extend another interface.</a:t>
            </a:r>
          </a:p>
          <a:p>
            <a:pPr>
              <a:lnSpc>
                <a:spcPct val="100000"/>
              </a:lnSpc>
            </a:pPr>
            <a:r>
              <a:rPr lang="en-US" dirty="0" smtClean="0"/>
              <a:t>A class can implement multiple interfaces.</a:t>
            </a:r>
          </a:p>
          <a:p>
            <a:endParaRPr lang="en-US" dirty="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an Interface</a:t>
            </a:r>
            <a:endParaRPr lang="en-US" dirty="0"/>
          </a:p>
        </p:txBody>
      </p:sp>
      <p:sp>
        <p:nvSpPr>
          <p:cNvPr id="3" name="Content Placeholder 2"/>
          <p:cNvSpPr>
            <a:spLocks noGrp="1"/>
          </p:cNvSpPr>
          <p:nvPr>
            <p:ph idx="1"/>
          </p:nvPr>
        </p:nvSpPr>
        <p:spPr/>
        <p:txBody>
          <a:bodyPr/>
          <a:lstStyle/>
          <a:p>
            <a:pPr>
              <a:lnSpc>
                <a:spcPct val="100000"/>
              </a:lnSpc>
              <a:buNone/>
            </a:pPr>
            <a:r>
              <a:rPr lang="en-US" sz="2000" b="1" dirty="0" smtClean="0">
                <a:solidFill>
                  <a:schemeClr val="tx2"/>
                </a:solidFill>
                <a:latin typeface="Courier New" pitchFamily="49" charset="0"/>
                <a:cs typeface="Courier New" pitchFamily="49" charset="0"/>
              </a:rPr>
              <a:t>access-specifier interface-name </a:t>
            </a:r>
          </a:p>
          <a:p>
            <a:pPr>
              <a:lnSpc>
                <a:spcPct val="100000"/>
              </a:lnSpc>
              <a:buNone/>
            </a:pPr>
            <a:r>
              <a:rPr lang="en-US" sz="2000" b="1" dirty="0" smtClean="0">
                <a:solidFill>
                  <a:schemeClr val="tx2"/>
                </a:solidFill>
                <a:latin typeface="Courier New" pitchFamily="49" charset="0"/>
                <a:cs typeface="Courier New" pitchFamily="49" charset="0"/>
              </a:rPr>
              <a:t>{</a:t>
            </a:r>
          </a:p>
          <a:p>
            <a:pPr>
              <a:lnSpc>
                <a:spcPct val="100000"/>
              </a:lnSpc>
              <a:buNone/>
            </a:pPr>
            <a:r>
              <a:rPr lang="en-US" sz="2000" b="1" dirty="0" smtClean="0">
                <a:solidFill>
                  <a:schemeClr val="tx2"/>
                </a:solidFill>
                <a:latin typeface="Courier New" pitchFamily="49" charset="0"/>
                <a:cs typeface="Courier New" pitchFamily="49" charset="0"/>
              </a:rPr>
              <a:t>  type final-varname1 = value;</a:t>
            </a:r>
          </a:p>
          <a:p>
            <a:pPr>
              <a:lnSpc>
                <a:spcPct val="100000"/>
              </a:lnSpc>
              <a:buNone/>
            </a:pPr>
            <a:r>
              <a:rPr lang="en-US" sz="2000" b="1" dirty="0" smtClean="0">
                <a:solidFill>
                  <a:schemeClr val="tx2"/>
                </a:solidFill>
                <a:latin typeface="Courier New" pitchFamily="49" charset="0"/>
                <a:cs typeface="Courier New" pitchFamily="49" charset="0"/>
              </a:rPr>
              <a:t>  type final-varname2 = value;</a:t>
            </a:r>
          </a:p>
          <a:p>
            <a:pPr>
              <a:lnSpc>
                <a:spcPct val="100000"/>
              </a:lnSpc>
              <a:buNone/>
            </a:pPr>
            <a:r>
              <a:rPr lang="en-US" sz="2000" b="1" dirty="0" smtClean="0">
                <a:solidFill>
                  <a:schemeClr val="tx2"/>
                </a:solidFill>
                <a:latin typeface="Courier New" pitchFamily="49" charset="0"/>
                <a:cs typeface="Courier New" pitchFamily="49" charset="0"/>
              </a:rPr>
              <a:t>  ...</a:t>
            </a:r>
          </a:p>
          <a:p>
            <a:pPr>
              <a:lnSpc>
                <a:spcPct val="100000"/>
              </a:lnSpc>
              <a:buNone/>
            </a:pPr>
            <a:r>
              <a:rPr lang="en-US" sz="2000" b="1" dirty="0" smtClean="0">
                <a:solidFill>
                  <a:schemeClr val="tx2"/>
                </a:solidFill>
                <a:latin typeface="Courier New" pitchFamily="49" charset="0"/>
                <a:cs typeface="Courier New" pitchFamily="49" charset="0"/>
              </a:rPr>
              <a:t>  return-type method-name1(parameter-list);</a:t>
            </a:r>
          </a:p>
          <a:p>
            <a:pPr>
              <a:lnSpc>
                <a:spcPct val="100000"/>
              </a:lnSpc>
              <a:buNone/>
            </a:pPr>
            <a:r>
              <a:rPr lang="en-US" sz="2000" b="1" dirty="0" smtClean="0">
                <a:solidFill>
                  <a:schemeClr val="tx2"/>
                </a:solidFill>
                <a:latin typeface="Courier New" pitchFamily="49" charset="0"/>
                <a:cs typeface="Courier New" pitchFamily="49" charset="0"/>
              </a:rPr>
              <a:t>  return-type method-name2(parameter-list);</a:t>
            </a:r>
          </a:p>
          <a:p>
            <a:pPr>
              <a:lnSpc>
                <a:spcPct val="100000"/>
              </a:lnSpc>
              <a:buNone/>
            </a:pPr>
            <a:r>
              <a:rPr lang="en-US" sz="2000" b="1" dirty="0" smtClean="0">
                <a:solidFill>
                  <a:schemeClr val="tx2"/>
                </a:solidFill>
                <a:latin typeface="Courier New" pitchFamily="49" charset="0"/>
                <a:cs typeface="Courier New" pitchFamily="49" charset="0"/>
              </a:rPr>
              <a:t>  ... </a:t>
            </a:r>
          </a:p>
          <a:p>
            <a:pPr>
              <a:lnSpc>
                <a:spcPct val="100000"/>
              </a:lnSpc>
              <a:buNone/>
            </a:pPr>
            <a:r>
              <a:rPr lang="en-US" sz="2000" b="1" dirty="0" smtClean="0">
                <a:solidFill>
                  <a:schemeClr val="tx2"/>
                </a:solidFill>
                <a:latin typeface="Courier New" pitchFamily="49" charset="0"/>
                <a:cs typeface="Courier New" pitchFamily="49" charset="0"/>
              </a:rPr>
              <a:t>}</a:t>
            </a:r>
            <a:endParaRPr lang="en-US" b="1" dirty="0" smtClean="0">
              <a:solidFill>
                <a:schemeClr val="tx2"/>
              </a:solidFill>
              <a:latin typeface="Courier New" pitchFamily="49" charset="0"/>
              <a:cs typeface="Courier New" pitchFamily="49" charset="0"/>
            </a:endParaRPr>
          </a:p>
          <a:p>
            <a:pPr algn="just">
              <a:lnSpc>
                <a:spcPct val="90000"/>
              </a:lnSpc>
            </a:pPr>
            <a:r>
              <a:rPr lang="en-US" dirty="0" smtClean="0"/>
              <a:t>Access can be public or default</a:t>
            </a:r>
          </a:p>
          <a:p>
            <a:pPr algn="just">
              <a:lnSpc>
                <a:spcPct val="90000"/>
              </a:lnSpc>
            </a:pPr>
            <a:r>
              <a:rPr lang="en-US" dirty="0" smtClean="0">
                <a:solidFill>
                  <a:srgbClr val="010100"/>
                </a:solidFill>
              </a:rPr>
              <a:t>The methods which are declared have no bodies(abstract). They end with a semicolon after the parameter list.</a:t>
            </a:r>
          </a:p>
          <a:p>
            <a:pPr algn="just">
              <a:lnSpc>
                <a:spcPct val="90000"/>
              </a:lnSpc>
            </a:pPr>
            <a:r>
              <a:rPr lang="en-US" dirty="0" smtClean="0">
                <a:solidFill>
                  <a:srgbClr val="010100"/>
                </a:solidFill>
              </a:rPr>
              <a:t>Each class that includes an interface must implement all of the methods.</a:t>
            </a:r>
            <a:endParaRPr lang="en-US" dirty="0" smtClean="0">
              <a:solidFill>
                <a:srgbClr val="000000"/>
              </a:solidFill>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rgbClr val="010100"/>
                </a:solidFill>
                <a:cs typeface="Arial" pitchFamily="34" charset="0"/>
              </a:rPr>
              <a:t>To implement an </a:t>
            </a:r>
            <a:r>
              <a:rPr lang="en-US" dirty="0" smtClean="0">
                <a:solidFill>
                  <a:srgbClr val="010100"/>
                </a:solidFill>
                <a:latin typeface="Courier New" pitchFamily="49" charset="0"/>
                <a:cs typeface="Courier New" pitchFamily="49" charset="0"/>
              </a:rPr>
              <a:t>interface</a:t>
            </a:r>
            <a:r>
              <a:rPr lang="en-US" dirty="0" smtClean="0">
                <a:solidFill>
                  <a:srgbClr val="010100"/>
                </a:solidFill>
                <a:cs typeface="Arial" pitchFamily="34" charset="0"/>
              </a:rPr>
              <a:t>, include the </a:t>
            </a:r>
            <a:r>
              <a:rPr lang="en-US" dirty="0" smtClean="0">
                <a:solidFill>
                  <a:srgbClr val="010100"/>
                </a:solidFill>
                <a:latin typeface="Courier New" pitchFamily="49" charset="0"/>
                <a:cs typeface="Courier New" pitchFamily="49" charset="0"/>
              </a:rPr>
              <a:t>implements </a:t>
            </a:r>
            <a:r>
              <a:rPr lang="en-US" dirty="0" smtClean="0">
                <a:solidFill>
                  <a:srgbClr val="010100"/>
                </a:solidFill>
                <a:cs typeface="Arial" pitchFamily="34" charset="0"/>
              </a:rPr>
              <a:t>clause in a class definition, and then create the methods defined by the interface</a:t>
            </a:r>
            <a:endParaRPr lang="en-US" dirty="0" smtClean="0">
              <a:solidFill>
                <a:srgbClr val="010100"/>
              </a:solidFill>
              <a:latin typeface="Arial" pitchFamily="34" charset="0"/>
              <a:cs typeface="Arial" pitchFamily="34" charset="0"/>
            </a:endParaRPr>
          </a:p>
          <a:p>
            <a:pPr>
              <a:lnSpc>
                <a:spcPct val="100000"/>
              </a:lnSpc>
              <a:buNone/>
            </a:pPr>
            <a:r>
              <a:rPr lang="en-US" sz="2000" b="1" dirty="0" smtClean="0">
                <a:solidFill>
                  <a:schemeClr val="tx2"/>
                </a:solidFill>
                <a:latin typeface="Courier New" pitchFamily="49" charset="0"/>
                <a:cs typeface="Courier New" pitchFamily="49" charset="0"/>
              </a:rPr>
              <a:t>access class </a:t>
            </a:r>
            <a:r>
              <a:rPr lang="en-US" sz="2000" b="1" dirty="0" err="1" smtClean="0">
                <a:solidFill>
                  <a:schemeClr val="tx2"/>
                </a:solidFill>
                <a:latin typeface="Courier New" pitchFamily="49" charset="0"/>
                <a:cs typeface="Courier New" pitchFamily="49" charset="0"/>
              </a:rPr>
              <a:t>classname</a:t>
            </a:r>
            <a:r>
              <a:rPr lang="en-US" sz="2000" b="1" dirty="0" smtClean="0">
                <a:solidFill>
                  <a:schemeClr val="tx2"/>
                </a:solidFill>
                <a:latin typeface="Courier New" pitchFamily="49" charset="0"/>
                <a:cs typeface="Courier New" pitchFamily="49" charset="0"/>
              </a:rPr>
              <a:t> [extends superclass][implements interface [,interface...]] </a:t>
            </a:r>
          </a:p>
          <a:p>
            <a:pPr>
              <a:lnSpc>
                <a:spcPct val="100000"/>
              </a:lnSpc>
              <a:buNone/>
            </a:pPr>
            <a:r>
              <a:rPr lang="en-US" sz="2000" b="1" dirty="0" smtClean="0">
                <a:solidFill>
                  <a:schemeClr val="tx2"/>
                </a:solidFill>
                <a:latin typeface="Courier New" pitchFamily="49" charset="0"/>
                <a:cs typeface="Courier New" pitchFamily="49" charset="0"/>
              </a:rPr>
              <a:t>{</a:t>
            </a:r>
          </a:p>
          <a:p>
            <a:pPr>
              <a:lnSpc>
                <a:spcPct val="100000"/>
              </a:lnSpc>
              <a:buNone/>
            </a:pPr>
            <a:r>
              <a:rPr lang="en-US" sz="2000" b="1" dirty="0" smtClean="0">
                <a:solidFill>
                  <a:schemeClr val="tx2"/>
                </a:solidFill>
                <a:latin typeface="Courier New" pitchFamily="49" charset="0"/>
                <a:cs typeface="Courier New" pitchFamily="49" charset="0"/>
              </a:rPr>
              <a:t>	// class-body</a:t>
            </a:r>
          </a:p>
          <a:p>
            <a:pPr>
              <a:lnSpc>
                <a:spcPct val="100000"/>
              </a:lnSpc>
              <a:buNone/>
            </a:pPr>
            <a:r>
              <a:rPr lang="en-US" sz="2000" b="1" dirty="0" smtClean="0">
                <a:solidFill>
                  <a:schemeClr val="tx2"/>
                </a:solidFill>
                <a:latin typeface="Courier New" pitchFamily="49" charset="0"/>
                <a:cs typeface="Courier New" pitchFamily="49" charset="0"/>
              </a:rPr>
              <a:t>} </a:t>
            </a:r>
          </a:p>
          <a:p>
            <a:pPr>
              <a:lnSpc>
                <a:spcPct val="100000"/>
              </a:lnSpc>
            </a:pPr>
            <a:r>
              <a:rPr lang="en-US" i="1" dirty="0" smtClean="0">
                <a:solidFill>
                  <a:srgbClr val="010100"/>
                </a:solidFill>
                <a:cs typeface="Arial" pitchFamily="34" charset="0"/>
              </a:rPr>
              <a:t>access </a:t>
            </a:r>
            <a:r>
              <a:rPr lang="en-US" dirty="0" smtClean="0">
                <a:solidFill>
                  <a:srgbClr val="010100"/>
                </a:solidFill>
                <a:cs typeface="Arial" pitchFamily="34" charset="0"/>
              </a:rPr>
              <a:t>is either </a:t>
            </a:r>
            <a:r>
              <a:rPr lang="en-US" b="1" dirty="0" smtClean="0">
                <a:solidFill>
                  <a:srgbClr val="010100"/>
                </a:solidFill>
                <a:cs typeface="Arial" pitchFamily="34" charset="0"/>
              </a:rPr>
              <a:t>public </a:t>
            </a:r>
            <a:r>
              <a:rPr lang="en-US" dirty="0" smtClean="0">
                <a:solidFill>
                  <a:srgbClr val="010100"/>
                </a:solidFill>
                <a:cs typeface="Arial" pitchFamily="34" charset="0"/>
              </a:rPr>
              <a:t>or not used. </a:t>
            </a:r>
          </a:p>
          <a:p>
            <a:pPr>
              <a:lnSpc>
                <a:spcPct val="100000"/>
              </a:lnSpc>
            </a:pPr>
            <a:r>
              <a:rPr lang="en-US" dirty="0" smtClean="0">
                <a:solidFill>
                  <a:srgbClr val="010100"/>
                </a:solidFill>
                <a:cs typeface="Arial" pitchFamily="34" charset="0"/>
              </a:rPr>
              <a:t>If a class implements more than one interface , the interfaces are separated with a comma. </a:t>
            </a:r>
          </a:p>
          <a:p>
            <a:pPr>
              <a:lnSpc>
                <a:spcPct val="100000"/>
              </a:lnSpc>
            </a:pPr>
            <a:r>
              <a:rPr lang="en-US" dirty="0" smtClean="0">
                <a:solidFill>
                  <a:srgbClr val="010100"/>
                </a:solidFill>
                <a:cs typeface="Arial" pitchFamily="34" charset="0"/>
              </a:rPr>
              <a:t>If a class implements two interfaces that declare the same method, then the same method will be used by clients of either interface. </a:t>
            </a:r>
            <a:endParaRPr lang="en-US" dirty="0" smtClean="0">
              <a:solidFill>
                <a:srgbClr val="000000"/>
              </a:solidFill>
              <a:cs typeface="Arial" pitchFamily="34" charset="0"/>
            </a:endParaRPr>
          </a:p>
          <a:p>
            <a:endParaRPr lang="en-US" dirty="0"/>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lnSpc>
                <a:spcPct val="100000"/>
              </a:lnSpc>
              <a:buSzPct val="85000"/>
              <a:buNone/>
            </a:pPr>
            <a:r>
              <a:rPr lang="en-US" dirty="0" smtClean="0">
                <a:solidFill>
                  <a:srgbClr val="000000"/>
                </a:solidFill>
              </a:rPr>
              <a:t>After studying this chapter, students should be able to learn:</a:t>
            </a:r>
          </a:p>
          <a:p>
            <a:pPr marL="465138" indent="-344488">
              <a:lnSpc>
                <a:spcPct val="150000"/>
              </a:lnSpc>
              <a:buSzPct val="65000"/>
            </a:pPr>
            <a:r>
              <a:rPr lang="en-US" dirty="0" smtClean="0"/>
              <a:t>Packages</a:t>
            </a:r>
          </a:p>
          <a:p>
            <a:pPr marL="865188" lvl="1" indent="-344488">
              <a:lnSpc>
                <a:spcPct val="150000"/>
              </a:lnSpc>
              <a:buSzPct val="65000"/>
            </a:pPr>
            <a:r>
              <a:rPr lang="en-US" dirty="0" smtClean="0"/>
              <a:t>Creating a Package</a:t>
            </a:r>
          </a:p>
          <a:p>
            <a:pPr marL="865188" lvl="1" indent="-344488">
              <a:lnSpc>
                <a:spcPct val="150000"/>
              </a:lnSpc>
              <a:buSzPct val="65000"/>
            </a:pPr>
            <a:r>
              <a:rPr lang="en-US" dirty="0" smtClean="0"/>
              <a:t>Importing a Package </a:t>
            </a:r>
          </a:p>
          <a:p>
            <a:pPr marL="865188" lvl="1" indent="-344488">
              <a:lnSpc>
                <a:spcPct val="150000"/>
              </a:lnSpc>
              <a:buSzPct val="65000"/>
            </a:pPr>
            <a:r>
              <a:rPr lang="en-US" dirty="0" smtClean="0"/>
              <a:t>Access Protection</a:t>
            </a:r>
          </a:p>
          <a:p>
            <a:pPr marL="465138" indent="-344488">
              <a:lnSpc>
                <a:spcPct val="150000"/>
              </a:lnSpc>
              <a:buSzPct val="65000"/>
            </a:pPr>
            <a:r>
              <a:rPr lang="en-US" dirty="0" smtClean="0"/>
              <a:t>Interfaces</a:t>
            </a:r>
          </a:p>
          <a:p>
            <a:pPr marL="865188" lvl="1" indent="-344488">
              <a:lnSpc>
                <a:spcPct val="150000"/>
              </a:lnSpc>
              <a:buSzPct val="65000"/>
            </a:pPr>
            <a:r>
              <a:rPr lang="en-US" dirty="0" smtClean="0"/>
              <a:t>Creating an interface</a:t>
            </a:r>
          </a:p>
          <a:p>
            <a:pPr marL="865188" lvl="1" indent="-344488">
              <a:lnSpc>
                <a:spcPct val="150000"/>
              </a:lnSpc>
              <a:buSzPct val="65000"/>
            </a:pPr>
            <a:r>
              <a:rPr lang="en-US" dirty="0" smtClean="0"/>
              <a:t>Using  an interface</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Interface</a:t>
            </a:r>
            <a:endParaRPr lang="en-US" dirty="0"/>
          </a:p>
        </p:txBody>
      </p:sp>
      <p:sp>
        <p:nvSpPr>
          <p:cNvPr id="3" name="Content Placeholder 2"/>
          <p:cNvSpPr>
            <a:spLocks noGrp="1"/>
          </p:cNvSpPr>
          <p:nvPr>
            <p:ph idx="1"/>
          </p:nvPr>
        </p:nvSpPr>
        <p:spPr>
          <a:xfrm>
            <a:off x="228600" y="990600"/>
            <a:ext cx="8915400" cy="5486400"/>
          </a:xfrm>
        </p:spPr>
        <p:txBody>
          <a:bodyPr/>
          <a:lstStyle/>
          <a:p>
            <a:pPr>
              <a:buNone/>
            </a:pPr>
            <a:r>
              <a:rPr lang="en-US" sz="1800" b="1" dirty="0" smtClean="0">
                <a:latin typeface="Courier New" pitchFamily="49" charset="0"/>
                <a:cs typeface="Courier New" pitchFamily="49" charset="0"/>
              </a:rPr>
              <a:t>interface Shape</a:t>
            </a:r>
          </a:p>
          <a:p>
            <a:pPr>
              <a:buNone/>
            </a:pPr>
            <a:r>
              <a:rPr lang="en-US" sz="1800" b="1" dirty="0" smtClean="0">
                <a:latin typeface="Courier New" pitchFamily="49" charset="0"/>
                <a:cs typeface="Courier New" pitchFamily="49" charset="0"/>
              </a:rPr>
              <a:t>{ void area ();</a:t>
            </a:r>
          </a:p>
          <a:p>
            <a:pPr>
              <a:buNone/>
            </a:pPr>
            <a:r>
              <a:rPr lang="en-US" sz="1800" b="1" dirty="0" smtClean="0">
                <a:latin typeface="Courier New" pitchFamily="49" charset="0"/>
                <a:cs typeface="Courier New" pitchFamily="49" charset="0"/>
              </a:rPr>
              <a:t>  void volume ();</a:t>
            </a:r>
          </a:p>
          <a:p>
            <a:pPr>
              <a:buNone/>
            </a:pPr>
            <a:r>
              <a:rPr lang="en-US" sz="1800" b="1" dirty="0" smtClean="0">
                <a:latin typeface="Courier New" pitchFamily="49" charset="0"/>
                <a:cs typeface="Courier New" pitchFamily="49" charset="0"/>
              </a:rPr>
              <a:t>  double pi = 3.14;</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class Circle implements Shape</a:t>
            </a:r>
          </a:p>
          <a:p>
            <a:pPr>
              <a:buNone/>
            </a:pPr>
            <a:r>
              <a:rPr lang="en-US" sz="1800" b="1" dirty="0" smtClean="0">
                <a:latin typeface="Courier New" pitchFamily="49" charset="0"/>
                <a:cs typeface="Courier New" pitchFamily="49" charset="0"/>
              </a:rPr>
              <a:t>{ double r;</a:t>
            </a:r>
          </a:p>
          <a:p>
            <a:pPr>
              <a:buNone/>
            </a:pPr>
            <a:r>
              <a:rPr lang="en-US" sz="1800" b="1" dirty="0" smtClean="0">
                <a:latin typeface="Courier New" pitchFamily="49" charset="0"/>
                <a:cs typeface="Courier New" pitchFamily="49" charset="0"/>
              </a:rPr>
              <a:t>  Circle (double radius)</a:t>
            </a:r>
          </a:p>
          <a:p>
            <a:pPr>
              <a:buNone/>
            </a:pPr>
            <a:r>
              <a:rPr lang="en-US" sz="1800" b="1" dirty="0" smtClean="0">
                <a:latin typeface="Courier New" pitchFamily="49" charset="0"/>
                <a:cs typeface="Courier New" pitchFamily="49" charset="0"/>
              </a:rPr>
              <a:t>  { r = radius;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area ()</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("Area of a circle is:" + pi*r*r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volume ()</a:t>
            </a:r>
          </a:p>
          <a:p>
            <a:pPr>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("Volume of a circle is:" + 2*pi*r);</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b="1" dirty="0" smtClean="0">
              <a:latin typeface="Courier New" pitchFamily="49" charset="0"/>
              <a:cs typeface="Courier New" pitchFamily="49" charset="0"/>
            </a:endParaRPr>
          </a:p>
          <a:p>
            <a:endParaRPr lang="en-US" dirty="0"/>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686800" cy="7355860"/>
          </a:xfrm>
          <a:prstGeom prst="rect">
            <a:avLst/>
          </a:prstGeom>
        </p:spPr>
        <p:txBody>
          <a:bodyPr wrap="square">
            <a:spAutoFit/>
          </a:bodyPr>
          <a:lstStyle/>
          <a:p>
            <a:r>
              <a:rPr lang="en-US" b="1" dirty="0" smtClean="0">
                <a:latin typeface="Courier New" pitchFamily="49" charset="0"/>
                <a:cs typeface="Courier New" pitchFamily="49" charset="0"/>
              </a:rPr>
              <a:t>class Rectangle implements Shape</a:t>
            </a:r>
          </a:p>
          <a:p>
            <a:r>
              <a:rPr lang="en-US" b="1" dirty="0" smtClean="0">
                <a:latin typeface="Courier New" pitchFamily="49" charset="0"/>
                <a:cs typeface="Courier New" pitchFamily="49" charset="0"/>
              </a:rPr>
              <a:t>{ double </a:t>
            </a:r>
            <a:r>
              <a:rPr lang="en-US" b="1" dirty="0" err="1" smtClean="0">
                <a:latin typeface="Courier New" pitchFamily="49" charset="0"/>
                <a:cs typeface="Courier New" pitchFamily="49" charset="0"/>
              </a:rPr>
              <a:t>l,b</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Rectangle (double length, double breadth)</a:t>
            </a:r>
          </a:p>
          <a:p>
            <a:r>
              <a:rPr lang="en-US" b="1" dirty="0" smtClean="0">
                <a:latin typeface="Courier New" pitchFamily="49" charset="0"/>
                <a:cs typeface="Courier New" pitchFamily="49" charset="0"/>
              </a:rPr>
              <a:t>  { l = length;</a:t>
            </a:r>
          </a:p>
          <a:p>
            <a:r>
              <a:rPr lang="en-US" b="1" dirty="0" smtClean="0">
                <a:latin typeface="Courier New" pitchFamily="49" charset="0"/>
                <a:cs typeface="Courier New" pitchFamily="49" charset="0"/>
              </a:rPr>
              <a:t>    b = breadth;</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void area ()</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System.out.println</a:t>
            </a:r>
            <a:r>
              <a:rPr lang="en-US" b="1" dirty="0" smtClean="0">
                <a:latin typeface="Courier New" pitchFamily="49" charset="0"/>
                <a:cs typeface="Courier New" pitchFamily="49" charset="0"/>
              </a:rPr>
              <a:t>("Area of a Rectangle is: " + l*b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void volume ()</a:t>
            </a:r>
          </a:p>
          <a:p>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System.out.println</a:t>
            </a:r>
            <a:r>
              <a:rPr lang="en-US" b="1" dirty="0" smtClean="0">
                <a:latin typeface="Courier New" pitchFamily="49" charset="0"/>
                <a:cs typeface="Courier New" pitchFamily="49" charset="0"/>
              </a:rPr>
              <a:t>("Volume of a Rectangle is:"+2*(</a:t>
            </a:r>
            <a:r>
              <a:rPr lang="en-US" b="1" dirty="0" err="1" smtClean="0">
                <a:latin typeface="Courier New" pitchFamily="49" charset="0"/>
                <a:cs typeface="Courier New" pitchFamily="49" charset="0"/>
              </a:rPr>
              <a:t>l+b</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class </a:t>
            </a:r>
            <a:r>
              <a:rPr lang="en-US" b="1" dirty="0" err="1" smtClean="0">
                <a:latin typeface="Courier New" pitchFamily="49" charset="0"/>
                <a:cs typeface="Courier New" pitchFamily="49" charset="0"/>
              </a:rPr>
              <a:t>InterfaceDemo</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static void main (String args[])</a:t>
            </a:r>
          </a:p>
          <a:p>
            <a:r>
              <a:rPr lang="en-US" b="1" dirty="0" smtClean="0">
                <a:latin typeface="Courier New" pitchFamily="49" charset="0"/>
                <a:cs typeface="Courier New" pitchFamily="49" charset="0"/>
              </a:rPr>
              <a:t>  { Circle ob1 = new Circle (10.2);</a:t>
            </a:r>
          </a:p>
          <a:p>
            <a:r>
              <a:rPr lang="en-US" b="1" dirty="0" smtClean="0">
                <a:latin typeface="Courier New" pitchFamily="49" charset="0"/>
                <a:cs typeface="Courier New" pitchFamily="49" charset="0"/>
              </a:rPr>
              <a:t>    ob1.area ();</a:t>
            </a:r>
          </a:p>
          <a:p>
            <a:r>
              <a:rPr lang="en-US" b="1" dirty="0" smtClean="0">
                <a:latin typeface="Courier New" pitchFamily="49" charset="0"/>
                <a:cs typeface="Courier New" pitchFamily="49" charset="0"/>
              </a:rPr>
              <a:t>    ob1.volume ();</a:t>
            </a:r>
          </a:p>
          <a:p>
            <a:r>
              <a:rPr lang="en-US" b="1" dirty="0" smtClean="0">
                <a:latin typeface="Courier New" pitchFamily="49" charset="0"/>
                <a:cs typeface="Courier New" pitchFamily="49" charset="0"/>
              </a:rPr>
              <a:t>    Rectangle ob2 = new Rectangle (12.6, 23.55);</a:t>
            </a:r>
          </a:p>
          <a:p>
            <a:r>
              <a:rPr lang="en-US" b="1" dirty="0" smtClean="0">
                <a:latin typeface="Courier New" pitchFamily="49" charset="0"/>
                <a:cs typeface="Courier New" pitchFamily="49" charset="0"/>
              </a:rPr>
              <a:t>    ob2.area ();</a:t>
            </a:r>
          </a:p>
          <a:p>
            <a:r>
              <a:rPr lang="en-US" b="1" dirty="0" smtClean="0">
                <a:latin typeface="Courier New" pitchFamily="49" charset="0"/>
                <a:cs typeface="Courier New" pitchFamily="49" charset="0"/>
              </a:rPr>
              <a:t>    ob2.volume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endParaRPr lang="en-US" sz="2000" b="1" dirty="0" smtClean="0">
              <a:latin typeface="Courier New" pitchFamily="49" charset="0"/>
              <a:cs typeface="Courier New" pitchFamily="49" charset="0"/>
            </a:endParaRPr>
          </a:p>
          <a:p>
            <a:endParaRPr lang="en-US" sz="2000" b="1" dirty="0" smtClean="0">
              <a:latin typeface="Courier New" pitchFamily="49" charset="0"/>
              <a:cs typeface="Courier New" pitchFamily="49" charset="0"/>
            </a:endParaRPr>
          </a:p>
        </p:txBody>
      </p:sp>
      <p:pic>
        <p:nvPicPr>
          <p:cNvPr id="6" name="Picture 2"/>
          <p:cNvPicPr>
            <a:picLocks noChangeAspect="1" noChangeArrowheads="1"/>
          </p:cNvPicPr>
          <p:nvPr/>
        </p:nvPicPr>
        <p:blipFill>
          <a:blip r:embed="rId2"/>
          <a:srcRect/>
          <a:stretch>
            <a:fillRect/>
          </a:stretch>
        </p:blipFill>
        <p:spPr bwMode="auto">
          <a:xfrm>
            <a:off x="2590800" y="5486400"/>
            <a:ext cx="5943600" cy="13716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a:xfrm>
            <a:off x="228600" y="990600"/>
            <a:ext cx="8915400" cy="990600"/>
          </a:xfrm>
        </p:spPr>
        <p:txBody>
          <a:bodyPr/>
          <a:lstStyle/>
          <a:p>
            <a:pPr>
              <a:lnSpc>
                <a:spcPct val="100000"/>
              </a:lnSpc>
            </a:pPr>
            <a:r>
              <a:rPr lang="en-US" dirty="0" smtClean="0"/>
              <a:t>Java does not support multiple inheritance. But it can be achieved by using interfaces.</a:t>
            </a:r>
          </a:p>
          <a:p>
            <a:endParaRPr lang="en-US" dirty="0"/>
          </a:p>
        </p:txBody>
      </p:sp>
      <p:sp>
        <p:nvSpPr>
          <p:cNvPr id="4" name="Rectangle 3"/>
          <p:cNvSpPr/>
          <p:nvPr/>
        </p:nvSpPr>
        <p:spPr>
          <a:xfrm>
            <a:off x="0" y="1897082"/>
            <a:ext cx="9144000" cy="3970318"/>
          </a:xfrm>
          <a:prstGeom prst="rect">
            <a:avLst/>
          </a:prstGeom>
        </p:spPr>
        <p:txBody>
          <a:bodyPr wrap="square">
            <a:spAutoFit/>
          </a:bodyPr>
          <a:lstStyle/>
          <a:p>
            <a:r>
              <a:rPr lang="en-US" b="1" dirty="0" smtClean="0">
                <a:cs typeface="Courier New" pitchFamily="49" charset="0"/>
              </a:rPr>
              <a:t>interface Father</a:t>
            </a:r>
          </a:p>
          <a:p>
            <a:r>
              <a:rPr lang="en-US" b="1" dirty="0" smtClean="0">
                <a:cs typeface="Courier New" pitchFamily="49" charset="0"/>
              </a:rPr>
              <a:t>{ double PROPERTY = 10000;</a:t>
            </a:r>
          </a:p>
          <a:p>
            <a:r>
              <a:rPr lang="en-US" b="1" dirty="0" smtClean="0">
                <a:cs typeface="Courier New" pitchFamily="49" charset="0"/>
              </a:rPr>
              <a:t>  double HEIGHT = 5.6;</a:t>
            </a:r>
          </a:p>
          <a:p>
            <a:r>
              <a:rPr lang="en-US" b="1" dirty="0" smtClean="0">
                <a:cs typeface="Courier New" pitchFamily="49" charset="0"/>
              </a:rPr>
              <a:t>}</a:t>
            </a:r>
          </a:p>
          <a:p>
            <a:r>
              <a:rPr lang="en-US" b="1" dirty="0" smtClean="0">
                <a:cs typeface="Courier New" pitchFamily="49" charset="0"/>
              </a:rPr>
              <a:t>interface Mother</a:t>
            </a:r>
          </a:p>
          <a:p>
            <a:r>
              <a:rPr lang="en-US" b="1" dirty="0" smtClean="0">
                <a:cs typeface="Courier New" pitchFamily="49" charset="0"/>
              </a:rPr>
              <a:t>{ double PROPERTY = 30000;</a:t>
            </a:r>
          </a:p>
          <a:p>
            <a:r>
              <a:rPr lang="en-US" b="1" dirty="0" smtClean="0">
                <a:cs typeface="Courier New" pitchFamily="49" charset="0"/>
              </a:rPr>
              <a:t>  double HEIGHT = 5.4;</a:t>
            </a:r>
          </a:p>
          <a:p>
            <a:r>
              <a:rPr lang="en-US" b="1" dirty="0" smtClean="0">
                <a:cs typeface="Courier New" pitchFamily="49" charset="0"/>
              </a:rPr>
              <a:t>}</a:t>
            </a:r>
          </a:p>
          <a:p>
            <a:r>
              <a:rPr lang="en-US" b="1" dirty="0" smtClean="0">
                <a:cs typeface="Courier New" pitchFamily="49" charset="0"/>
              </a:rPr>
              <a:t>class </a:t>
            </a:r>
            <a:r>
              <a:rPr lang="en-US" b="1" dirty="0" err="1" smtClean="0">
                <a:cs typeface="Courier New" pitchFamily="49" charset="0"/>
              </a:rPr>
              <a:t>MyClass</a:t>
            </a:r>
            <a:r>
              <a:rPr lang="en-US" b="1" dirty="0" smtClean="0">
                <a:cs typeface="Courier New" pitchFamily="49" charset="0"/>
              </a:rPr>
              <a:t> implements Father, Mother</a:t>
            </a:r>
          </a:p>
          <a:p>
            <a:r>
              <a:rPr lang="en-US" b="1" dirty="0" smtClean="0">
                <a:cs typeface="Courier New" pitchFamily="49" charset="0"/>
              </a:rPr>
              <a:t>{ void show()</a:t>
            </a:r>
          </a:p>
          <a:p>
            <a:r>
              <a:rPr lang="en-US" b="1" dirty="0" smtClean="0">
                <a:cs typeface="Courier New" pitchFamily="49" charset="0"/>
              </a:rPr>
              <a:t>  { </a:t>
            </a:r>
            <a:r>
              <a:rPr lang="en-US" b="1" dirty="0" err="1" smtClean="0">
                <a:cs typeface="Courier New" pitchFamily="49" charset="0"/>
              </a:rPr>
              <a:t>System.out.println</a:t>
            </a:r>
            <a:r>
              <a:rPr lang="en-US" b="1" dirty="0" smtClean="0">
                <a:cs typeface="Courier New" pitchFamily="49" charset="0"/>
              </a:rPr>
              <a:t>("Total property is:" + (</a:t>
            </a:r>
            <a:r>
              <a:rPr lang="en-US" b="1" dirty="0" err="1" smtClean="0">
                <a:cs typeface="Courier New" pitchFamily="49" charset="0"/>
              </a:rPr>
              <a:t>Father.PROPERTY+Mother.PROPERTY</a:t>
            </a:r>
            <a:r>
              <a:rPr lang="en-US" b="1" dirty="0" smtClean="0">
                <a:cs typeface="Courier New" pitchFamily="49" charset="0"/>
              </a:rPr>
              <a:t>));</a:t>
            </a:r>
          </a:p>
          <a:p>
            <a:r>
              <a:rPr lang="en-US" b="1" dirty="0" smtClean="0">
                <a:cs typeface="Courier New" pitchFamily="49" charset="0"/>
              </a:rPr>
              <a:t>    </a:t>
            </a:r>
            <a:r>
              <a:rPr lang="en-US" b="1" dirty="0" err="1" smtClean="0">
                <a:cs typeface="Courier New" pitchFamily="49" charset="0"/>
              </a:rPr>
              <a:t>System.out.println</a:t>
            </a:r>
            <a:r>
              <a:rPr lang="en-US" b="1" dirty="0" smtClean="0">
                <a:cs typeface="Courier New" pitchFamily="49" charset="0"/>
              </a:rPr>
              <a:t>("Average height is:"+ (</a:t>
            </a:r>
            <a:r>
              <a:rPr lang="en-US" b="1" dirty="0" err="1" smtClean="0">
                <a:cs typeface="Courier New" pitchFamily="49" charset="0"/>
              </a:rPr>
              <a:t>Father.HEIGHT</a:t>
            </a:r>
            <a:r>
              <a:rPr lang="en-US" b="1" dirty="0" smtClean="0">
                <a:cs typeface="Courier New" pitchFamily="49" charset="0"/>
              </a:rPr>
              <a:t>+ </a:t>
            </a:r>
            <a:r>
              <a:rPr lang="en-US" b="1" dirty="0" err="1" smtClean="0">
                <a:cs typeface="Courier New" pitchFamily="49" charset="0"/>
              </a:rPr>
              <a:t>Mother.HEIGHT</a:t>
            </a:r>
            <a:r>
              <a:rPr lang="en-US" b="1" dirty="0" smtClean="0">
                <a:cs typeface="Courier New" pitchFamily="49" charset="0"/>
              </a:rPr>
              <a:t>)/2);</a:t>
            </a:r>
          </a:p>
          <a:p>
            <a:r>
              <a:rPr lang="en-US" b="1" dirty="0" smtClean="0">
                <a:cs typeface="Courier New" pitchFamily="49" charset="0"/>
              </a:rPr>
              <a:t>  }</a:t>
            </a:r>
          </a:p>
          <a:p>
            <a:r>
              <a:rPr lang="en-US" b="1" dirty="0" smtClean="0">
                <a:cs typeface="Courier New" pitchFamily="49" charset="0"/>
              </a:rPr>
              <a:t>}</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nSpc>
                <a:spcPct val="100000"/>
              </a:lnSpc>
              <a:buNone/>
            </a:pPr>
            <a:r>
              <a:rPr lang="en-US" sz="1800" b="1" dirty="0" smtClean="0"/>
              <a:t>class </a:t>
            </a:r>
            <a:r>
              <a:rPr lang="en-US" sz="1800" b="1" dirty="0" err="1" smtClean="0"/>
              <a:t>InterfaceDemo</a:t>
            </a:r>
            <a:endParaRPr lang="en-US" sz="1800" b="1" dirty="0" smtClean="0"/>
          </a:p>
          <a:p>
            <a:pPr>
              <a:lnSpc>
                <a:spcPct val="100000"/>
              </a:lnSpc>
              <a:buNone/>
            </a:pPr>
            <a:r>
              <a:rPr lang="en-US" sz="1800" b="1" dirty="0" smtClean="0"/>
              <a:t>{  public static void main(String args[])</a:t>
            </a:r>
          </a:p>
          <a:p>
            <a:pPr>
              <a:lnSpc>
                <a:spcPct val="100000"/>
              </a:lnSpc>
              <a:buNone/>
            </a:pPr>
            <a:r>
              <a:rPr lang="en-US" sz="1800" b="1" dirty="0" smtClean="0"/>
              <a:t>  {  </a:t>
            </a:r>
            <a:r>
              <a:rPr lang="en-US" sz="1800" b="1" dirty="0" err="1" smtClean="0"/>
              <a:t>MyClass</a:t>
            </a:r>
            <a:r>
              <a:rPr lang="en-US" sz="1800" b="1" dirty="0" smtClean="0"/>
              <a:t> ob1 = new </a:t>
            </a:r>
            <a:r>
              <a:rPr lang="en-US" sz="1800" b="1" dirty="0" err="1" smtClean="0"/>
              <a:t>MyClass</a:t>
            </a:r>
            <a:r>
              <a:rPr lang="en-US" sz="1800" b="1" dirty="0" smtClean="0"/>
              <a:t>();</a:t>
            </a:r>
          </a:p>
          <a:p>
            <a:pPr>
              <a:lnSpc>
                <a:spcPct val="100000"/>
              </a:lnSpc>
              <a:buNone/>
            </a:pPr>
            <a:r>
              <a:rPr lang="en-US" sz="1800" b="1" dirty="0" smtClean="0"/>
              <a:t>     ob1.show();</a:t>
            </a:r>
          </a:p>
          <a:p>
            <a:pPr>
              <a:lnSpc>
                <a:spcPct val="100000"/>
              </a:lnSpc>
              <a:buNone/>
            </a:pPr>
            <a:r>
              <a:rPr lang="en-US" sz="1800" b="1" dirty="0" smtClean="0"/>
              <a:t>  }</a:t>
            </a:r>
          </a:p>
          <a:p>
            <a:pPr>
              <a:lnSpc>
                <a:spcPct val="100000"/>
              </a:lnSpc>
              <a:buNone/>
            </a:pPr>
            <a:r>
              <a:rPr lang="en-US" sz="1800" b="1" dirty="0" smtClean="0"/>
              <a:t>}</a:t>
            </a:r>
          </a:p>
          <a:p>
            <a:endParaRPr lang="en-US" dirty="0"/>
          </a:p>
        </p:txBody>
      </p:sp>
      <p:pic>
        <p:nvPicPr>
          <p:cNvPr id="16386" name="Picture 2"/>
          <p:cNvPicPr>
            <a:picLocks noChangeAspect="1" noChangeArrowheads="1"/>
          </p:cNvPicPr>
          <p:nvPr/>
        </p:nvPicPr>
        <p:blipFill>
          <a:blip r:embed="rId2"/>
          <a:srcRect/>
          <a:stretch>
            <a:fillRect/>
          </a:stretch>
        </p:blipFill>
        <p:spPr bwMode="auto">
          <a:xfrm>
            <a:off x="381000" y="3048000"/>
            <a:ext cx="8071485" cy="16002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Some of Java's Most used Interfaces</a:t>
            </a:r>
            <a:endParaRPr lang="en-US" dirty="0"/>
          </a:p>
        </p:txBody>
      </p:sp>
      <p:sp>
        <p:nvSpPr>
          <p:cNvPr id="8" name="Content Placeholder 7"/>
          <p:cNvSpPr>
            <a:spLocks noGrp="1"/>
          </p:cNvSpPr>
          <p:nvPr>
            <p:ph idx="1"/>
          </p:nvPr>
        </p:nvSpPr>
        <p:spPr/>
        <p:txBody>
          <a:bodyPr/>
          <a:lstStyle/>
          <a:p>
            <a:pPr>
              <a:lnSpc>
                <a:spcPct val="100000"/>
              </a:lnSpc>
              <a:buNone/>
            </a:pPr>
            <a:r>
              <a:rPr lang="en-US" b="1" dirty="0" smtClean="0"/>
              <a:t>Reading Assignment</a:t>
            </a:r>
          </a:p>
          <a:p>
            <a:pPr lvl="2">
              <a:lnSpc>
                <a:spcPct val="200000"/>
              </a:lnSpc>
              <a:buFont typeface="Wingdings" pitchFamily="2" charset="2"/>
              <a:buChar char="v"/>
            </a:pPr>
            <a:r>
              <a:rPr lang="en-US" sz="2800" b="1" dirty="0" err="1" smtClean="0"/>
              <a:t>Iterator</a:t>
            </a:r>
            <a:endParaRPr lang="en-US" sz="2800" b="1" dirty="0" smtClean="0"/>
          </a:p>
          <a:p>
            <a:pPr lvl="2">
              <a:lnSpc>
                <a:spcPct val="200000"/>
              </a:lnSpc>
              <a:buFont typeface="Wingdings" pitchFamily="2" charset="2"/>
              <a:buChar char="v"/>
            </a:pPr>
            <a:r>
              <a:rPr lang="en-US" sz="2800" b="1" dirty="0" err="1" smtClean="0"/>
              <a:t>Cloneable</a:t>
            </a:r>
            <a:endParaRPr lang="en-US" sz="2800" b="1" dirty="0" smtClean="0"/>
          </a:p>
          <a:p>
            <a:pPr lvl="2">
              <a:lnSpc>
                <a:spcPct val="200000"/>
              </a:lnSpc>
              <a:buFont typeface="Wingdings" pitchFamily="2" charset="2"/>
              <a:buChar char="v"/>
            </a:pPr>
            <a:r>
              <a:rPr lang="en-US" sz="2800" b="1" dirty="0" err="1" smtClean="0"/>
              <a:t>Serializable</a:t>
            </a:r>
            <a:endParaRPr lang="en-US" sz="2800" dirty="0" smtClean="0"/>
          </a:p>
          <a:p>
            <a:pPr lvl="2">
              <a:lnSpc>
                <a:spcPct val="200000"/>
              </a:lnSpc>
              <a:buFont typeface="Wingdings" pitchFamily="2" charset="2"/>
              <a:buChar char="v"/>
            </a:pPr>
            <a:r>
              <a:rPr lang="en-US" sz="2800" b="1" dirty="0" smtClean="0"/>
              <a:t>Comparable</a:t>
            </a:r>
          </a:p>
          <a:p>
            <a:pPr lvl="3">
              <a:lnSpc>
                <a:spcPct val="200000"/>
              </a:lnSpc>
              <a:buFont typeface="Wingdings" pitchFamily="2" charset="2"/>
              <a:buChar char="v"/>
            </a:pPr>
            <a:endParaRPr lang="en-US" sz="2800" dirty="0" smtClean="0"/>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4000" dirty="0" smtClean="0"/>
              <a:t>Interface vs. Abstract Class</a:t>
            </a:r>
            <a:endParaRPr lang="en-US" sz="4000" dirty="0"/>
          </a:p>
        </p:txBody>
      </p:sp>
      <p:sp>
        <p:nvSpPr>
          <p:cNvPr id="15" name="Text Placeholder 14"/>
          <p:cNvSpPr>
            <a:spLocks noGrp="1"/>
          </p:cNvSpPr>
          <p:nvPr>
            <p:ph type="body" idx="1"/>
          </p:nvPr>
        </p:nvSpPr>
        <p:spPr>
          <a:xfrm>
            <a:off x="457200" y="1219200"/>
            <a:ext cx="4040188" cy="639762"/>
          </a:xfrm>
        </p:spPr>
        <p:txBody>
          <a:bodyPr/>
          <a:lstStyle/>
          <a:p>
            <a:r>
              <a:rPr lang="en-US" dirty="0" smtClean="0"/>
              <a:t>Interface</a:t>
            </a:r>
            <a:endParaRPr lang="en-US" dirty="0"/>
          </a:p>
        </p:txBody>
      </p:sp>
      <p:sp>
        <p:nvSpPr>
          <p:cNvPr id="16" name="Content Placeholder 15"/>
          <p:cNvSpPr>
            <a:spLocks noGrp="1"/>
          </p:cNvSpPr>
          <p:nvPr>
            <p:ph sz="half" idx="2"/>
          </p:nvPr>
        </p:nvSpPr>
        <p:spPr>
          <a:xfrm>
            <a:off x="228600" y="1905000"/>
            <a:ext cx="4268788" cy="4221163"/>
          </a:xfrm>
        </p:spPr>
        <p:txBody>
          <a:bodyPr/>
          <a:lstStyle/>
          <a:p>
            <a:pPr>
              <a:lnSpc>
                <a:spcPct val="100000"/>
              </a:lnSpc>
            </a:pPr>
            <a:r>
              <a:rPr lang="en-US" dirty="0" smtClean="0"/>
              <a:t>Methods can be declared</a:t>
            </a:r>
          </a:p>
          <a:p>
            <a:pPr>
              <a:lnSpc>
                <a:spcPct val="100000"/>
              </a:lnSpc>
            </a:pPr>
            <a:r>
              <a:rPr lang="en-US" dirty="0" smtClean="0"/>
              <a:t>No method bodies</a:t>
            </a:r>
          </a:p>
          <a:p>
            <a:pPr>
              <a:lnSpc>
                <a:spcPct val="100000"/>
              </a:lnSpc>
            </a:pPr>
            <a:r>
              <a:rPr lang="en-US" dirty="0" smtClean="0"/>
              <a:t>“Constants” can be declared</a:t>
            </a:r>
          </a:p>
          <a:p>
            <a:pPr>
              <a:lnSpc>
                <a:spcPct val="100000"/>
              </a:lnSpc>
            </a:pPr>
            <a:endParaRPr lang="en-US" dirty="0" smtClean="0"/>
          </a:p>
          <a:p>
            <a:pPr>
              <a:lnSpc>
                <a:spcPct val="100000"/>
              </a:lnSpc>
            </a:pPr>
            <a:r>
              <a:rPr lang="en-US" dirty="0" smtClean="0"/>
              <a:t>Has no constructors</a:t>
            </a:r>
          </a:p>
          <a:p>
            <a:pPr>
              <a:lnSpc>
                <a:spcPct val="100000"/>
              </a:lnSpc>
            </a:pPr>
            <a:r>
              <a:rPr lang="en-US" dirty="0" smtClean="0"/>
              <a:t>Multiple inheritance possible</a:t>
            </a:r>
          </a:p>
          <a:p>
            <a:pPr>
              <a:lnSpc>
                <a:spcPct val="100000"/>
              </a:lnSpc>
            </a:pPr>
            <a:r>
              <a:rPr lang="en-US" dirty="0" smtClean="0"/>
              <a:t>Has no top interface</a:t>
            </a:r>
          </a:p>
          <a:p>
            <a:pPr>
              <a:lnSpc>
                <a:spcPct val="100000"/>
              </a:lnSpc>
            </a:pPr>
            <a:r>
              <a:rPr lang="en-US" dirty="0" smtClean="0"/>
              <a:t>Multiple “parent” interfaces</a:t>
            </a:r>
          </a:p>
          <a:p>
            <a:endParaRPr lang="en-US" dirty="0"/>
          </a:p>
        </p:txBody>
      </p:sp>
      <p:sp>
        <p:nvSpPr>
          <p:cNvPr id="17" name="Text Placeholder 16"/>
          <p:cNvSpPr>
            <a:spLocks noGrp="1"/>
          </p:cNvSpPr>
          <p:nvPr>
            <p:ph type="body" sz="quarter" idx="3"/>
          </p:nvPr>
        </p:nvSpPr>
        <p:spPr>
          <a:xfrm>
            <a:off x="4645025" y="1219200"/>
            <a:ext cx="4041775" cy="639762"/>
          </a:xfrm>
        </p:spPr>
        <p:txBody>
          <a:bodyPr/>
          <a:lstStyle/>
          <a:p>
            <a:r>
              <a:rPr lang="en-US" dirty="0" smtClean="0"/>
              <a:t>Abstract Class</a:t>
            </a:r>
            <a:endParaRPr lang="en-US" dirty="0"/>
          </a:p>
        </p:txBody>
      </p:sp>
      <p:sp>
        <p:nvSpPr>
          <p:cNvPr id="18" name="Content Placeholder 17"/>
          <p:cNvSpPr>
            <a:spLocks noGrp="1"/>
          </p:cNvSpPr>
          <p:nvPr>
            <p:ph sz="quarter" idx="4"/>
          </p:nvPr>
        </p:nvSpPr>
        <p:spPr>
          <a:xfrm>
            <a:off x="4645025" y="1905000"/>
            <a:ext cx="4498975" cy="4572000"/>
          </a:xfrm>
        </p:spPr>
        <p:txBody>
          <a:bodyPr/>
          <a:lstStyle/>
          <a:p>
            <a:pPr>
              <a:lnSpc>
                <a:spcPct val="100000"/>
              </a:lnSpc>
            </a:pPr>
            <a:r>
              <a:rPr lang="en-US" dirty="0" smtClean="0"/>
              <a:t>Methods can be declared</a:t>
            </a:r>
          </a:p>
          <a:p>
            <a:pPr>
              <a:lnSpc>
                <a:spcPct val="100000"/>
              </a:lnSpc>
            </a:pPr>
            <a:r>
              <a:rPr lang="en-US" dirty="0" smtClean="0"/>
              <a:t>Method bodies can be defined</a:t>
            </a:r>
          </a:p>
          <a:p>
            <a:pPr>
              <a:lnSpc>
                <a:spcPct val="100000"/>
              </a:lnSpc>
            </a:pPr>
            <a:r>
              <a:rPr lang="en-US" dirty="0" smtClean="0"/>
              <a:t>All types of variables can be declared</a:t>
            </a:r>
          </a:p>
          <a:p>
            <a:pPr>
              <a:lnSpc>
                <a:spcPct val="100000"/>
              </a:lnSpc>
            </a:pPr>
            <a:r>
              <a:rPr lang="en-US" dirty="0" smtClean="0"/>
              <a:t>Can have constructors</a:t>
            </a:r>
          </a:p>
          <a:p>
            <a:pPr>
              <a:lnSpc>
                <a:spcPct val="100000"/>
              </a:lnSpc>
            </a:pPr>
            <a:r>
              <a:rPr lang="en-US" dirty="0" smtClean="0"/>
              <a:t>Multiple inheritance not possible</a:t>
            </a:r>
          </a:p>
          <a:p>
            <a:pPr>
              <a:lnSpc>
                <a:spcPct val="100000"/>
              </a:lnSpc>
            </a:pPr>
            <a:r>
              <a:rPr lang="en-US" dirty="0" smtClean="0"/>
              <a:t>Always inherits from </a:t>
            </a:r>
            <a:r>
              <a:rPr lang="en-US" b="1" dirty="0" smtClean="0"/>
              <a:t>Object</a:t>
            </a:r>
          </a:p>
          <a:p>
            <a:pPr>
              <a:lnSpc>
                <a:spcPct val="100000"/>
              </a:lnSpc>
            </a:pPr>
            <a:r>
              <a:rPr lang="en-US" dirty="0" smtClean="0"/>
              <a:t>Only one “parent” class</a:t>
            </a:r>
          </a:p>
          <a:p>
            <a:endParaRPr lang="en-US" dirty="0"/>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4495800" cy="430887"/>
          </a:xfrm>
          <a:prstGeom prst="rect">
            <a:avLst/>
          </a:prstGeom>
          <a:noFill/>
          <a:ln w="9525">
            <a:noFill/>
            <a:miter lim="800000"/>
            <a:headEnd/>
            <a:tailEnd/>
          </a:ln>
        </p:spPr>
        <p:txBody>
          <a:bodyPr wrap="square" lIns="0" tIns="0" rIns="0" bIns="0">
            <a:spAutoFit/>
          </a:bodyPr>
          <a:lstStyle/>
          <a:p>
            <a:pPr>
              <a:buClr>
                <a:srgbClr val="000000"/>
              </a:buClr>
              <a:buSzPct val="38000"/>
              <a:tabLst>
                <a:tab pos="656650" algn="l"/>
              </a:tabLst>
            </a:pPr>
            <a:r>
              <a:rPr lang="en-GB" sz="2800" dirty="0" smtClean="0">
                <a:solidFill>
                  <a:srgbClr val="7030A0"/>
                </a:solidFill>
                <a:latin typeface="Impact" pitchFamily="34" charset="0"/>
              </a:rPr>
              <a:t>Self -Review Questions</a:t>
            </a:r>
            <a:endParaRPr lang="en-GB" sz="2800" dirty="0">
              <a:solidFill>
                <a:srgbClr val="7030A0"/>
              </a:solidFill>
              <a:latin typeface="Impact" pitchFamily="34" charset="0"/>
            </a:endParaRPr>
          </a:p>
        </p:txBody>
      </p:sp>
      <p:sp>
        <p:nvSpPr>
          <p:cNvPr id="17411" name="Text Box 3"/>
          <p:cNvSpPr txBox="1">
            <a:spLocks noChangeArrowheads="1"/>
          </p:cNvSpPr>
          <p:nvPr/>
        </p:nvSpPr>
        <p:spPr bwMode="auto">
          <a:xfrm>
            <a:off x="293760" y="1309098"/>
            <a:ext cx="8406720" cy="4996240"/>
          </a:xfrm>
          <a:prstGeom prst="rect">
            <a:avLst/>
          </a:prstGeom>
          <a:noFill/>
          <a:ln w="9525">
            <a:noFill/>
            <a:miter lim="800000"/>
            <a:headEnd/>
            <a:tailEnd/>
          </a:ln>
        </p:spPr>
        <p:txBody>
          <a:bodyPr lIns="0" tIns="0" rIns="0" bIns="0">
            <a:spAutoFit/>
          </a:bodyPr>
          <a:lstStyle/>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What is a package? How do we design a package?</a:t>
            </a:r>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How do we add a class or interface to a package?</a:t>
            </a:r>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Explain in detail about accessing a package.  </a:t>
            </a:r>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Explain about the access protection in packages?</a:t>
            </a:r>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What is interface? Write a program to demonstrate how interfaces can be extended.</a:t>
            </a:r>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Does Java Support multiple inheritance? Write Java a program to implement the multilevel Inheritance. </a:t>
            </a:r>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400" dirty="0" smtClean="0"/>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400" dirty="0" smtClean="0"/>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nSpc>
                <a:spcPct val="100000"/>
              </a:lnSpc>
            </a:pPr>
            <a:r>
              <a:rPr lang="en-US" dirty="0" smtClean="0"/>
              <a:t>A package is a container of classes and interfaces. </a:t>
            </a:r>
          </a:p>
          <a:p>
            <a:pPr>
              <a:lnSpc>
                <a:spcPct val="100000"/>
              </a:lnSpc>
            </a:pPr>
            <a:r>
              <a:rPr lang="en-US" dirty="0" smtClean="0"/>
              <a:t>A package represents a directory that contains related group of classes and interfaces. </a:t>
            </a:r>
          </a:p>
          <a:p>
            <a:pPr>
              <a:lnSpc>
                <a:spcPct val="100000"/>
              </a:lnSpc>
            </a:pPr>
            <a:r>
              <a:rPr lang="en-US" dirty="0" smtClean="0"/>
              <a:t>For example, when we write statements like: </a:t>
            </a:r>
            <a:r>
              <a:rPr lang="en-US" b="1" dirty="0" smtClean="0">
                <a:solidFill>
                  <a:schemeClr val="tx2"/>
                </a:solidFill>
              </a:rPr>
              <a:t>import java.io.*;</a:t>
            </a:r>
          </a:p>
          <a:p>
            <a:pPr lvl="1">
              <a:lnSpc>
                <a:spcPct val="100000"/>
              </a:lnSpc>
            </a:pPr>
            <a:r>
              <a:rPr lang="en-US" dirty="0" smtClean="0"/>
              <a:t>Here we are importing classes of </a:t>
            </a:r>
            <a:r>
              <a:rPr lang="en-US" b="1" i="1" dirty="0" smtClean="0">
                <a:solidFill>
                  <a:schemeClr val="tx2"/>
                </a:solidFill>
              </a:rPr>
              <a:t>java.io</a:t>
            </a:r>
            <a:r>
              <a:rPr lang="en-US" dirty="0" smtClean="0"/>
              <a:t> package. </a:t>
            </a:r>
          </a:p>
          <a:p>
            <a:pPr lvl="1">
              <a:lnSpc>
                <a:spcPct val="100000"/>
              </a:lnSpc>
            </a:pPr>
            <a:r>
              <a:rPr lang="en-US" dirty="0" smtClean="0"/>
              <a:t>Here, </a:t>
            </a:r>
            <a:r>
              <a:rPr lang="en-US" b="1" i="1" dirty="0" smtClean="0">
                <a:solidFill>
                  <a:schemeClr val="tx2"/>
                </a:solidFill>
              </a:rPr>
              <a:t>java</a:t>
            </a:r>
            <a:r>
              <a:rPr lang="en-US" dirty="0" smtClean="0"/>
              <a:t> is a directory name and </a:t>
            </a:r>
            <a:r>
              <a:rPr lang="en-US" b="1" i="1" dirty="0" err="1" smtClean="0">
                <a:solidFill>
                  <a:schemeClr val="tx2"/>
                </a:solidFill>
              </a:rPr>
              <a:t>io</a:t>
            </a:r>
            <a:r>
              <a:rPr lang="en-US" b="1" dirty="0" smtClean="0"/>
              <a:t> </a:t>
            </a:r>
            <a:r>
              <a:rPr lang="en-US" dirty="0" smtClean="0"/>
              <a:t>is another sub directory within it. </a:t>
            </a:r>
          </a:p>
          <a:p>
            <a:pPr lvl="1">
              <a:lnSpc>
                <a:spcPct val="100000"/>
              </a:lnSpc>
            </a:pPr>
            <a:r>
              <a:rPr lang="en-US" dirty="0" smtClean="0"/>
              <a:t>The ‘</a:t>
            </a:r>
            <a:r>
              <a:rPr lang="en-US" b="1" dirty="0" smtClean="0">
                <a:solidFill>
                  <a:schemeClr val="tx2"/>
                </a:solidFill>
              </a:rPr>
              <a:t>*’</a:t>
            </a:r>
            <a:r>
              <a:rPr lang="en-US" dirty="0" smtClean="0"/>
              <a:t> represents all the classes and interfaces of that </a:t>
            </a:r>
            <a:r>
              <a:rPr lang="en-US" b="1" i="1" dirty="0" err="1" smtClean="0">
                <a:solidFill>
                  <a:schemeClr val="tx2"/>
                </a:solidFill>
              </a:rPr>
              <a:t>io</a:t>
            </a:r>
            <a:r>
              <a:rPr lang="en-US" b="1" i="1" dirty="0" smtClean="0">
                <a:solidFill>
                  <a:schemeClr val="tx2"/>
                </a:solidFill>
              </a:rPr>
              <a:t> </a:t>
            </a:r>
            <a:r>
              <a:rPr lang="en-US" dirty="0" smtClean="0"/>
              <a:t>sub directory.</a:t>
            </a:r>
          </a:p>
          <a:p>
            <a:pPr>
              <a:lnSpc>
                <a:spcPct val="100000"/>
              </a:lnSpc>
            </a:pPr>
            <a:r>
              <a:rPr lang="en-US" dirty="0" smtClean="0"/>
              <a:t>We can create our own packages called </a:t>
            </a:r>
            <a:r>
              <a:rPr lang="en-US" b="1" dirty="0" smtClean="0">
                <a:solidFill>
                  <a:srgbClr val="C00000"/>
                </a:solidFill>
              </a:rPr>
              <a:t>User-defined packages</a:t>
            </a:r>
            <a:r>
              <a:rPr lang="en-US" dirty="0" smtClean="0">
                <a:solidFill>
                  <a:srgbClr val="C00000"/>
                </a:solidFill>
              </a:rPr>
              <a:t> </a:t>
            </a:r>
            <a:r>
              <a:rPr lang="en-US" dirty="0" smtClean="0"/>
              <a:t>or extend the available packages, called </a:t>
            </a:r>
            <a:r>
              <a:rPr lang="en-US" b="1" dirty="0" smtClean="0">
                <a:solidFill>
                  <a:srgbClr val="C00000"/>
                </a:solidFill>
              </a:rPr>
              <a:t>Built-in packages</a:t>
            </a:r>
            <a:r>
              <a:rPr lang="en-US" dirty="0" smtClean="0"/>
              <a:t>.</a:t>
            </a:r>
          </a:p>
          <a:p>
            <a:pPr>
              <a:lnSpc>
                <a:spcPct val="100000"/>
              </a:lnSpc>
            </a:pPr>
            <a:r>
              <a:rPr lang="en-US" dirty="0" smtClean="0"/>
              <a:t>User-defined packages can also be imported into other classes and used exactly in the same way as the built-in packages. </a:t>
            </a:r>
          </a:p>
          <a:p>
            <a:pPr>
              <a:lnSpc>
                <a:spcPct val="100000"/>
              </a:lnSpc>
            </a:pPr>
            <a:r>
              <a:rPr lang="en-US" dirty="0" smtClean="0"/>
              <a:t>Packages provide reusability.</a:t>
            </a:r>
          </a:p>
          <a:p>
            <a:endParaRPr lang="en-US" dirty="0"/>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Package</a:t>
            </a:r>
            <a:endParaRPr lang="en-US" dirty="0"/>
          </a:p>
        </p:txBody>
      </p:sp>
      <p:sp>
        <p:nvSpPr>
          <p:cNvPr id="3" name="Content Placeholder 2"/>
          <p:cNvSpPr>
            <a:spLocks noGrp="1"/>
          </p:cNvSpPr>
          <p:nvPr>
            <p:ph idx="1"/>
          </p:nvPr>
        </p:nvSpPr>
        <p:spPr/>
        <p:txBody>
          <a:bodyPr/>
          <a:lstStyle/>
          <a:p>
            <a:pPr>
              <a:lnSpc>
                <a:spcPct val="100000"/>
              </a:lnSpc>
            </a:pPr>
            <a:r>
              <a:rPr lang="en-US" b="1" dirty="0" smtClean="0"/>
              <a:t>Syntax for creating a package:</a:t>
            </a:r>
          </a:p>
          <a:p>
            <a:pPr>
              <a:lnSpc>
                <a:spcPct val="100000"/>
              </a:lnSpc>
              <a:buNone/>
            </a:pPr>
            <a:r>
              <a:rPr lang="en-US" dirty="0" smtClean="0"/>
              <a:t>              </a:t>
            </a:r>
            <a:r>
              <a:rPr lang="en-US" b="1" dirty="0" smtClean="0">
                <a:solidFill>
                  <a:schemeClr val="tx2"/>
                </a:solidFill>
                <a:latin typeface="Courier New" pitchFamily="49" charset="0"/>
                <a:cs typeface="Courier New" pitchFamily="49" charset="0"/>
              </a:rPr>
              <a:t>package packagename;</a:t>
            </a:r>
          </a:p>
          <a:p>
            <a:pPr>
              <a:lnSpc>
                <a:spcPct val="100000"/>
              </a:lnSpc>
              <a:buNone/>
            </a:pPr>
            <a:r>
              <a:rPr lang="en-US" b="1" dirty="0" smtClean="0"/>
              <a:t>     Ex: </a:t>
            </a:r>
            <a:r>
              <a:rPr lang="en-US" b="1" dirty="0" smtClean="0">
                <a:latin typeface="Courier New" pitchFamily="49" charset="0"/>
                <a:cs typeface="Courier New" pitchFamily="49" charset="0"/>
              </a:rPr>
              <a:t>package pack;</a:t>
            </a:r>
          </a:p>
          <a:p>
            <a:pPr>
              <a:lnSpc>
                <a:spcPct val="150000"/>
              </a:lnSpc>
            </a:pPr>
            <a:r>
              <a:rPr lang="en-US" dirty="0" smtClean="0"/>
              <a:t>The package creation statement must be the first statement in the program while creating a package.</a:t>
            </a:r>
          </a:p>
          <a:p>
            <a:pPr>
              <a:lnSpc>
                <a:spcPct val="150000"/>
              </a:lnSpc>
            </a:pPr>
            <a:r>
              <a:rPr lang="en-US" dirty="0" smtClean="0"/>
              <a:t>And, declare all the members and the class itself as </a:t>
            </a:r>
            <a:r>
              <a:rPr lang="en-US" i="1" dirty="0" smtClean="0"/>
              <a:t>public</a:t>
            </a:r>
            <a:r>
              <a:rPr lang="en-US" dirty="0" smtClean="0"/>
              <a:t> </a:t>
            </a:r>
          </a:p>
          <a:p>
            <a:pPr lvl="1">
              <a:lnSpc>
                <a:spcPct val="150000"/>
              </a:lnSpc>
            </a:pPr>
            <a:r>
              <a:rPr lang="en-US" dirty="0" smtClean="0"/>
              <a:t>then only the public members are available outside the package to other programs.</a:t>
            </a:r>
          </a:p>
          <a:p>
            <a:pPr>
              <a:lnSpc>
                <a:spcPct val="150000"/>
              </a:lnSpc>
            </a:pPr>
            <a:r>
              <a:rPr lang="en-US" dirty="0" smtClean="0"/>
              <a:t>When the package statement is omitted, class names are put into the default </a:t>
            </a:r>
            <a:r>
              <a:rPr lang="en-US" dirty="0" smtClean="0"/>
              <a:t>package.</a:t>
            </a:r>
            <a:endParaRPr lang="en-US" dirty="0" smtClean="0"/>
          </a:p>
          <a:p>
            <a:endParaRPr lang="en-US"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Hierarchy</a:t>
            </a:r>
            <a:endParaRPr lang="en-US" dirty="0"/>
          </a:p>
        </p:txBody>
      </p:sp>
      <p:sp>
        <p:nvSpPr>
          <p:cNvPr id="3" name="Content Placeholder 2"/>
          <p:cNvSpPr>
            <a:spLocks noGrp="1"/>
          </p:cNvSpPr>
          <p:nvPr>
            <p:ph idx="1"/>
          </p:nvPr>
        </p:nvSpPr>
        <p:spPr/>
        <p:txBody>
          <a:bodyPr/>
          <a:lstStyle/>
          <a:p>
            <a:pPr>
              <a:lnSpc>
                <a:spcPct val="100000"/>
              </a:lnSpc>
            </a:pPr>
            <a:r>
              <a:rPr lang="en-US" sz="2800" dirty="0" smtClean="0"/>
              <a:t>To create a package hierarchy, separate each package name with a dot:</a:t>
            </a:r>
          </a:p>
          <a:p>
            <a:pPr>
              <a:lnSpc>
                <a:spcPct val="100000"/>
              </a:lnSpc>
              <a:buNone/>
            </a:pPr>
            <a:r>
              <a:rPr lang="en-US" sz="2800" dirty="0" smtClean="0"/>
              <a:t>	</a:t>
            </a:r>
            <a:r>
              <a:rPr lang="en-US" dirty="0" smtClean="0">
                <a:solidFill>
                  <a:schemeClr val="tx2"/>
                </a:solidFill>
                <a:latin typeface="Courier New" pitchFamily="49" charset="0"/>
                <a:cs typeface="Courier New" pitchFamily="49" charset="0"/>
              </a:rPr>
              <a:t>package myPackage1.myPackage2.myPackage3;</a:t>
            </a:r>
            <a:endParaRPr lang="en-US" sz="2800" dirty="0" smtClean="0">
              <a:solidFill>
                <a:schemeClr val="tx2"/>
              </a:solidFill>
              <a:latin typeface="Courier New" pitchFamily="49" charset="0"/>
              <a:cs typeface="Courier New" pitchFamily="49" charset="0"/>
            </a:endParaRPr>
          </a:p>
          <a:p>
            <a:pPr>
              <a:lnSpc>
                <a:spcPct val="100000"/>
              </a:lnSpc>
            </a:pPr>
            <a:r>
              <a:rPr lang="en-US" sz="2800" dirty="0" smtClean="0"/>
              <a:t>A package hierarchy must be stored accordingly in the file system:</a:t>
            </a:r>
          </a:p>
          <a:p>
            <a:pPr lvl="1">
              <a:lnSpc>
                <a:spcPct val="100000"/>
              </a:lnSpc>
              <a:buNone/>
            </a:pPr>
            <a:r>
              <a:rPr lang="en-US" sz="2800" dirty="0" smtClean="0"/>
              <a:t>myPackage1\myPackage2\myPackage3</a:t>
            </a:r>
          </a:p>
          <a:p>
            <a:pPr>
              <a:lnSpc>
                <a:spcPct val="100000"/>
              </a:lnSpc>
            </a:pPr>
            <a:r>
              <a:rPr lang="en-US" sz="2800" dirty="0" smtClean="0"/>
              <a:t>You cannot rename a package without renaming its directory!</a:t>
            </a:r>
          </a:p>
          <a:p>
            <a:pPr>
              <a:lnSpc>
                <a:spcPct val="100000"/>
              </a:lnSpc>
            </a:pPr>
            <a:endParaRPr lang="en-US"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Creating a Package</a:t>
            </a:r>
            <a:endParaRPr lang="en-US" dirty="0"/>
          </a:p>
        </p:txBody>
      </p:sp>
      <p:sp>
        <p:nvSpPr>
          <p:cNvPr id="3" name="Content Placeholder 2"/>
          <p:cNvSpPr>
            <a:spLocks noGrp="1"/>
          </p:cNvSpPr>
          <p:nvPr>
            <p:ph idx="1"/>
          </p:nvPr>
        </p:nvSpPr>
        <p:spPr/>
        <p:txBody>
          <a:bodyPr/>
          <a:lstStyle/>
          <a:p>
            <a:pPr>
              <a:lnSpc>
                <a:spcPct val="100000"/>
              </a:lnSpc>
              <a:buNone/>
            </a:pPr>
            <a:r>
              <a:rPr lang="en-US" sz="1800" b="1" dirty="0" smtClean="0">
                <a:latin typeface="Courier New" pitchFamily="49" charset="0"/>
                <a:cs typeface="Courier New" pitchFamily="49" charset="0"/>
              </a:rPr>
              <a:t>//creating a package</a:t>
            </a:r>
          </a:p>
          <a:p>
            <a:pPr>
              <a:lnSpc>
                <a:spcPct val="100000"/>
              </a:lnSpc>
              <a:buNone/>
            </a:pPr>
            <a:r>
              <a:rPr lang="en-US" sz="1800" b="1" dirty="0" smtClean="0">
                <a:latin typeface="Courier New" pitchFamily="49" charset="0"/>
                <a:cs typeface="Courier New" pitchFamily="49" charset="0"/>
              </a:rPr>
              <a:t>package pack;</a:t>
            </a:r>
          </a:p>
          <a:p>
            <a:pPr>
              <a:lnSpc>
                <a:spcPct val="100000"/>
              </a:lnSpc>
              <a:buNone/>
            </a:pPr>
            <a:r>
              <a:rPr lang="en-US" sz="1800" b="1" dirty="0" smtClean="0">
                <a:latin typeface="Courier New" pitchFamily="49" charset="0"/>
                <a:cs typeface="Courier New" pitchFamily="49" charset="0"/>
              </a:rPr>
              <a:t>public class Addition</a:t>
            </a:r>
          </a:p>
          <a:p>
            <a:pPr>
              <a:lnSpc>
                <a:spcPct val="100000"/>
              </a:lnSpc>
              <a:buNone/>
            </a:pPr>
            <a:r>
              <a:rPr lang="en-US" sz="1800" b="1" dirty="0" smtClean="0">
                <a:latin typeface="Courier New" pitchFamily="49" charset="0"/>
                <a:cs typeface="Courier New" pitchFamily="49" charset="0"/>
              </a:rPr>
              <a:t>{ private double d1,d2;</a:t>
            </a:r>
          </a:p>
          <a:p>
            <a:pPr>
              <a:lnSpc>
                <a:spcPct val="100000"/>
              </a:lnSpc>
              <a:buNone/>
            </a:pPr>
            <a:r>
              <a:rPr lang="en-US" sz="1800" b="1" dirty="0" smtClean="0">
                <a:latin typeface="Courier New" pitchFamily="49" charset="0"/>
                <a:cs typeface="Courier New" pitchFamily="49" charset="0"/>
              </a:rPr>
              <a:t>  public Addition(double </a:t>
            </a:r>
            <a:r>
              <a:rPr lang="en-US" sz="1800" b="1" dirty="0" err="1" smtClean="0">
                <a:latin typeface="Courier New" pitchFamily="49" charset="0"/>
                <a:cs typeface="Courier New" pitchFamily="49" charset="0"/>
              </a:rPr>
              <a:t>a,double</a:t>
            </a:r>
            <a:r>
              <a:rPr lang="en-US" sz="1800" b="1" dirty="0" smtClean="0">
                <a:latin typeface="Courier New" pitchFamily="49" charset="0"/>
                <a:cs typeface="Courier New" pitchFamily="49" charset="0"/>
              </a:rPr>
              <a:t> b)</a:t>
            </a:r>
          </a:p>
          <a:p>
            <a:pPr>
              <a:lnSpc>
                <a:spcPct val="100000"/>
              </a:lnSpc>
              <a:buNone/>
            </a:pPr>
            <a:r>
              <a:rPr lang="en-US" sz="1800" b="1" dirty="0" smtClean="0">
                <a:latin typeface="Courier New" pitchFamily="49" charset="0"/>
                <a:cs typeface="Courier New" pitchFamily="49" charset="0"/>
              </a:rPr>
              <a:t>  { d1 = a;</a:t>
            </a:r>
          </a:p>
          <a:p>
            <a:pPr>
              <a:lnSpc>
                <a:spcPct val="100000"/>
              </a:lnSpc>
              <a:buNone/>
            </a:pPr>
            <a:r>
              <a:rPr lang="en-US" sz="1800" b="1" dirty="0" smtClean="0">
                <a:latin typeface="Courier New" pitchFamily="49" charset="0"/>
                <a:cs typeface="Courier New" pitchFamily="49" charset="0"/>
              </a:rPr>
              <a:t>    d2 = b;</a:t>
            </a:r>
          </a:p>
          <a:p>
            <a:pPr>
              <a:lnSpc>
                <a:spcPct val="100000"/>
              </a:lnSpc>
              <a:buNone/>
            </a:pPr>
            <a:r>
              <a:rPr lang="en-US" sz="1800" b="1" dirty="0" smtClean="0">
                <a:latin typeface="Courier New" pitchFamily="49" charset="0"/>
                <a:cs typeface="Courier New" pitchFamily="49" charset="0"/>
              </a:rPr>
              <a:t>  }</a:t>
            </a:r>
          </a:p>
          <a:p>
            <a:pPr>
              <a:lnSpc>
                <a:spcPct val="100000"/>
              </a:lnSpc>
              <a:buNone/>
            </a:pPr>
            <a:r>
              <a:rPr lang="en-US" sz="1800" b="1" dirty="0" smtClean="0">
                <a:latin typeface="Courier New" pitchFamily="49" charset="0"/>
                <a:cs typeface="Courier New" pitchFamily="49" charset="0"/>
              </a:rPr>
              <a:t>  public void sum()</a:t>
            </a:r>
          </a:p>
          <a:p>
            <a:pPr>
              <a:lnSpc>
                <a:spcPct val="100000"/>
              </a:lnSpc>
              <a:buNone/>
            </a:pP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 ("Sum is : " + (d1+d2) );</a:t>
            </a:r>
          </a:p>
          <a:p>
            <a:pPr>
              <a:lnSpc>
                <a:spcPct val="100000"/>
              </a:lnSpc>
              <a:buNone/>
            </a:pPr>
            <a:r>
              <a:rPr lang="en-US" sz="1800" b="1" dirty="0" smtClean="0">
                <a:latin typeface="Courier New" pitchFamily="49" charset="0"/>
                <a:cs typeface="Courier New" pitchFamily="49" charset="0"/>
              </a:rPr>
              <a:t>  }</a:t>
            </a:r>
          </a:p>
          <a:p>
            <a:pPr>
              <a:lnSpc>
                <a:spcPct val="100000"/>
              </a:lnSpc>
              <a:buNone/>
            </a:pPr>
            <a:r>
              <a:rPr lang="en-US" sz="1800" b="1" dirty="0" smtClean="0">
                <a:latin typeface="Courier New" pitchFamily="49" charset="0"/>
                <a:cs typeface="Courier New" pitchFamily="49" charset="0"/>
              </a:rPr>
              <a:t>}</a:t>
            </a:r>
          </a:p>
          <a:p>
            <a:pPr>
              <a:buNone/>
            </a:pPr>
            <a:endParaRPr lang="en-US" dirty="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 Package</a:t>
            </a:r>
            <a:endParaRPr lang="en-US" dirty="0"/>
          </a:p>
        </p:txBody>
      </p:sp>
      <p:sp>
        <p:nvSpPr>
          <p:cNvPr id="3" name="Content Placeholder 2"/>
          <p:cNvSpPr>
            <a:spLocks noGrp="1"/>
          </p:cNvSpPr>
          <p:nvPr>
            <p:ph idx="1"/>
          </p:nvPr>
        </p:nvSpPr>
        <p:spPr/>
        <p:txBody>
          <a:bodyPr/>
          <a:lstStyle/>
          <a:p>
            <a:pPr>
              <a:lnSpc>
                <a:spcPct val="100000"/>
              </a:lnSpc>
            </a:pPr>
            <a:r>
              <a:rPr lang="en-US" sz="2800" dirty="0" smtClean="0"/>
              <a:t>As packages are stored in directories, how does the Java run-time system know where to look for packages?</a:t>
            </a:r>
          </a:p>
          <a:p>
            <a:pPr>
              <a:lnSpc>
                <a:spcPct val="100000"/>
              </a:lnSpc>
            </a:pPr>
            <a:r>
              <a:rPr lang="en-US" sz="2800" dirty="0" smtClean="0"/>
              <a:t>Two ways:</a:t>
            </a:r>
          </a:p>
          <a:p>
            <a:pPr marL="857250" lvl="1" indent="-457200">
              <a:lnSpc>
                <a:spcPct val="100000"/>
              </a:lnSpc>
              <a:buSzPct val="100000"/>
              <a:buFont typeface="+mj-lt"/>
              <a:buAutoNum type="arabicPeriod"/>
            </a:pPr>
            <a:r>
              <a:rPr lang="en-US" sz="2400" dirty="0" smtClean="0"/>
              <a:t>The current directory is the default start point - if packages are stored in the current directory or sub-directories, they will be found.</a:t>
            </a:r>
          </a:p>
          <a:p>
            <a:pPr marL="857250" lvl="1" indent="-457200">
              <a:lnSpc>
                <a:spcPct val="100000"/>
              </a:lnSpc>
              <a:buSzPct val="100000"/>
              <a:buFont typeface="+mj-lt"/>
              <a:buAutoNum type="arabicPeriod"/>
            </a:pPr>
            <a:r>
              <a:rPr lang="en-US" sz="2400" dirty="0" smtClean="0"/>
              <a:t>Specify a directory path or paths by setting the CLASSPATH environment variable.</a:t>
            </a:r>
          </a:p>
          <a:p>
            <a:endParaRPr lang="en-US" dirty="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of Packages</a:t>
            </a:r>
            <a:endParaRPr lang="en-US" dirty="0"/>
          </a:p>
        </p:txBody>
      </p:sp>
      <p:sp>
        <p:nvSpPr>
          <p:cNvPr id="3" name="Content Placeholder 2"/>
          <p:cNvSpPr>
            <a:spLocks noGrp="1"/>
          </p:cNvSpPr>
          <p:nvPr>
            <p:ph idx="1"/>
          </p:nvPr>
        </p:nvSpPr>
        <p:spPr/>
        <p:txBody>
          <a:bodyPr/>
          <a:lstStyle/>
          <a:p>
            <a:pPr>
              <a:lnSpc>
                <a:spcPct val="100000"/>
              </a:lnSpc>
            </a:pPr>
            <a:r>
              <a:rPr lang="en-US" dirty="0" smtClean="0"/>
              <a:t>Since classes within packages must be fully-qualified with their package names, it would be tedious to always type long dot-separated names.</a:t>
            </a:r>
          </a:p>
          <a:p>
            <a:pPr>
              <a:lnSpc>
                <a:spcPct val="100000"/>
              </a:lnSpc>
            </a:pPr>
            <a:r>
              <a:rPr lang="en-US" dirty="0" smtClean="0"/>
              <a:t>The import statement allows to use classes or whole packages directly.</a:t>
            </a:r>
          </a:p>
          <a:p>
            <a:pPr>
              <a:lnSpc>
                <a:spcPct val="100000"/>
              </a:lnSpc>
            </a:pPr>
            <a:r>
              <a:rPr lang="en-US" dirty="0" smtClean="0"/>
              <a:t>Importing of a concrete class:</a:t>
            </a:r>
          </a:p>
          <a:p>
            <a:pPr>
              <a:lnSpc>
                <a:spcPct val="100000"/>
              </a:lnSpc>
              <a:buNone/>
            </a:pPr>
            <a:r>
              <a:rPr lang="en-US" dirty="0" smtClean="0"/>
              <a:t>	      </a:t>
            </a:r>
            <a:r>
              <a:rPr lang="en-US" sz="2000" dirty="0" smtClean="0">
                <a:solidFill>
                  <a:srgbClr val="C00000"/>
                </a:solidFill>
                <a:latin typeface="Courier New" pitchFamily="49" charset="0"/>
                <a:cs typeface="Courier New" pitchFamily="49" charset="0"/>
              </a:rPr>
              <a:t>import myPackage1.myPackage2.myClass;</a:t>
            </a:r>
            <a:endParaRPr lang="en-US" dirty="0" smtClean="0">
              <a:solidFill>
                <a:srgbClr val="C00000"/>
              </a:solidFill>
              <a:latin typeface="Courier New" pitchFamily="49" charset="0"/>
              <a:cs typeface="Courier New" pitchFamily="49" charset="0"/>
            </a:endParaRPr>
          </a:p>
          <a:p>
            <a:pPr>
              <a:lnSpc>
                <a:spcPct val="100000"/>
              </a:lnSpc>
            </a:pPr>
            <a:r>
              <a:rPr lang="en-US" dirty="0" smtClean="0"/>
              <a:t>Importing of all classes within a package:</a:t>
            </a:r>
          </a:p>
          <a:p>
            <a:pPr>
              <a:lnSpc>
                <a:spcPct val="100000"/>
              </a:lnSpc>
              <a:buNone/>
            </a:pPr>
            <a:r>
              <a:rPr lang="en-US" dirty="0" smtClean="0"/>
              <a:t>	      </a:t>
            </a:r>
            <a:r>
              <a:rPr lang="en-US" sz="2000" dirty="0" smtClean="0">
                <a:solidFill>
                  <a:srgbClr val="C00000"/>
                </a:solidFill>
                <a:latin typeface="Courier New" pitchFamily="49" charset="0"/>
                <a:cs typeface="Courier New" pitchFamily="49" charset="0"/>
              </a:rPr>
              <a:t>import myPackage1.myPackage2.*;</a:t>
            </a:r>
            <a:endParaRPr lang="en-US" dirty="0" smtClean="0">
              <a:solidFill>
                <a:srgbClr val="C00000"/>
              </a:solidFill>
              <a:latin typeface="Courier New" pitchFamily="49" charset="0"/>
              <a:cs typeface="Courier New" pitchFamily="49" charset="0"/>
            </a:endParaRPr>
          </a:p>
          <a:p>
            <a:pPr>
              <a:lnSpc>
                <a:spcPct val="100000"/>
              </a:lnSpc>
            </a:pPr>
            <a:r>
              <a:rPr lang="en-US" dirty="0" smtClean="0"/>
              <a:t>The import statement occurs immediately after the package statement and before the class statement</a:t>
            </a:r>
            <a:endParaRPr lang="en-US" dirty="0"/>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Importing a Package</a:t>
            </a:r>
            <a:endParaRPr lang="en-US" dirty="0"/>
          </a:p>
        </p:txBody>
      </p:sp>
      <p:sp>
        <p:nvSpPr>
          <p:cNvPr id="3" name="Content Placeholder 2"/>
          <p:cNvSpPr>
            <a:spLocks noGrp="1"/>
          </p:cNvSpPr>
          <p:nvPr>
            <p:ph idx="1"/>
          </p:nvPr>
        </p:nvSpPr>
        <p:spPr/>
        <p:txBody>
          <a:bodyPr/>
          <a:lstStyle/>
          <a:p>
            <a:pPr>
              <a:lnSpc>
                <a:spcPct val="100000"/>
              </a:lnSpc>
              <a:buNone/>
            </a:pPr>
            <a:r>
              <a:rPr lang="en-US" sz="2000" b="1" dirty="0" smtClean="0">
                <a:latin typeface="Courier New" pitchFamily="49" charset="0"/>
                <a:cs typeface="Courier New" pitchFamily="49" charset="0"/>
              </a:rPr>
              <a:t>//Using the package pack</a:t>
            </a:r>
          </a:p>
          <a:p>
            <a:pPr>
              <a:lnSpc>
                <a:spcPct val="100000"/>
              </a:lnSpc>
              <a:buNone/>
            </a:pPr>
            <a:r>
              <a:rPr lang="en-US" sz="2000" b="1" dirty="0" smtClean="0">
                <a:latin typeface="Courier New" pitchFamily="49" charset="0"/>
                <a:cs typeface="Courier New" pitchFamily="49" charset="0"/>
              </a:rPr>
              <a:t>import </a:t>
            </a:r>
            <a:r>
              <a:rPr lang="en-US" sz="2000" b="1" dirty="0" err="1" smtClean="0">
                <a:latin typeface="Courier New" pitchFamily="49" charset="0"/>
                <a:cs typeface="Courier New" pitchFamily="49" charset="0"/>
              </a:rPr>
              <a:t>pack.Addition</a:t>
            </a: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class Use</a:t>
            </a:r>
          </a:p>
          <a:p>
            <a:pPr>
              <a:lnSpc>
                <a:spcPct val="100000"/>
              </a:lnSpc>
              <a:buNone/>
            </a:pP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   public static void main(String args[])</a:t>
            </a:r>
          </a:p>
          <a:p>
            <a:pPr>
              <a:lnSpc>
                <a:spcPct val="100000"/>
              </a:lnSpc>
              <a:buNone/>
            </a:pPr>
            <a:r>
              <a:rPr lang="en-US" sz="2000" b="1" dirty="0" smtClean="0">
                <a:latin typeface="Courier New" pitchFamily="49" charset="0"/>
                <a:cs typeface="Courier New" pitchFamily="49" charset="0"/>
              </a:rPr>
              <a:t>   { Addition ob1 = new Addition(10,20);</a:t>
            </a:r>
          </a:p>
          <a:p>
            <a:pPr>
              <a:lnSpc>
                <a:spcPct val="100000"/>
              </a:lnSpc>
              <a:buNone/>
            </a:pPr>
            <a:r>
              <a:rPr lang="en-US" sz="2000" b="1" dirty="0" smtClean="0">
                <a:latin typeface="Courier New" pitchFamily="49" charset="0"/>
                <a:cs typeface="Courier New" pitchFamily="49" charset="0"/>
              </a:rPr>
              <a:t>     ob1.sum();</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a:t>
            </a:r>
          </a:p>
          <a:p>
            <a:endParaRPr lang="en-US" dirty="0"/>
          </a:p>
        </p:txBody>
      </p:sp>
      <p:pic>
        <p:nvPicPr>
          <p:cNvPr id="20482" name="Picture 2"/>
          <p:cNvPicPr>
            <a:picLocks noChangeAspect="1" noChangeArrowheads="1"/>
          </p:cNvPicPr>
          <p:nvPr/>
        </p:nvPicPr>
        <p:blipFill>
          <a:blip r:embed="rId2"/>
          <a:srcRect/>
          <a:stretch>
            <a:fillRect/>
          </a:stretch>
        </p:blipFill>
        <p:spPr bwMode="auto">
          <a:xfrm>
            <a:off x="152400" y="4267200"/>
            <a:ext cx="8000294" cy="14478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Theme3">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Dileep">
      <a:majorFont>
        <a:latin typeface="Andalu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2539</TotalTime>
  <Words>1714</Words>
  <Application>Microsoft Office PowerPoint</Application>
  <PresentationFormat>On-screen Show (4:3)</PresentationFormat>
  <Paragraphs>287</Paragraphs>
  <Slides>26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Theme3</vt:lpstr>
      <vt:lpstr>Clip</vt:lpstr>
      <vt:lpstr>Chapter 04</vt:lpstr>
      <vt:lpstr>Objectives</vt:lpstr>
      <vt:lpstr>Introduction</vt:lpstr>
      <vt:lpstr>Creating a Package</vt:lpstr>
      <vt:lpstr>Package Hierarchy</vt:lpstr>
      <vt:lpstr>Example – Creating a Package</vt:lpstr>
      <vt:lpstr>Accessing a Package</vt:lpstr>
      <vt:lpstr>Importing of Packages</vt:lpstr>
      <vt:lpstr>Example – Importing a Package</vt:lpstr>
      <vt:lpstr>Example- Adding a one more class to package</vt:lpstr>
      <vt:lpstr>Example – Importing all classes</vt:lpstr>
      <vt:lpstr>Creating sub package</vt:lpstr>
      <vt:lpstr>Access Protection</vt:lpstr>
      <vt:lpstr>Access Specifiers - Example</vt:lpstr>
      <vt:lpstr>Contd.</vt:lpstr>
      <vt:lpstr>Interface</vt:lpstr>
      <vt:lpstr>Contd.</vt:lpstr>
      <vt:lpstr>Defining an Interface</vt:lpstr>
      <vt:lpstr>Contd.</vt:lpstr>
      <vt:lpstr>Example - Interface</vt:lpstr>
      <vt:lpstr>Slide 21</vt:lpstr>
      <vt:lpstr>Multiple Inheritance</vt:lpstr>
      <vt:lpstr>Contd.</vt:lpstr>
      <vt:lpstr>Some of Java's Most used Interfaces</vt:lpstr>
      <vt:lpstr>Interface vs. Abstract Class</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01 Introduction</dc:title>
  <dc:creator>Dileep</dc:creator>
  <cp:lastModifiedBy>Dell</cp:lastModifiedBy>
  <cp:revision>740</cp:revision>
  <dcterms:created xsi:type="dcterms:W3CDTF">2006-08-16T00:00:00Z</dcterms:created>
  <dcterms:modified xsi:type="dcterms:W3CDTF">2022-06-27T06:53:30Z</dcterms:modified>
</cp:coreProperties>
</file>