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27" r:id="rId3"/>
    <p:sldId id="351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4" r:id="rId17"/>
    <p:sldId id="366" r:id="rId18"/>
    <p:sldId id="367" r:id="rId19"/>
    <p:sldId id="368" r:id="rId20"/>
    <p:sldId id="370" r:id="rId21"/>
    <p:sldId id="371" r:id="rId22"/>
    <p:sldId id="369" r:id="rId23"/>
    <p:sldId id="372" r:id="rId24"/>
    <p:sldId id="35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E3676-3E76-42A7-A4E0-B82DD3987B6F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56C0D-8265-47AB-84E1-CA4A8CC63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1.png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6.vml" /><Relationship Id="rId4" Type="http://schemas.openxmlformats.org/officeDocument/2006/relationships/image" Target="../media/image1.png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2.png" /><Relationship Id="rId4" Type="http://schemas.openxmlformats.org/officeDocument/2006/relationships/image" Target="../media/image1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1.png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1.png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Oval 14"/>
          <p:cNvSpPr/>
          <p:nvPr userDrawn="1"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3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6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199B9-D3E6-4282-BE19-427D2E0FB9B4}" type="datetime1">
              <a:rPr lang="en-US"/>
              <a:pPr>
                <a:defRPr/>
              </a:pPr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Belay Kal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28605-F047-479A-ADEF-DF9BEA4FC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8382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4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JavaIcon.g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5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7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Oval 8"/>
          <p:cNvSpPr/>
          <p:nvPr userDrawn="1"/>
        </p:nvSpPr>
        <p:spPr bwMode="auto">
          <a:xfrm>
            <a:off x="86106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JavaIcon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  <p:sp>
        <p:nvSpPr>
          <p:cNvPr id="6" name="Oval 5"/>
          <p:cNvSpPr/>
          <p:nvPr userDrawn="1"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7/9/2022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oleObject" Target="../embeddings/oleObject1.bin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vmlDrawing" Target="../drawings/vmlDrawing1.v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097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0668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8" imgW="6857143" imgH="48963" progId="">
                  <p:embed/>
                </p:oleObj>
              </mc:Choice>
              <mc:Fallback>
                <p:oleObj name="Clip" r:id="rId18" imgW="6857143" imgH="48963" progId="">
                  <p:embed/>
                  <p:pic>
                    <p:nvPicPr>
                      <p:cNvPr id="1026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JavaIcon.gif"/>
          <p:cNvPicPr>
            <a:picLocks noChangeAspect="1"/>
          </p:cNvPicPr>
          <p:nvPr userDrawn="1"/>
        </p:nvPicPr>
        <p:blipFill>
          <a:blip r:embed="rId20" cstate="print"/>
          <a:stretch>
            <a:fillRect/>
          </a:stretch>
        </p:blipFill>
        <p:spPr>
          <a:xfrm>
            <a:off x="8001000" y="0"/>
            <a:ext cx="914400" cy="762000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 bwMode="auto">
          <a:xfrm>
            <a:off x="86106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8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743200"/>
            <a:ext cx="7010400" cy="609600"/>
          </a:xfrm>
        </p:spPr>
        <p:txBody>
          <a:bodyPr/>
          <a:lstStyle/>
          <a:p>
            <a:r>
              <a:rPr lang="en-US" dirty="0">
                <a:latin typeface="Impact" pitchFamily="34" charset="0"/>
              </a:rPr>
              <a:t>Chapter 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320225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Object Oriented Programming (</a:t>
            </a:r>
            <a:r>
              <a:rPr lang="en-US" sz="3200" dirty="0" err="1">
                <a:solidFill>
                  <a:srgbClr val="C00000"/>
                </a:solidFill>
                <a:latin typeface="Britannic Bold" pitchFamily="34" charset="0"/>
              </a:rPr>
              <a:t>SEng</a:t>
            </a: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 2202)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733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Eras Bold ITC" pitchFamily="34" charset="0"/>
                <a:ea typeface="+mj-ea"/>
                <a:cs typeface="Aharoni" pitchFamily="2" charset="-79"/>
              </a:rPr>
              <a:t>Streams and Files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609600"/>
          </a:xfrm>
        </p:spPr>
        <p:txBody>
          <a:bodyPr/>
          <a:lstStyle/>
          <a:p>
            <a:pPr algn="l"/>
            <a:r>
              <a:rPr lang="en-US" dirty="0"/>
              <a:t>Example2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960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2: Write a program to improve the efficiency of writing data into a file using</a:t>
            </a:r>
          </a:p>
          <a:p>
            <a:r>
              <a:rPr lang="en-US" b="1" dirty="0" err="1"/>
              <a:t>BufferedOutputStream</a:t>
            </a:r>
            <a:r>
              <a:rPr lang="en-US" b="1" dirty="0"/>
              <a:t>.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import java.io.*;</a:t>
            </a:r>
          </a:p>
          <a:p>
            <a:r>
              <a:rPr lang="en-US" dirty="0">
                <a:cs typeface="Courier New" pitchFamily="49" charset="0"/>
              </a:rPr>
              <a:t>class Create2</a:t>
            </a:r>
          </a:p>
          <a:p>
            <a:r>
              <a:rPr lang="en-US" dirty="0">
                <a:cs typeface="Courier New" pitchFamily="49" charset="0"/>
              </a:rPr>
              <a:t>{   public static void main(String args[]) throws IOException</a:t>
            </a:r>
          </a:p>
          <a:p>
            <a:r>
              <a:rPr lang="en-US" dirty="0">
                <a:cs typeface="Courier New" pitchFamily="49" charset="0"/>
              </a:rPr>
              <a:t>    {  //attach keyboard to </a:t>
            </a:r>
            <a:r>
              <a:rPr lang="en-US" dirty="0" err="1">
                <a:cs typeface="Courier New" pitchFamily="49" charset="0"/>
              </a:rPr>
              <a:t>DataInputStream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DataInputStream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dis</a:t>
            </a:r>
            <a:r>
              <a:rPr lang="en-US" dirty="0">
                <a:cs typeface="Courier New" pitchFamily="49" charset="0"/>
              </a:rPr>
              <a:t> = new </a:t>
            </a:r>
            <a:r>
              <a:rPr lang="en-US" dirty="0" err="1">
                <a:cs typeface="Courier New" pitchFamily="49" charset="0"/>
              </a:rPr>
              <a:t>DataInputStream</a:t>
            </a:r>
            <a:r>
              <a:rPr lang="en-US" dirty="0">
                <a:cs typeface="Courier New" pitchFamily="49" charset="0"/>
              </a:rPr>
              <a:t> (System.in);</a:t>
            </a:r>
          </a:p>
          <a:p>
            <a:r>
              <a:rPr lang="en-US" dirty="0">
                <a:cs typeface="Courier New" pitchFamily="49" charset="0"/>
              </a:rPr>
              <a:t>        //attach file to </a:t>
            </a:r>
            <a:r>
              <a:rPr lang="en-US" dirty="0" err="1">
                <a:cs typeface="Courier New" pitchFamily="49" charset="0"/>
              </a:rPr>
              <a:t>FileOutputStream</a:t>
            </a:r>
            <a:r>
              <a:rPr lang="en-US" dirty="0">
                <a:cs typeface="Courier New" pitchFamily="49" charset="0"/>
              </a:rPr>
              <a:t>, if we use true then it will open in append mode</a:t>
            </a: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FileOutputStream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fout</a:t>
            </a:r>
            <a:r>
              <a:rPr lang="en-US" dirty="0">
                <a:cs typeface="Courier New" pitchFamily="49" charset="0"/>
              </a:rPr>
              <a:t> = new </a:t>
            </a:r>
            <a:r>
              <a:rPr lang="en-US" dirty="0" err="1">
                <a:cs typeface="Courier New" pitchFamily="49" charset="0"/>
              </a:rPr>
              <a:t>FileOutputStream</a:t>
            </a:r>
            <a:r>
              <a:rPr lang="en-US" dirty="0">
                <a:cs typeface="Courier New" pitchFamily="49" charset="0"/>
              </a:rPr>
              <a:t> ("</a:t>
            </a:r>
            <a:r>
              <a:rPr lang="en-US" dirty="0" err="1">
                <a:cs typeface="Courier New" pitchFamily="49" charset="0"/>
              </a:rPr>
              <a:t>myfile</a:t>
            </a:r>
            <a:r>
              <a:rPr lang="en-US" dirty="0">
                <a:cs typeface="Courier New" pitchFamily="49" charset="0"/>
              </a:rPr>
              <a:t>", true);</a:t>
            </a: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BufferedOutputStream</a:t>
            </a:r>
            <a:r>
              <a:rPr lang="en-US" dirty="0">
                <a:cs typeface="Courier New" pitchFamily="49" charset="0"/>
              </a:rPr>
              <a:t> bout = new </a:t>
            </a:r>
            <a:r>
              <a:rPr lang="en-US" dirty="0" err="1">
                <a:cs typeface="Courier New" pitchFamily="49" charset="0"/>
              </a:rPr>
              <a:t>BufferedOutputStream</a:t>
            </a:r>
            <a:r>
              <a:rPr lang="en-US" dirty="0">
                <a:cs typeface="Courier New" pitchFamily="49" charset="0"/>
              </a:rPr>
              <a:t> (</a:t>
            </a:r>
            <a:r>
              <a:rPr lang="en-US" dirty="0" err="1">
                <a:cs typeface="Courier New" pitchFamily="49" charset="0"/>
              </a:rPr>
              <a:t>fout</a:t>
            </a:r>
            <a:r>
              <a:rPr lang="en-US" dirty="0">
                <a:cs typeface="Courier New" pitchFamily="49" charset="0"/>
              </a:rPr>
              <a:t>, 1024);</a:t>
            </a:r>
          </a:p>
          <a:p>
            <a:r>
              <a:rPr lang="en-US" dirty="0">
                <a:cs typeface="Courier New" pitchFamily="49" charset="0"/>
              </a:rPr>
              <a:t>        //Buffer size is declared as 1024 otherwise default buffer size of 512 bytes is used.</a:t>
            </a:r>
          </a:p>
          <a:p>
            <a:r>
              <a:rPr lang="en-US" dirty="0">
                <a:cs typeface="Courier New" pitchFamily="49" charset="0"/>
              </a:rPr>
              <a:t>        //read data from </a:t>
            </a:r>
            <a:r>
              <a:rPr lang="en-US" dirty="0" err="1">
                <a:cs typeface="Courier New" pitchFamily="49" charset="0"/>
              </a:rPr>
              <a:t>DataInputStream</a:t>
            </a:r>
            <a:r>
              <a:rPr lang="en-US" dirty="0">
                <a:cs typeface="Courier New" pitchFamily="49" charset="0"/>
              </a:rPr>
              <a:t> and write into </a:t>
            </a:r>
            <a:r>
              <a:rPr lang="en-US" dirty="0" err="1">
                <a:cs typeface="Courier New" pitchFamily="49" charset="0"/>
              </a:rPr>
              <a:t>FileOutputStream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       char </a:t>
            </a:r>
            <a:r>
              <a:rPr lang="en-US" dirty="0" err="1">
                <a:cs typeface="Courier New" pitchFamily="49" charset="0"/>
              </a:rPr>
              <a:t>ch</a:t>
            </a:r>
            <a:r>
              <a:rPr lang="en-US" dirty="0">
                <a:cs typeface="Courier New" pitchFamily="49" charset="0"/>
              </a:rPr>
              <a:t>;</a:t>
            </a: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System.out.println</a:t>
            </a:r>
            <a:r>
              <a:rPr lang="en-US" dirty="0">
                <a:cs typeface="Courier New" pitchFamily="49" charset="0"/>
              </a:rPr>
              <a:t> ("Enter @ at end : " ) ;</a:t>
            </a:r>
          </a:p>
          <a:p>
            <a:r>
              <a:rPr lang="en-US" dirty="0">
                <a:cs typeface="Courier New" pitchFamily="49" charset="0"/>
              </a:rPr>
              <a:t>        while ( (</a:t>
            </a:r>
            <a:r>
              <a:rPr lang="en-US" dirty="0" err="1">
                <a:cs typeface="Courier New" pitchFamily="49" charset="0"/>
              </a:rPr>
              <a:t>ch</a:t>
            </a:r>
            <a:r>
              <a:rPr lang="en-US" dirty="0">
                <a:cs typeface="Courier New" pitchFamily="49" charset="0"/>
              </a:rPr>
              <a:t> = (char) </a:t>
            </a:r>
            <a:r>
              <a:rPr lang="en-US" dirty="0" err="1">
                <a:cs typeface="Courier New" pitchFamily="49" charset="0"/>
              </a:rPr>
              <a:t>dis.read</a:t>
            </a:r>
            <a:r>
              <a:rPr lang="en-US" dirty="0">
                <a:cs typeface="Courier New" pitchFamily="49" charset="0"/>
              </a:rPr>
              <a:t>() ) != '@' )</a:t>
            </a:r>
          </a:p>
          <a:p>
            <a:r>
              <a:rPr lang="en-US" dirty="0">
                <a:cs typeface="Courier New" pitchFamily="49" charset="0"/>
              </a:rPr>
              <a:t>            </a:t>
            </a:r>
            <a:r>
              <a:rPr lang="en-US" dirty="0" err="1">
                <a:cs typeface="Courier New" pitchFamily="49" charset="0"/>
              </a:rPr>
              <a:t>bout.write</a:t>
            </a:r>
            <a:r>
              <a:rPr lang="en-US" dirty="0">
                <a:cs typeface="Courier New" pitchFamily="49" charset="0"/>
              </a:rPr>
              <a:t> (</a:t>
            </a:r>
            <a:r>
              <a:rPr lang="en-US" dirty="0" err="1">
                <a:cs typeface="Courier New" pitchFamily="49" charset="0"/>
              </a:rPr>
              <a:t>ch</a:t>
            </a:r>
            <a:r>
              <a:rPr lang="en-US" dirty="0">
                <a:cs typeface="Courier New" pitchFamily="49" charset="0"/>
              </a:rPr>
              <a:t>);</a:t>
            </a: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bout.close</a:t>
            </a:r>
            <a:r>
              <a:rPr lang="en-US" dirty="0">
                <a:cs typeface="Courier New" pitchFamily="49" charset="0"/>
              </a:rPr>
              <a:t> ();</a:t>
            </a: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fout.close</a:t>
            </a:r>
            <a:r>
              <a:rPr lang="en-US" dirty="0">
                <a:cs typeface="Courier New" pitchFamily="49" charset="0"/>
              </a:rPr>
              <a:t> ();</a:t>
            </a:r>
          </a:p>
          <a:p>
            <a:r>
              <a:rPr lang="en-US" dirty="0">
                <a:cs typeface="Courier New" pitchFamily="49" charset="0"/>
              </a:rPr>
              <a:t>    }</a:t>
            </a:r>
          </a:p>
          <a:p>
            <a:r>
              <a:rPr lang="en-US" dirty="0">
                <a:cs typeface="Courier New" pitchFamily="49" charset="0"/>
              </a:rPr>
              <a:t>}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181600"/>
            <a:ext cx="6362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Example3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8229600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Program 3: Write a program to read data from </a:t>
            </a:r>
            <a:r>
              <a:rPr lang="en-US" b="1" i="1" dirty="0" err="1"/>
              <a:t>myfile</a:t>
            </a:r>
            <a:r>
              <a:rPr lang="en-US" b="1" i="1" dirty="0"/>
              <a:t> using </a:t>
            </a:r>
            <a:r>
              <a:rPr lang="en-US" b="1" i="1" dirty="0" err="1"/>
              <a:t>FileInputStream</a:t>
            </a:r>
            <a:r>
              <a:rPr lang="en-US" b="1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//Reading a text file using byte stream classes</a:t>
            </a:r>
          </a:p>
          <a:p>
            <a:pPr>
              <a:lnSpc>
                <a:spcPct val="150000"/>
              </a:lnSpc>
            </a:pPr>
            <a:r>
              <a:rPr lang="en-US" dirty="0"/>
              <a:t>import java.io.*;</a:t>
            </a:r>
          </a:p>
          <a:p>
            <a:pPr>
              <a:lnSpc>
                <a:spcPct val="150000"/>
              </a:lnSpc>
            </a:pPr>
            <a:r>
              <a:rPr lang="en-US" dirty="0"/>
              <a:t>class Read1</a:t>
            </a:r>
          </a:p>
          <a:p>
            <a:pPr>
              <a:lnSpc>
                <a:spcPct val="150000"/>
              </a:lnSpc>
            </a:pPr>
            <a:r>
              <a:rPr lang="en-US" dirty="0"/>
              <a:t>{   public static void main (String args[]) throws IOException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 {   //attach the file to </a:t>
            </a:r>
            <a:r>
              <a:rPr lang="en-US" dirty="0" err="1"/>
              <a:t>FileInputStream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FileInputStream</a:t>
            </a:r>
            <a:r>
              <a:rPr lang="en-US" dirty="0"/>
              <a:t> fin = new </a:t>
            </a:r>
            <a:r>
              <a:rPr lang="en-US" dirty="0" err="1"/>
              <a:t>FileInputStream</a:t>
            </a:r>
            <a:r>
              <a:rPr lang="en-US" dirty="0"/>
              <a:t> ("</a:t>
            </a:r>
            <a:r>
              <a:rPr lang="en-US" dirty="0" err="1"/>
              <a:t>myfile</a:t>
            </a:r>
            <a:r>
              <a:rPr lang="en-US" dirty="0"/>
              <a:t>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//read data from </a:t>
            </a:r>
            <a:r>
              <a:rPr lang="en-US" dirty="0" err="1"/>
              <a:t>FileInputStream</a:t>
            </a:r>
            <a:r>
              <a:rPr lang="en-US" dirty="0"/>
              <a:t> and display it on the monitor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while ( (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fin.read</a:t>
            </a:r>
            <a:r>
              <a:rPr lang="en-US" dirty="0"/>
              <a:t>() ) != -1 )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System.out.print ((char)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fin.close</a:t>
            </a:r>
            <a:r>
              <a:rPr lang="en-US" dirty="0"/>
              <a:t> ();</a:t>
            </a:r>
          </a:p>
          <a:p>
            <a:pPr>
              <a:lnSpc>
                <a:spcPct val="150000"/>
              </a:lnSpc>
            </a:pPr>
            <a:r>
              <a:rPr lang="en-US" dirty="0"/>
              <a:t>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410200"/>
            <a:ext cx="63531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Example4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76200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4: Write a program to improve the efficiency while reading data from a file using </a:t>
            </a:r>
            <a:r>
              <a:rPr lang="en-US" b="1" dirty="0" err="1"/>
              <a:t>BufferedInputStream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import java.io.*;</a:t>
            </a:r>
          </a:p>
          <a:p>
            <a:pPr>
              <a:lnSpc>
                <a:spcPct val="150000"/>
              </a:lnSpc>
            </a:pPr>
            <a:r>
              <a:rPr lang="en-US" dirty="0"/>
              <a:t>class Read2</a:t>
            </a:r>
          </a:p>
          <a:p>
            <a:pPr>
              <a:lnSpc>
                <a:spcPct val="150000"/>
              </a:lnSpc>
            </a:pPr>
            <a:r>
              <a:rPr lang="en-US" dirty="0"/>
              <a:t>{   public static void main(String args[]) throws IOException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 { //attach the file to </a:t>
            </a:r>
            <a:r>
              <a:rPr lang="en-US" dirty="0" err="1"/>
              <a:t>FileInputStream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FileInputStream</a:t>
            </a:r>
            <a:r>
              <a:rPr lang="en-US" dirty="0"/>
              <a:t> fin = new </a:t>
            </a:r>
            <a:r>
              <a:rPr lang="en-US" dirty="0" err="1"/>
              <a:t>FileInputStream</a:t>
            </a:r>
            <a:r>
              <a:rPr lang="en-US" dirty="0"/>
              <a:t> ("</a:t>
            </a:r>
            <a:r>
              <a:rPr lang="en-US" dirty="0" err="1"/>
              <a:t>myfile</a:t>
            </a:r>
            <a:r>
              <a:rPr lang="en-US" dirty="0"/>
              <a:t>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BufferedInputStream</a:t>
            </a:r>
            <a:r>
              <a:rPr lang="en-US" dirty="0"/>
              <a:t> bin = new </a:t>
            </a:r>
            <a:r>
              <a:rPr lang="en-US" dirty="0" err="1"/>
              <a:t>BufferedInputStream</a:t>
            </a:r>
            <a:r>
              <a:rPr lang="en-US" dirty="0"/>
              <a:t> (fin);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//read data from </a:t>
            </a:r>
            <a:r>
              <a:rPr lang="en-US" dirty="0" err="1"/>
              <a:t>FileInputStream</a:t>
            </a:r>
            <a:r>
              <a:rPr lang="en-US" dirty="0"/>
              <a:t> and display it on the monitor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while ( (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bin.read</a:t>
            </a:r>
            <a:r>
              <a:rPr lang="en-US" dirty="0"/>
              <a:t>() ) != -1 )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System.out.print ( (char)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fin.close</a:t>
            </a:r>
            <a:r>
              <a:rPr lang="en-US" dirty="0"/>
              <a:t> ();</a:t>
            </a:r>
          </a:p>
          <a:p>
            <a:pPr>
              <a:lnSpc>
                <a:spcPct val="150000"/>
              </a:lnSpc>
            </a:pPr>
            <a:r>
              <a:rPr lang="en-US" dirty="0"/>
              <a:t>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572125"/>
            <a:ext cx="63531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Example5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762000"/>
            <a:ext cx="7772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5: Write a program to create a text file using character or text stream classes.</a:t>
            </a:r>
          </a:p>
          <a:p>
            <a:endParaRPr lang="en-US" sz="1000" dirty="0"/>
          </a:p>
          <a:p>
            <a:pPr>
              <a:lnSpc>
                <a:spcPct val="150000"/>
              </a:lnSpc>
            </a:pPr>
            <a:r>
              <a:rPr lang="en-US" dirty="0"/>
              <a:t>import java.io.*;</a:t>
            </a:r>
          </a:p>
          <a:p>
            <a:pPr>
              <a:lnSpc>
                <a:spcPct val="150000"/>
              </a:lnSpc>
            </a:pPr>
            <a:r>
              <a:rPr lang="en-US" dirty="0"/>
              <a:t>class Create3</a:t>
            </a:r>
          </a:p>
          <a:p>
            <a:pPr>
              <a:lnSpc>
                <a:spcPct val="150000"/>
              </a:lnSpc>
            </a:pPr>
            <a:r>
              <a:rPr lang="en-US" dirty="0"/>
              <a:t>{   public static void main(String args[]) throws IOException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 { String </a:t>
            </a:r>
            <a:r>
              <a:rPr lang="en-US" dirty="0" err="1"/>
              <a:t>str</a:t>
            </a:r>
            <a:r>
              <a:rPr lang="en-US" dirty="0"/>
              <a:t> = "This is an Institute" + "\n You are a student"; // take a String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//Connect a file to </a:t>
            </a:r>
            <a:r>
              <a:rPr lang="en-US" dirty="0" err="1"/>
              <a:t>FileWriter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</a:t>
            </a:r>
            <a:r>
              <a:rPr lang="en-US" dirty="0" err="1"/>
              <a:t>FileWriter</a:t>
            </a:r>
            <a:r>
              <a:rPr lang="en-US" dirty="0"/>
              <a:t> </a:t>
            </a:r>
            <a:r>
              <a:rPr lang="en-US" dirty="0" err="1"/>
              <a:t>fw</a:t>
            </a:r>
            <a:r>
              <a:rPr lang="en-US" dirty="0"/>
              <a:t> = new </a:t>
            </a:r>
            <a:r>
              <a:rPr lang="en-US" dirty="0" err="1"/>
              <a:t>FileWriter</a:t>
            </a:r>
            <a:r>
              <a:rPr lang="en-US" dirty="0"/>
              <a:t> ("</a:t>
            </a:r>
            <a:r>
              <a:rPr lang="en-US" dirty="0" err="1"/>
              <a:t>textfile</a:t>
            </a:r>
            <a:r>
              <a:rPr lang="en-US" dirty="0"/>
              <a:t>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//read chars from </a:t>
            </a:r>
            <a:r>
              <a:rPr lang="en-US" dirty="0" err="1"/>
              <a:t>str</a:t>
            </a:r>
            <a:r>
              <a:rPr lang="en-US" dirty="0"/>
              <a:t> and send to </a:t>
            </a:r>
            <a:r>
              <a:rPr lang="en-US" dirty="0" err="1"/>
              <a:t>fw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str.length</a:t>
            </a:r>
            <a:r>
              <a:rPr lang="en-US" dirty="0"/>
              <a:t> ()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</a:t>
            </a:r>
            <a:r>
              <a:rPr lang="en-US" dirty="0" err="1"/>
              <a:t>fw.write</a:t>
            </a:r>
            <a:r>
              <a:rPr lang="en-US" dirty="0"/>
              <a:t> (</a:t>
            </a:r>
            <a:r>
              <a:rPr lang="en-US" dirty="0" err="1"/>
              <a:t>str.charAt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</a:t>
            </a:r>
            <a:r>
              <a:rPr lang="en-US" dirty="0" err="1"/>
              <a:t>fw.close</a:t>
            </a:r>
            <a:r>
              <a:rPr lang="en-US" dirty="0"/>
              <a:t> ();</a:t>
            </a:r>
          </a:p>
          <a:p>
            <a:pPr>
              <a:lnSpc>
                <a:spcPct val="150000"/>
              </a:lnSpc>
            </a:pPr>
            <a:r>
              <a:rPr lang="en-US" dirty="0"/>
              <a:t>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581650"/>
            <a:ext cx="63627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Example6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33192"/>
            <a:ext cx="78486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6: Write a program to read a text file using character or text stream classes.</a:t>
            </a:r>
          </a:p>
          <a:p>
            <a:endParaRPr lang="en-US" sz="800" dirty="0"/>
          </a:p>
          <a:p>
            <a:pPr>
              <a:lnSpc>
                <a:spcPct val="150000"/>
              </a:lnSpc>
            </a:pPr>
            <a:r>
              <a:rPr lang="en-US" dirty="0"/>
              <a:t>import java.io.*;</a:t>
            </a:r>
          </a:p>
          <a:p>
            <a:pPr>
              <a:lnSpc>
                <a:spcPct val="150000"/>
              </a:lnSpc>
            </a:pPr>
            <a:r>
              <a:rPr lang="en-US" dirty="0"/>
              <a:t>class Read3</a:t>
            </a:r>
          </a:p>
          <a:p>
            <a:pPr>
              <a:lnSpc>
                <a:spcPct val="150000"/>
              </a:lnSpc>
            </a:pPr>
            <a:r>
              <a:rPr lang="en-US" dirty="0"/>
              <a:t>{ public static void main(String args[]) throws IOException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{ //attach file to </a:t>
            </a:r>
            <a:r>
              <a:rPr lang="en-US" dirty="0" err="1"/>
              <a:t>FileReader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en-US" dirty="0" err="1"/>
              <a:t>FileReader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en-US" dirty="0"/>
              <a:t> = new </a:t>
            </a:r>
            <a:r>
              <a:rPr lang="en-US" dirty="0" err="1"/>
              <a:t>FileReader</a:t>
            </a:r>
            <a:r>
              <a:rPr lang="en-US" dirty="0"/>
              <a:t> ("</a:t>
            </a:r>
            <a:r>
              <a:rPr lang="en-US" dirty="0" err="1"/>
              <a:t>textfile</a:t>
            </a:r>
            <a:r>
              <a:rPr lang="en-US" dirty="0"/>
              <a:t>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//read data from </a:t>
            </a:r>
            <a:r>
              <a:rPr lang="en-US" dirty="0" err="1"/>
              <a:t>fr</a:t>
            </a:r>
            <a:r>
              <a:rPr lang="en-US" dirty="0"/>
              <a:t> and display</a:t>
            </a:r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while ((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fr.read</a:t>
            </a:r>
            <a:r>
              <a:rPr lang="en-US" dirty="0"/>
              <a:t>()) != -1)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System.out.print ((char)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//close the file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en-US" dirty="0" err="1"/>
              <a:t>fr.close</a:t>
            </a:r>
            <a:r>
              <a:rPr lang="en-US" dirty="0"/>
              <a:t> ();</a:t>
            </a:r>
          </a:p>
          <a:p>
            <a:pPr>
              <a:lnSpc>
                <a:spcPct val="150000"/>
              </a:lnSpc>
            </a:pPr>
            <a:r>
              <a:rPr lang="en-US" dirty="0"/>
              <a:t>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562600"/>
            <a:ext cx="7315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Serialization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Serialization is the process of storing object contents into a file. </a:t>
            </a:r>
          </a:p>
          <a:p>
            <a:pPr>
              <a:lnSpc>
                <a:spcPct val="100000"/>
              </a:lnSpc>
            </a:pPr>
            <a:r>
              <a:rPr lang="en-US" dirty="0"/>
              <a:t>The class whose objects are going to be stored in the file should implement "Serializable' interface of java.io package.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Serializable interface is an empty interface without any members and methods, such an interface is called 'marking interface' or 'tagging interface'.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Marking interface is useful to mark the objects of a class for a special purpose.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'Serializable' interface marks the class objects as '</a:t>
            </a:r>
            <a:r>
              <a:rPr lang="en-US" dirty="0" err="1"/>
              <a:t>serializable</a:t>
            </a:r>
            <a:r>
              <a:rPr lang="en-US" dirty="0"/>
              <a:t>' so that they can be written into a file.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 err="1"/>
              <a:t>serializable</a:t>
            </a:r>
            <a:r>
              <a:rPr lang="en-US" dirty="0"/>
              <a:t> interface is not implemented by the class, then writing that class objects into a file will lead to NotSerializableException.</a:t>
            </a:r>
          </a:p>
          <a:p>
            <a:pPr>
              <a:lnSpc>
                <a:spcPct val="100000"/>
              </a:lnSpc>
            </a:pPr>
            <a:r>
              <a:rPr lang="en-US" dirty="0"/>
              <a:t>static and transient variables cannot be serialized.</a:t>
            </a:r>
          </a:p>
          <a:p>
            <a:pPr>
              <a:lnSpc>
                <a:spcPct val="100000"/>
              </a:lnSpc>
            </a:pPr>
            <a:r>
              <a:rPr lang="en-US" dirty="0"/>
              <a:t>De-serialization is the process of reading back the objects from a file.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67690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7: Write a program to create Employ class whose objects is to be stored into a file.</a:t>
            </a:r>
          </a:p>
          <a:p>
            <a:endParaRPr lang="en-US" dirty="0"/>
          </a:p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class Employ implements Serializable</a:t>
            </a:r>
          </a:p>
          <a:p>
            <a:r>
              <a:rPr lang="en-US" dirty="0"/>
              <a:t>{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private String name;</a:t>
            </a:r>
          </a:p>
          <a:p>
            <a:r>
              <a:rPr lang="en-US" dirty="0"/>
              <a:t>     private float sal;</a:t>
            </a:r>
          </a:p>
          <a:p>
            <a:r>
              <a:rPr lang="en-US" dirty="0"/>
              <a:t>     private Date </a:t>
            </a:r>
            <a:r>
              <a:rPr lang="en-US" dirty="0" err="1"/>
              <a:t>doj</a:t>
            </a:r>
            <a:r>
              <a:rPr lang="en-US" dirty="0"/>
              <a:t>;</a:t>
            </a:r>
          </a:p>
          <a:p>
            <a:r>
              <a:rPr lang="en-US" dirty="0"/>
              <a:t>     Employ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String n, float s, Date d)</a:t>
            </a:r>
          </a:p>
          <a:p>
            <a:r>
              <a:rPr lang="en-US" dirty="0"/>
              <a:t>    {  id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name = n;</a:t>
            </a:r>
          </a:p>
          <a:p>
            <a:r>
              <a:rPr lang="en-US" dirty="0"/>
              <a:t>        sal = s;</a:t>
            </a:r>
          </a:p>
          <a:p>
            <a:r>
              <a:rPr lang="en-US" dirty="0"/>
              <a:t>        </a:t>
            </a:r>
            <a:r>
              <a:rPr lang="en-US" dirty="0" err="1"/>
              <a:t>doj</a:t>
            </a:r>
            <a:r>
              <a:rPr lang="en-US" dirty="0"/>
              <a:t> = 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 ()</a:t>
            </a:r>
          </a:p>
          <a:p>
            <a:r>
              <a:rPr lang="en-US" dirty="0"/>
              <a:t>   {</a:t>
            </a:r>
          </a:p>
          <a:p>
            <a:r>
              <a:rPr lang="de-DE" dirty="0"/>
              <a:t>         System.out.println (id+ "\t" + name + "\t" + sal + "\t" + doj);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8839200" cy="585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Employ getData() throws IOException</a:t>
            </a:r>
          </a:p>
          <a:p>
            <a:pPr>
              <a:lnSpc>
                <a:spcPct val="150000"/>
              </a:lnSpc>
            </a:pPr>
            <a:r>
              <a:rPr lang="en-US" dirty="0"/>
              <a:t>{   </a:t>
            </a:r>
          </a:p>
          <a:p>
            <a:pPr>
              <a:lnSpc>
                <a:spcPct val="150000"/>
              </a:lnSpc>
            </a:pPr>
            <a:r>
              <a:rPr lang="en-US" dirty="0"/>
              <a:t>    BufferedReader br = new BufferedReader (new InputStreamReader (System.in));</a:t>
            </a:r>
          </a:p>
          <a:p>
            <a:pPr>
              <a:lnSpc>
                <a:spcPct val="150000"/>
              </a:lnSpc>
            </a:pPr>
            <a:r>
              <a:rPr lang="en-US" dirty="0"/>
              <a:t>    System.out.print ("Enter employ id : 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int id = Integer.parseInt(</a:t>
            </a:r>
            <a:r>
              <a:rPr lang="en-US" dirty="0" err="1"/>
              <a:t>br.readLine</a:t>
            </a:r>
            <a:r>
              <a:rPr lang="en-US" dirty="0"/>
              <a:t>());</a:t>
            </a:r>
          </a:p>
          <a:p>
            <a:pPr>
              <a:lnSpc>
                <a:spcPct val="150000"/>
              </a:lnSpc>
            </a:pPr>
            <a:r>
              <a:rPr lang="en-US" dirty="0"/>
              <a:t>    System.out.print ("Enter employ name : 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String name = br.readLine 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System.out.print ("Enter employ salary : " );</a:t>
            </a:r>
          </a:p>
          <a:p>
            <a:pPr>
              <a:lnSpc>
                <a:spcPct val="150000"/>
              </a:lnSpc>
            </a:pPr>
            <a:r>
              <a:rPr lang="en-US" dirty="0"/>
              <a:t>    float sal = Float.parseFloat(br.readLine ());</a:t>
            </a:r>
          </a:p>
          <a:p>
            <a:pPr>
              <a:lnSpc>
                <a:spcPct val="150000"/>
              </a:lnSpc>
            </a:pPr>
            <a:r>
              <a:rPr lang="en-US" dirty="0"/>
              <a:t>    Date d = new Date 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Employ e = new Employ (id, name, sal, d);</a:t>
            </a:r>
          </a:p>
          <a:p>
            <a:pPr>
              <a:lnSpc>
                <a:spcPct val="150000"/>
              </a:lnSpc>
            </a:pPr>
            <a:r>
              <a:rPr lang="en-US" dirty="0"/>
              <a:t>   return e;</a:t>
            </a:r>
          </a:p>
          <a:p>
            <a:pPr>
              <a:lnSpc>
                <a:spcPct val="150000"/>
              </a:lnSpc>
            </a:pPr>
            <a:r>
              <a:rPr lang="en-US" dirty="0"/>
              <a:t>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34000"/>
            <a:ext cx="6353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Example2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334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8: Write a program to show serialization of objects.</a:t>
            </a:r>
          </a:p>
          <a:p>
            <a:r>
              <a:rPr lang="en-US" dirty="0"/>
              <a:t>//</a:t>
            </a:r>
            <a:r>
              <a:rPr lang="en-US" dirty="0" err="1"/>
              <a:t>ObjectOutputStream</a:t>
            </a:r>
            <a:r>
              <a:rPr lang="en-US" dirty="0"/>
              <a:t> is used to store objects to a file</a:t>
            </a:r>
          </a:p>
          <a:p>
            <a:endParaRPr lang="en-US" dirty="0"/>
          </a:p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class </a:t>
            </a:r>
            <a:r>
              <a:rPr lang="en-US" dirty="0" err="1"/>
              <a:t>StoreObj</a:t>
            </a:r>
            <a:endParaRPr lang="en-US" dirty="0"/>
          </a:p>
          <a:p>
            <a:r>
              <a:rPr lang="en-US" dirty="0"/>
              <a:t>{ public static void main (String args[]) throws IOException</a:t>
            </a:r>
          </a:p>
          <a:p>
            <a:r>
              <a:rPr lang="en-US" dirty="0"/>
              <a:t>   { BufferedReader br = new BufferedReader (new InputStreamReader (System.in));</a:t>
            </a:r>
          </a:p>
          <a:p>
            <a:r>
              <a:rPr lang="en-US" dirty="0"/>
              <a:t>     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fos</a:t>
            </a:r>
            <a:r>
              <a:rPr lang="en-US" dirty="0"/>
              <a:t> = new </a:t>
            </a:r>
            <a:r>
              <a:rPr lang="en-US" dirty="0" err="1"/>
              <a:t>FileOutputStream</a:t>
            </a:r>
            <a:r>
              <a:rPr lang="en-US" dirty="0"/>
              <a:t> ("</a:t>
            </a:r>
            <a:r>
              <a:rPr lang="en-US" dirty="0" err="1"/>
              <a:t>objfile</a:t>
            </a:r>
            <a:r>
              <a:rPr lang="en-US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ObjectOutputStream</a:t>
            </a:r>
            <a:r>
              <a:rPr lang="en-US" dirty="0"/>
              <a:t> </a:t>
            </a:r>
            <a:r>
              <a:rPr lang="en-US" dirty="0" err="1"/>
              <a:t>oos</a:t>
            </a:r>
            <a:r>
              <a:rPr lang="en-US" dirty="0"/>
              <a:t> = new </a:t>
            </a:r>
            <a:r>
              <a:rPr lang="en-US" dirty="0" err="1"/>
              <a:t>ObjectOutputStream</a:t>
            </a:r>
            <a:r>
              <a:rPr lang="en-US" dirty="0"/>
              <a:t> ( </a:t>
            </a:r>
            <a:r>
              <a:rPr lang="en-US" dirty="0" err="1"/>
              <a:t>fos</a:t>
            </a:r>
            <a:r>
              <a:rPr lang="en-US" dirty="0"/>
              <a:t> );</a:t>
            </a:r>
          </a:p>
          <a:p>
            <a:r>
              <a:rPr lang="en-US" dirty="0"/>
              <a:t>      System.out.print ("Enter how many objects : ");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br.readLine</a:t>
            </a:r>
            <a:r>
              <a:rPr lang="en-US" dirty="0"/>
              <a:t> () );</a:t>
            </a:r>
          </a:p>
          <a:p>
            <a:r>
              <a:rPr lang="en-US" dirty="0"/>
              <a:t>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 {  Employ e1 = </a:t>
            </a:r>
            <a:r>
              <a:rPr lang="en-US" dirty="0" err="1"/>
              <a:t>Employ.getData</a:t>
            </a:r>
            <a:r>
              <a:rPr lang="en-US" dirty="0"/>
              <a:t> ();</a:t>
            </a:r>
          </a:p>
          <a:p>
            <a:r>
              <a:rPr lang="en-US" dirty="0"/>
              <a:t>         </a:t>
            </a:r>
            <a:r>
              <a:rPr lang="en-US" dirty="0" err="1"/>
              <a:t>oos.writeObject</a:t>
            </a:r>
            <a:r>
              <a:rPr lang="en-US" dirty="0"/>
              <a:t> (e1);</a:t>
            </a:r>
          </a:p>
          <a:p>
            <a:r>
              <a:rPr lang="en-US" dirty="0"/>
              <a:t>     }</a:t>
            </a:r>
          </a:p>
          <a:p>
            <a:r>
              <a:rPr lang="en-US" dirty="0"/>
              <a:t>    </a:t>
            </a:r>
            <a:r>
              <a:rPr lang="en-US" dirty="0" err="1"/>
              <a:t>oos.close</a:t>
            </a:r>
            <a:r>
              <a:rPr lang="en-US" dirty="0"/>
              <a:t> ();</a:t>
            </a:r>
          </a:p>
          <a:p>
            <a:r>
              <a:rPr lang="en-US" dirty="0"/>
              <a:t>    </a:t>
            </a:r>
            <a:r>
              <a:rPr lang="en-US" dirty="0" err="1"/>
              <a:t>fos.close</a:t>
            </a:r>
            <a:r>
              <a:rPr lang="en-US" dirty="0"/>
              <a:t> 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029200"/>
            <a:ext cx="702091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Example3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893" y="851076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9: Write a program showing </a:t>
            </a:r>
            <a:r>
              <a:rPr lang="en-US" b="1" dirty="0" err="1"/>
              <a:t>deserialization</a:t>
            </a:r>
            <a:r>
              <a:rPr lang="en-US" b="1" dirty="0"/>
              <a:t> of objects.</a:t>
            </a:r>
          </a:p>
          <a:p>
            <a:r>
              <a:rPr lang="en-US" dirty="0"/>
              <a:t>//</a:t>
            </a:r>
            <a:r>
              <a:rPr lang="en-US" dirty="0" err="1"/>
              <a:t>ObjectInputStream</a:t>
            </a:r>
            <a:r>
              <a:rPr lang="en-US" dirty="0"/>
              <a:t> is used to read objects from a file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</a:t>
            </a:r>
            <a:r>
              <a:rPr lang="en-US" dirty="0" err="1"/>
              <a:t>ObjRead</a:t>
            </a:r>
            <a:endParaRPr lang="en-US" dirty="0"/>
          </a:p>
          <a:p>
            <a:r>
              <a:rPr lang="en-US" dirty="0"/>
              <a:t>{ public static void main(String </a:t>
            </a:r>
            <a:r>
              <a:rPr lang="en-US" dirty="0" err="1"/>
              <a:t>args</a:t>
            </a:r>
            <a:r>
              <a:rPr lang="en-US" dirty="0"/>
              <a:t>[]) throws Exception</a:t>
            </a:r>
          </a:p>
          <a:p>
            <a:r>
              <a:rPr lang="en-US" dirty="0"/>
              <a:t>  {   </a:t>
            </a:r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 err="1"/>
              <a:t>fis</a:t>
            </a:r>
            <a:r>
              <a:rPr lang="en-US" dirty="0"/>
              <a:t> = new </a:t>
            </a:r>
            <a:r>
              <a:rPr lang="en-US" dirty="0" err="1"/>
              <a:t>FileInputStream</a:t>
            </a:r>
            <a:r>
              <a:rPr lang="en-US" dirty="0"/>
              <a:t> ("</a:t>
            </a:r>
            <a:r>
              <a:rPr lang="en-US" dirty="0" err="1"/>
              <a:t>objfile</a:t>
            </a:r>
            <a:r>
              <a:rPr lang="en-US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ObjectInputStream</a:t>
            </a:r>
            <a:r>
              <a:rPr lang="en-US" dirty="0"/>
              <a:t> </a:t>
            </a:r>
            <a:r>
              <a:rPr lang="en-US" dirty="0" err="1"/>
              <a:t>ois</a:t>
            </a:r>
            <a:r>
              <a:rPr lang="en-US" dirty="0"/>
              <a:t> = new </a:t>
            </a:r>
            <a:r>
              <a:rPr lang="en-US" dirty="0" err="1"/>
              <a:t>ObjectInputStream</a:t>
            </a:r>
            <a:r>
              <a:rPr lang="en-US" dirty="0"/>
              <a:t> (</a:t>
            </a:r>
            <a:r>
              <a:rPr lang="en-US" dirty="0" err="1"/>
              <a:t>fis</a:t>
            </a:r>
            <a:r>
              <a:rPr lang="en-US" dirty="0"/>
              <a:t>);</a:t>
            </a:r>
          </a:p>
          <a:p>
            <a:r>
              <a:rPr lang="en-US" dirty="0"/>
              <a:t>       try</a:t>
            </a:r>
          </a:p>
          <a:p>
            <a:r>
              <a:rPr lang="en-US" dirty="0"/>
              <a:t>       {   Employ e;</a:t>
            </a:r>
          </a:p>
          <a:p>
            <a:r>
              <a:rPr lang="en-US" dirty="0"/>
              <a:t>            while ( (e = (Employ) </a:t>
            </a:r>
            <a:r>
              <a:rPr lang="en-US" dirty="0" err="1"/>
              <a:t>ois.readObject</a:t>
            </a:r>
            <a:r>
              <a:rPr lang="en-US" dirty="0"/>
              <a:t>() ) != null)</a:t>
            </a:r>
          </a:p>
          <a:p>
            <a:r>
              <a:rPr lang="en-US" dirty="0"/>
              <a:t>               </a:t>
            </a:r>
            <a:r>
              <a:rPr lang="en-US" dirty="0" err="1"/>
              <a:t>e.display</a:t>
            </a:r>
            <a:r>
              <a:rPr lang="en-US" dirty="0"/>
              <a:t> ();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   catch(</a:t>
            </a:r>
            <a:r>
              <a:rPr lang="en-US" dirty="0" err="1"/>
              <a:t>EOFException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 ("End of file Reached...");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finally</a:t>
            </a:r>
          </a:p>
          <a:p>
            <a:r>
              <a:rPr lang="en-US" dirty="0"/>
              <a:t>      {  </a:t>
            </a:r>
            <a:r>
              <a:rPr lang="en-US" dirty="0" err="1"/>
              <a:t>ois.close</a:t>
            </a:r>
            <a:r>
              <a:rPr lang="en-US" dirty="0"/>
              <a:t> ();</a:t>
            </a:r>
          </a:p>
          <a:p>
            <a:r>
              <a:rPr lang="en-US" dirty="0"/>
              <a:t>          </a:t>
            </a:r>
            <a:r>
              <a:rPr lang="en-US" dirty="0" err="1"/>
              <a:t>fis.close</a:t>
            </a:r>
            <a:r>
              <a:rPr lang="en-US" dirty="0"/>
              <a:t> ();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3336" y="5753955"/>
            <a:ext cx="71628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85000"/>
              <a:buNone/>
            </a:pPr>
            <a:r>
              <a:rPr lang="en-US" dirty="0">
                <a:solidFill>
                  <a:srgbClr val="000000"/>
                </a:solidFill>
              </a:rPr>
              <a:t>After studying this chapter, students should be able to learn: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/>
              <a:t>Streams</a:t>
            </a:r>
          </a:p>
          <a:p>
            <a:pPr marL="865188" lvl="1" indent="-344488">
              <a:lnSpc>
                <a:spcPct val="150000"/>
              </a:lnSpc>
              <a:buSzPct val="65000"/>
            </a:pPr>
            <a:r>
              <a:rPr lang="en-US" dirty="0"/>
              <a:t>Byte Stream</a:t>
            </a:r>
          </a:p>
          <a:p>
            <a:pPr marL="865188" lvl="1" indent="-344488">
              <a:lnSpc>
                <a:spcPct val="150000"/>
              </a:lnSpc>
              <a:buSzPct val="65000"/>
            </a:pPr>
            <a:r>
              <a:rPr lang="en-US" dirty="0"/>
              <a:t>Text Stream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/>
              <a:t>Files</a:t>
            </a:r>
          </a:p>
          <a:p>
            <a:pPr marL="865188" lvl="1" indent="-344488">
              <a:lnSpc>
                <a:spcPct val="150000"/>
              </a:lnSpc>
              <a:buSzPct val="65000"/>
            </a:pPr>
            <a:r>
              <a:rPr lang="en-US" dirty="0"/>
              <a:t>Creating a file</a:t>
            </a:r>
          </a:p>
          <a:p>
            <a:pPr marL="865188" lvl="1" indent="-344488">
              <a:lnSpc>
                <a:spcPct val="150000"/>
              </a:lnSpc>
              <a:buSzPct val="65000"/>
            </a:pPr>
            <a:r>
              <a:rPr lang="en-US" dirty="0"/>
              <a:t>Writing to a file</a:t>
            </a:r>
          </a:p>
          <a:p>
            <a:pPr marL="865188" lvl="1" indent="-344488">
              <a:lnSpc>
                <a:spcPct val="150000"/>
              </a:lnSpc>
              <a:buSzPct val="65000"/>
            </a:pPr>
            <a:r>
              <a:rPr lang="en-US" dirty="0"/>
              <a:t>Reading from a file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/>
              <a:t>Object Serialization</a:t>
            </a:r>
          </a:p>
          <a:p>
            <a:pPr marL="465138" indent="-344488">
              <a:lnSpc>
                <a:spcPct val="150000"/>
              </a:lnSpc>
              <a:buSzPct val="65000"/>
            </a:pPr>
            <a:r>
              <a:rPr lang="en-US" dirty="0"/>
              <a:t>File Class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File class of java.io package provides some methods to know the properties of a file or a directory. 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create the File class object by passing the filename or directory name to it.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obj</a:t>
            </a:r>
            <a:r>
              <a:rPr lang="en-US" dirty="0"/>
              <a:t> = new File (filename);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obj</a:t>
            </a:r>
            <a:r>
              <a:rPr lang="en-US" dirty="0"/>
              <a:t> = new File (</a:t>
            </a:r>
            <a:r>
              <a:rPr lang="en-US" dirty="0" err="1"/>
              <a:t>directoryname</a:t>
            </a:r>
            <a:r>
              <a:rPr lang="en-US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obj</a:t>
            </a:r>
            <a:r>
              <a:rPr lang="en-US" dirty="0"/>
              <a:t> = new File ("path", filename);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</a:t>
            </a:r>
            <a:r>
              <a:rPr lang="en-US" dirty="0" err="1"/>
              <a:t>obj</a:t>
            </a:r>
            <a:r>
              <a:rPr lang="en-US" dirty="0"/>
              <a:t> = new File ("path", </a:t>
            </a:r>
            <a:r>
              <a:rPr lang="en-US" dirty="0" err="1"/>
              <a:t>directoryname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97838" cy="762000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609600"/>
            <a:ext cx="838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10: Write a program that uses File class methods and display file properties.</a:t>
            </a:r>
          </a:p>
          <a:p>
            <a:endParaRPr lang="en-US" dirty="0"/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</a:t>
            </a:r>
            <a:r>
              <a:rPr lang="en-US" dirty="0" err="1"/>
              <a:t>FileProp</a:t>
            </a:r>
            <a:endParaRPr lang="en-US" dirty="0"/>
          </a:p>
          <a:p>
            <a:r>
              <a:rPr lang="en-US" dirty="0"/>
              <a:t>{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   { String </a:t>
            </a:r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err="1"/>
              <a:t>args</a:t>
            </a:r>
            <a:r>
              <a:rPr lang="en-US" dirty="0"/>
              <a:t> [0];</a:t>
            </a:r>
          </a:p>
          <a:p>
            <a:r>
              <a:rPr lang="en-US" dirty="0"/>
              <a:t>       File f = new File (</a:t>
            </a:r>
            <a:r>
              <a:rPr lang="en-US" dirty="0" err="1"/>
              <a:t>fname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 ("File name: " + </a:t>
            </a:r>
            <a:r>
              <a:rPr lang="en-US" dirty="0" err="1"/>
              <a:t>f.getname</a:t>
            </a:r>
            <a:r>
              <a:rPr lang="en-US" dirty="0"/>
              <a:t> 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 ("Path:"+ </a:t>
            </a:r>
            <a:r>
              <a:rPr lang="en-US" dirty="0" err="1"/>
              <a:t>f.getPath</a:t>
            </a:r>
            <a:r>
              <a:rPr lang="en-US" dirty="0"/>
              <a:t> ());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 ("Absolute Path:"+ </a:t>
            </a:r>
            <a:r>
              <a:rPr lang="en-US" dirty="0" err="1"/>
              <a:t>f.getAbsolutePath</a:t>
            </a:r>
            <a:r>
              <a:rPr lang="en-US" dirty="0"/>
              <a:t> ());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 ("Parent:"+ </a:t>
            </a:r>
            <a:r>
              <a:rPr lang="en-US" dirty="0" err="1"/>
              <a:t>f.getParent</a:t>
            </a:r>
            <a:r>
              <a:rPr lang="en-US" dirty="0"/>
              <a:t> ());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 ("Exists:"+ </a:t>
            </a:r>
            <a:r>
              <a:rPr lang="en-US" dirty="0" err="1"/>
              <a:t>f.exists</a:t>
            </a:r>
            <a:r>
              <a:rPr lang="en-US" dirty="0"/>
              <a:t> ());</a:t>
            </a:r>
          </a:p>
          <a:p>
            <a:r>
              <a:rPr lang="en-US" dirty="0"/>
              <a:t>     if ( </a:t>
            </a:r>
            <a:r>
              <a:rPr lang="en-US" dirty="0" err="1"/>
              <a:t>f.exists</a:t>
            </a:r>
            <a:r>
              <a:rPr lang="en-US" dirty="0"/>
              <a:t>() )</a:t>
            </a:r>
          </a:p>
          <a:p>
            <a:r>
              <a:rPr lang="en-US" dirty="0"/>
              <a:t>    {  </a:t>
            </a:r>
            <a:r>
              <a:rPr lang="en-US" dirty="0" err="1"/>
              <a:t>System.out.println</a:t>
            </a:r>
            <a:r>
              <a:rPr lang="en-US" dirty="0"/>
              <a:t> ("Is writable: "+ </a:t>
            </a:r>
            <a:r>
              <a:rPr lang="en-US" dirty="0" err="1"/>
              <a:t>f.canWrite</a:t>
            </a:r>
            <a:r>
              <a:rPr lang="en-US" dirty="0"/>
              <a:t> ());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 ("Is readable: "+ </a:t>
            </a:r>
            <a:r>
              <a:rPr lang="en-US" dirty="0" err="1"/>
              <a:t>f.canRead</a:t>
            </a:r>
            <a:r>
              <a:rPr lang="en-US" dirty="0"/>
              <a:t> ());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 ("Is executable: "+ </a:t>
            </a:r>
            <a:r>
              <a:rPr lang="en-US" dirty="0" err="1"/>
              <a:t>f.canExecute</a:t>
            </a:r>
            <a:r>
              <a:rPr lang="en-US" dirty="0"/>
              <a:t> ());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 ("Is directory: "+ </a:t>
            </a:r>
            <a:r>
              <a:rPr lang="en-US" dirty="0" err="1"/>
              <a:t>f.isDirectory</a:t>
            </a:r>
            <a:r>
              <a:rPr lang="en-US" dirty="0"/>
              <a:t> ());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 ("File size in bytes: "+ </a:t>
            </a:r>
            <a:r>
              <a:rPr lang="en-US" dirty="0" err="1"/>
              <a:t>f.length</a:t>
            </a:r>
            <a:r>
              <a:rPr lang="en-US" dirty="0"/>
              <a:t> 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b="1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196138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76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4495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</a:tabLst>
            </a:pPr>
            <a:r>
              <a:rPr lang="en-GB" sz="2800" dirty="0">
                <a:solidFill>
                  <a:srgbClr val="7030A0"/>
                </a:solidFill>
                <a:latin typeface="Impact" pitchFamily="34" charset="0"/>
              </a:rPr>
              <a:t>Self -Review Questions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93760" y="1309098"/>
            <a:ext cx="8406720" cy="37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a program that copies content of one file to another file by removing unnecessary spaces between 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an employee class. Write an employee manager program to update employee information using File Input Stream and File Output Stream class.</a:t>
            </a:r>
          </a:p>
          <a:p>
            <a:pPr marL="457200" indent="-457200">
              <a:spcBef>
                <a:spcPts val="1020"/>
              </a:spcBef>
              <a:buClr>
                <a:srgbClr val="000000"/>
              </a:buClr>
              <a:buSzPct val="80000"/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dirty="0"/>
          </a:p>
          <a:p>
            <a:pPr marL="457200" indent="-457200">
              <a:spcBef>
                <a:spcPts val="1020"/>
              </a:spcBef>
              <a:buClr>
                <a:srgbClr val="000000"/>
              </a:buClr>
              <a:buSzPct val="80000"/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dirty="0"/>
          </a:p>
          <a:p>
            <a:pPr marL="457200" indent="-457200">
              <a:spcBef>
                <a:spcPts val="1020"/>
              </a:spcBef>
              <a:buClr>
                <a:srgbClr val="000000"/>
              </a:buClr>
              <a:buSzPct val="80000"/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400" dirty="0"/>
          </a:p>
          <a:p>
            <a:pPr marL="457200" indent="-457200">
              <a:spcBef>
                <a:spcPts val="1020"/>
              </a:spcBef>
              <a:buClr>
                <a:srgbClr val="000000"/>
              </a:buClr>
              <a:buSzPct val="80000"/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GB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Stream represents flow of data from one place to another place. </a:t>
            </a:r>
          </a:p>
          <a:p>
            <a:pPr>
              <a:lnSpc>
                <a:spcPct val="100000"/>
              </a:lnSpc>
            </a:pPr>
            <a:r>
              <a:rPr lang="en-US" dirty="0"/>
              <a:t>Input Streams reads or accepts data. </a:t>
            </a:r>
          </a:p>
          <a:p>
            <a:pPr>
              <a:lnSpc>
                <a:spcPct val="100000"/>
              </a:lnSpc>
            </a:pPr>
            <a:r>
              <a:rPr lang="en-US" dirty="0"/>
              <a:t>Output Streams sends or writes data to some other place. </a:t>
            </a:r>
          </a:p>
          <a:p>
            <a:pPr>
              <a:lnSpc>
                <a:spcPct val="100000"/>
              </a:lnSpc>
            </a:pPr>
            <a:r>
              <a:rPr lang="en-US" dirty="0"/>
              <a:t>All streams are represented as classes in </a:t>
            </a:r>
            <a:r>
              <a:rPr lang="en-US" b="1" dirty="0">
                <a:solidFill>
                  <a:schemeClr val="tx2"/>
                </a:solidFill>
              </a:rPr>
              <a:t>java.io</a:t>
            </a:r>
            <a:r>
              <a:rPr lang="en-US" dirty="0"/>
              <a:t> package. </a:t>
            </a:r>
          </a:p>
          <a:p>
            <a:pPr>
              <a:lnSpc>
                <a:spcPct val="100000"/>
              </a:lnSpc>
            </a:pPr>
            <a:r>
              <a:rPr lang="en-US" dirty="0"/>
              <a:t>The main advantage of using stream concept is to achieve hardware independence. This is because we need not change the stream in our program even though we change the hardware. 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of two types in Java:</a:t>
            </a:r>
          </a:p>
          <a:p>
            <a:pPr marL="85725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Byte Streams</a:t>
            </a:r>
          </a:p>
          <a:p>
            <a:pPr marL="857250" lvl="1" indent="-4572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Character or Text Streams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Handle data in the form of bits and bytes. </a:t>
            </a:r>
          </a:p>
          <a:p>
            <a:pPr>
              <a:lnSpc>
                <a:spcPct val="100000"/>
              </a:lnSpc>
            </a:pPr>
            <a:r>
              <a:rPr lang="en-US" dirty="0"/>
              <a:t>Byte streams are used to handle any characters (text), images, audio and video files. 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to store an image file (.gif or.jpg), we should go for a byte stream. </a:t>
            </a:r>
          </a:p>
          <a:p>
            <a:pPr>
              <a:lnSpc>
                <a:spcPct val="100000"/>
              </a:lnSpc>
            </a:pPr>
            <a:r>
              <a:rPr lang="en-US" dirty="0"/>
              <a:t>To handle data in the form of 'bytes' the abstract classes: </a:t>
            </a:r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r>
              <a:rPr lang="en-US" dirty="0"/>
              <a:t> are used. </a:t>
            </a:r>
          </a:p>
          <a:p>
            <a:pPr>
              <a:lnSpc>
                <a:spcPct val="100000"/>
              </a:lnSpc>
            </a:pPr>
            <a:r>
              <a:rPr lang="en-US" dirty="0"/>
              <a:t>The important classes of byte streams are: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rgbClr val="002060"/>
                </a:solidFill>
              </a:rPr>
              <a:t>FileInputStream</a:t>
            </a:r>
            <a:r>
              <a:rPr lang="en-US" b="1" dirty="0">
                <a:solidFill>
                  <a:srgbClr val="002060"/>
                </a:solidFill>
              </a:rPr>
              <a:t>/</a:t>
            </a:r>
            <a:r>
              <a:rPr lang="en-US" b="1" dirty="0" err="1">
                <a:solidFill>
                  <a:srgbClr val="002060"/>
                </a:solidFill>
              </a:rPr>
              <a:t>FileOutputStream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/>
              <a:t>They handle data to be read or written to disk files.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rgbClr val="002060"/>
                </a:solidFill>
              </a:rPr>
              <a:t>FilterInputStream</a:t>
            </a:r>
            <a:r>
              <a:rPr lang="en-US" b="1" dirty="0">
                <a:solidFill>
                  <a:srgbClr val="002060"/>
                </a:solidFill>
              </a:rPr>
              <a:t>/</a:t>
            </a:r>
            <a:r>
              <a:rPr lang="en-US" b="1" dirty="0" err="1">
                <a:solidFill>
                  <a:srgbClr val="002060"/>
                </a:solidFill>
              </a:rPr>
              <a:t>FilterOutputStream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/>
              <a:t> They read data from one stream and write it to another stream.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rgbClr val="002060"/>
                </a:solidFill>
              </a:rPr>
              <a:t>ObjectInputStream</a:t>
            </a:r>
            <a:r>
              <a:rPr lang="en-US" b="1" dirty="0">
                <a:solidFill>
                  <a:srgbClr val="002060"/>
                </a:solidFill>
              </a:rPr>
              <a:t>/</a:t>
            </a:r>
            <a:r>
              <a:rPr lang="en-US" b="1" dirty="0" err="1">
                <a:solidFill>
                  <a:srgbClr val="002060"/>
                </a:solidFill>
              </a:rPr>
              <a:t>ObjectOutputStream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/>
              <a:t>They handle storage of objects and primitive data.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 Classes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915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891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or Text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Handle data in the form of characters. </a:t>
            </a:r>
          </a:p>
          <a:p>
            <a:pPr>
              <a:lnSpc>
                <a:spcPct val="100000"/>
              </a:lnSpc>
            </a:pPr>
            <a:r>
              <a:rPr lang="en-US" dirty="0"/>
              <a:t>Character or text streams can always store and retrieve data in the form of characters (or text) only.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means text streams are more suitable for handling text files like the ones we create in Notepad.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not suitable to handle the images, audio or video files. </a:t>
            </a:r>
          </a:p>
          <a:p>
            <a:pPr>
              <a:lnSpc>
                <a:spcPct val="100000"/>
              </a:lnSpc>
            </a:pPr>
            <a:r>
              <a:rPr lang="en-US" dirty="0"/>
              <a:t>To handle data in the form of ‘text’, the abstract classes: </a:t>
            </a:r>
            <a:r>
              <a:rPr lang="en-US" b="1" dirty="0">
                <a:solidFill>
                  <a:srgbClr val="002060"/>
                </a:solidFill>
              </a:rPr>
              <a:t>Reader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Writer</a:t>
            </a:r>
            <a:r>
              <a:rPr lang="en-US" dirty="0"/>
              <a:t> are used. </a:t>
            </a:r>
          </a:p>
          <a:p>
            <a:pPr>
              <a:lnSpc>
                <a:spcPct val="100000"/>
              </a:lnSpc>
            </a:pPr>
            <a:r>
              <a:rPr lang="en-US" dirty="0"/>
              <a:t>The important classes of character streams are:</a:t>
            </a:r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BufferedReader</a:t>
            </a:r>
            <a:r>
              <a:rPr lang="en-US" b="1" dirty="0">
                <a:solidFill>
                  <a:srgbClr val="002060"/>
                </a:solidFill>
              </a:rPr>
              <a:t>/</a:t>
            </a:r>
            <a:r>
              <a:rPr lang="en-US" b="1" dirty="0" err="1">
                <a:solidFill>
                  <a:srgbClr val="002060"/>
                </a:solidFill>
              </a:rPr>
              <a:t>BufferedWriter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/>
              <a:t>- Handles characters (text) by buffering them. They provide efficiency.</a:t>
            </a:r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CharArrayReader</a:t>
            </a:r>
            <a:r>
              <a:rPr lang="en-US" b="1" dirty="0">
                <a:solidFill>
                  <a:srgbClr val="002060"/>
                </a:solidFill>
              </a:rPr>
              <a:t>/</a:t>
            </a:r>
            <a:r>
              <a:rPr lang="en-US" b="1" dirty="0" err="1">
                <a:solidFill>
                  <a:srgbClr val="002060"/>
                </a:solidFill>
              </a:rPr>
              <a:t>CharArrayWriter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/>
              <a:t>- Handles array of characters.</a:t>
            </a:r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InputStreamReader</a:t>
            </a:r>
            <a:r>
              <a:rPr lang="en-US" b="1" dirty="0">
                <a:solidFill>
                  <a:srgbClr val="002060"/>
                </a:solidFill>
              </a:rPr>
              <a:t>/</a:t>
            </a:r>
            <a:r>
              <a:rPr lang="en-US" b="1" dirty="0" err="1">
                <a:solidFill>
                  <a:srgbClr val="002060"/>
                </a:solidFill>
              </a:rPr>
              <a:t>OutputStreamWriter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/>
              <a:t>- They are bridge between byte streams and character streams. Reader reads bytes and then decodes them into 16-bit </a:t>
            </a:r>
            <a:r>
              <a:rPr lang="en-US" dirty="0" err="1"/>
              <a:t>unicode</a:t>
            </a:r>
            <a:r>
              <a:rPr lang="en-US" dirty="0"/>
              <a:t> characters. Writer decodes characters into bytes and then writes.</a:t>
            </a:r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PrintReader</a:t>
            </a:r>
            <a:r>
              <a:rPr lang="en-US" b="1" dirty="0">
                <a:solidFill>
                  <a:srgbClr val="002060"/>
                </a:solidFill>
              </a:rPr>
              <a:t>/</a:t>
            </a:r>
            <a:r>
              <a:rPr lang="en-US" b="1" dirty="0" err="1">
                <a:solidFill>
                  <a:srgbClr val="002060"/>
                </a:solidFill>
              </a:rPr>
              <a:t>PrintWriter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/>
              <a:t>- Handle printing of characters on the screen.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Stream Classes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71525"/>
            <a:ext cx="88392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67125"/>
            <a:ext cx="8763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file represents organized collection of data. </a:t>
            </a:r>
          </a:p>
          <a:p>
            <a:pPr>
              <a:lnSpc>
                <a:spcPct val="150000"/>
              </a:lnSpc>
            </a:pPr>
            <a:r>
              <a:rPr lang="en-US" dirty="0"/>
              <a:t>Data is stored permanently in the file. </a:t>
            </a:r>
          </a:p>
          <a:p>
            <a:pPr>
              <a:lnSpc>
                <a:spcPct val="150000"/>
              </a:lnSpc>
            </a:pPr>
            <a:r>
              <a:rPr lang="en-US" dirty="0"/>
              <a:t>Once data is stored in the form of a file we can use it in different programs.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762000"/>
          </a:xfrm>
        </p:spPr>
        <p:txBody>
          <a:bodyPr/>
          <a:lstStyle/>
          <a:p>
            <a:pPr algn="l"/>
            <a:r>
              <a:rPr lang="en-US" dirty="0"/>
              <a:t>Byte Stream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85801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 1: Write a program to read data from the keyboard and write it to a text file using byte stream classes</a:t>
            </a:r>
            <a:r>
              <a:rPr lang="en-US" dirty="0"/>
              <a:t>.</a:t>
            </a:r>
          </a:p>
          <a:p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import java.io.*;</a:t>
            </a:r>
          </a:p>
          <a:p>
            <a:r>
              <a:rPr lang="en-US" dirty="0">
                <a:cs typeface="Courier New" pitchFamily="49" charset="0"/>
              </a:rPr>
              <a:t>class Create1</a:t>
            </a:r>
          </a:p>
          <a:p>
            <a:r>
              <a:rPr lang="en-US" dirty="0">
                <a:cs typeface="Courier New" pitchFamily="49" charset="0"/>
              </a:rPr>
              <a:t>{</a:t>
            </a:r>
          </a:p>
          <a:p>
            <a:r>
              <a:rPr lang="en-US" dirty="0">
                <a:cs typeface="Courier New" pitchFamily="49" charset="0"/>
              </a:rPr>
              <a:t>    public static void main(String args[]) throws IOException</a:t>
            </a:r>
          </a:p>
          <a:p>
            <a:r>
              <a:rPr lang="en-US" dirty="0">
                <a:cs typeface="Courier New" pitchFamily="49" charset="0"/>
              </a:rPr>
              <a:t>   {   //attach keyboard to </a:t>
            </a:r>
            <a:r>
              <a:rPr lang="en-US" dirty="0" err="1">
                <a:cs typeface="Courier New" pitchFamily="49" charset="0"/>
              </a:rPr>
              <a:t>DataInputStream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DataInputStream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dis</a:t>
            </a:r>
            <a:r>
              <a:rPr lang="en-US" dirty="0">
                <a:cs typeface="Courier New" pitchFamily="49" charset="0"/>
              </a:rPr>
              <a:t> = new </a:t>
            </a:r>
            <a:r>
              <a:rPr lang="en-US" dirty="0" err="1">
                <a:cs typeface="Courier New" pitchFamily="49" charset="0"/>
              </a:rPr>
              <a:t>DataInputStream</a:t>
            </a:r>
            <a:r>
              <a:rPr lang="en-US" dirty="0">
                <a:cs typeface="Courier New" pitchFamily="49" charset="0"/>
              </a:rPr>
              <a:t> (System.in);</a:t>
            </a:r>
          </a:p>
          <a:p>
            <a:r>
              <a:rPr lang="en-US" dirty="0">
                <a:cs typeface="Courier New" pitchFamily="49" charset="0"/>
              </a:rPr>
              <a:t>       //attach the file to </a:t>
            </a:r>
            <a:r>
              <a:rPr lang="en-US" dirty="0" err="1">
                <a:cs typeface="Courier New" pitchFamily="49" charset="0"/>
              </a:rPr>
              <a:t>FileOutputStream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       </a:t>
            </a:r>
            <a:r>
              <a:rPr lang="en-US" dirty="0" err="1">
                <a:cs typeface="Courier New" pitchFamily="49" charset="0"/>
              </a:rPr>
              <a:t>FileOutputStream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fout</a:t>
            </a:r>
            <a:r>
              <a:rPr lang="en-US" dirty="0">
                <a:cs typeface="Courier New" pitchFamily="49" charset="0"/>
              </a:rPr>
              <a:t> = new </a:t>
            </a:r>
            <a:r>
              <a:rPr lang="en-US" dirty="0" err="1">
                <a:cs typeface="Courier New" pitchFamily="49" charset="0"/>
              </a:rPr>
              <a:t>FileOutputStream</a:t>
            </a:r>
            <a:r>
              <a:rPr lang="en-US" dirty="0">
                <a:cs typeface="Courier New" pitchFamily="49" charset="0"/>
              </a:rPr>
              <a:t> ("</a:t>
            </a:r>
            <a:r>
              <a:rPr lang="en-US" dirty="0" err="1">
                <a:cs typeface="Courier New" pitchFamily="49" charset="0"/>
              </a:rPr>
              <a:t>myfile</a:t>
            </a:r>
            <a:r>
              <a:rPr lang="en-US" dirty="0">
                <a:cs typeface="Courier New" pitchFamily="49" charset="0"/>
              </a:rPr>
              <a:t>");</a:t>
            </a:r>
          </a:p>
          <a:p>
            <a:r>
              <a:rPr lang="en-US" dirty="0">
                <a:cs typeface="Courier New" pitchFamily="49" charset="0"/>
              </a:rPr>
              <a:t>        //read data from </a:t>
            </a:r>
            <a:r>
              <a:rPr lang="en-US" dirty="0" err="1">
                <a:cs typeface="Courier New" pitchFamily="49" charset="0"/>
              </a:rPr>
              <a:t>DataInputStream</a:t>
            </a:r>
            <a:r>
              <a:rPr lang="en-US" dirty="0">
                <a:cs typeface="Courier New" pitchFamily="49" charset="0"/>
              </a:rPr>
              <a:t> and write into </a:t>
            </a:r>
            <a:r>
              <a:rPr lang="en-US" dirty="0" err="1">
                <a:cs typeface="Courier New" pitchFamily="49" charset="0"/>
              </a:rPr>
              <a:t>FileOutputStream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     char </a:t>
            </a:r>
            <a:r>
              <a:rPr lang="en-US" dirty="0" err="1">
                <a:cs typeface="Courier New" pitchFamily="49" charset="0"/>
              </a:rPr>
              <a:t>ch</a:t>
            </a:r>
            <a:r>
              <a:rPr lang="en-US" dirty="0">
                <a:cs typeface="Courier New" pitchFamily="49" charset="0"/>
              </a:rPr>
              <a:t>;</a:t>
            </a:r>
          </a:p>
          <a:p>
            <a:r>
              <a:rPr lang="en-US" dirty="0">
                <a:cs typeface="Courier New" pitchFamily="49" charset="0"/>
              </a:rPr>
              <a:t>      </a:t>
            </a:r>
            <a:r>
              <a:rPr lang="en-US" dirty="0" err="1">
                <a:cs typeface="Courier New" pitchFamily="49" charset="0"/>
              </a:rPr>
              <a:t>System.out.println</a:t>
            </a:r>
            <a:r>
              <a:rPr lang="en-US" dirty="0">
                <a:cs typeface="Courier New" pitchFamily="49" charset="0"/>
              </a:rPr>
              <a:t> ("Enter @ at end : " ) ;</a:t>
            </a:r>
          </a:p>
          <a:p>
            <a:r>
              <a:rPr lang="en-US" dirty="0">
                <a:cs typeface="Courier New" pitchFamily="49" charset="0"/>
              </a:rPr>
              <a:t>      while( (</a:t>
            </a:r>
            <a:r>
              <a:rPr lang="en-US" dirty="0" err="1">
                <a:cs typeface="Courier New" pitchFamily="49" charset="0"/>
              </a:rPr>
              <a:t>ch</a:t>
            </a:r>
            <a:r>
              <a:rPr lang="en-US" dirty="0">
                <a:cs typeface="Courier New" pitchFamily="49" charset="0"/>
              </a:rPr>
              <a:t> = (char) </a:t>
            </a:r>
            <a:r>
              <a:rPr lang="en-US" dirty="0" err="1">
                <a:cs typeface="Courier New" pitchFamily="49" charset="0"/>
              </a:rPr>
              <a:t>dis.read</a:t>
            </a:r>
            <a:r>
              <a:rPr lang="en-US" dirty="0">
                <a:cs typeface="Courier New" pitchFamily="49" charset="0"/>
              </a:rPr>
              <a:t>() ) != '@' )</a:t>
            </a:r>
          </a:p>
          <a:p>
            <a:r>
              <a:rPr lang="en-US" dirty="0">
                <a:cs typeface="Courier New" pitchFamily="49" charset="0"/>
              </a:rPr>
              <a:t>      </a:t>
            </a:r>
            <a:r>
              <a:rPr lang="en-US" dirty="0" err="1">
                <a:cs typeface="Courier New" pitchFamily="49" charset="0"/>
              </a:rPr>
              <a:t>fout.write</a:t>
            </a:r>
            <a:r>
              <a:rPr lang="en-US" dirty="0">
                <a:cs typeface="Courier New" pitchFamily="49" charset="0"/>
              </a:rPr>
              <a:t> (</a:t>
            </a:r>
            <a:r>
              <a:rPr lang="en-US" dirty="0" err="1">
                <a:cs typeface="Courier New" pitchFamily="49" charset="0"/>
              </a:rPr>
              <a:t>ch</a:t>
            </a:r>
            <a:r>
              <a:rPr lang="en-US" dirty="0">
                <a:cs typeface="Courier New" pitchFamily="49" charset="0"/>
              </a:rPr>
              <a:t>);</a:t>
            </a:r>
          </a:p>
          <a:p>
            <a:r>
              <a:rPr lang="en-US" dirty="0">
                <a:cs typeface="Courier New" pitchFamily="49" charset="0"/>
              </a:rPr>
              <a:t>      </a:t>
            </a:r>
            <a:r>
              <a:rPr lang="en-US" dirty="0" err="1">
                <a:cs typeface="Courier New" pitchFamily="49" charset="0"/>
              </a:rPr>
              <a:t>fout.close</a:t>
            </a:r>
            <a:r>
              <a:rPr lang="en-US" dirty="0">
                <a:cs typeface="Courier New" pitchFamily="49" charset="0"/>
              </a:rPr>
              <a:t> ();</a:t>
            </a:r>
          </a:p>
          <a:p>
            <a:r>
              <a:rPr lang="en-US" dirty="0">
                <a:cs typeface="Courier New" pitchFamily="49" charset="0"/>
              </a:rPr>
              <a:t>   }</a:t>
            </a:r>
          </a:p>
          <a:p>
            <a:r>
              <a:rPr lang="en-US" dirty="0">
                <a:cs typeface="Courier New" pitchFamily="49" charset="0"/>
              </a:rPr>
              <a:t>}</a:t>
            </a:r>
            <a:endParaRPr lang="en-US" sz="2000" dirty="0"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486400"/>
            <a:ext cx="63817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heme3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ileep">
      <a:majorFont>
        <a:latin typeface="Andalu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2748</TotalTime>
  <Words>1995</Words>
  <Application>Microsoft Office PowerPoint</Application>
  <PresentationFormat>On-screen Show (4:3)</PresentationFormat>
  <Paragraphs>273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Theme3</vt:lpstr>
      <vt:lpstr>Chapter 06</vt:lpstr>
      <vt:lpstr>Objectives</vt:lpstr>
      <vt:lpstr>Streams</vt:lpstr>
      <vt:lpstr>Byte Streams</vt:lpstr>
      <vt:lpstr>Byte Stream Classes</vt:lpstr>
      <vt:lpstr>Character or Text Streams</vt:lpstr>
      <vt:lpstr>Text Stream Classes</vt:lpstr>
      <vt:lpstr>File</vt:lpstr>
      <vt:lpstr>Byte Stream Example</vt:lpstr>
      <vt:lpstr>Example2</vt:lpstr>
      <vt:lpstr>Example3</vt:lpstr>
      <vt:lpstr>Example4</vt:lpstr>
      <vt:lpstr>Example5</vt:lpstr>
      <vt:lpstr>Example6</vt:lpstr>
      <vt:lpstr>Object Serialization</vt:lpstr>
      <vt:lpstr>Example</vt:lpstr>
      <vt:lpstr>PowerPoint Presentation</vt:lpstr>
      <vt:lpstr>Example2</vt:lpstr>
      <vt:lpstr>Example3</vt:lpstr>
      <vt:lpstr>File Class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Introduction</dc:title>
  <dc:creator>Dileep</dc:creator>
  <cp:lastModifiedBy>Unknown User</cp:lastModifiedBy>
  <cp:revision>822</cp:revision>
  <dcterms:created xsi:type="dcterms:W3CDTF">2006-08-16T00:00:00Z</dcterms:created>
  <dcterms:modified xsi:type="dcterms:W3CDTF">2022-07-09T08:05:28Z</dcterms:modified>
</cp:coreProperties>
</file>