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327" r:id="rId3"/>
    <p:sldId id="351"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35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C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E3676-3E76-42A7-A4E0-B82DD3987B6F}" type="datetimeFigureOut">
              <a:rPr lang="en-US" smtClean="0"/>
              <a:pPr/>
              <a:t>7/11/2022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56C0D-8265-47AB-84E1-CA4A8CC63E02}" type="slidenum">
              <a:rPr lang="en-US" smtClean="0"/>
              <a:pPr/>
              <a:t>‹#›</a:t>
            </a:fld>
            <a:endParaRPr lang="en-US"/>
          </a:p>
        </p:txBody>
      </p:sp>
    </p:spTree>
    <p:extLst>
      <p:ext uri="{BB962C8B-B14F-4D97-AF65-F5344CB8AC3E}">
        <p14:creationId xmlns:p14="http://schemas.microsoft.com/office/powerpoint/2010/main" val="212098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smtClean="0"/>
              <a:t>Click to edit Master title style</a:t>
            </a:r>
            <a:endParaRPr lang="en-US"/>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5" name="Oval 14"/>
          <p:cNvSpPr/>
          <p:nvPr userDrawn="1"/>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7/11/2022</a:t>
            </a:fld>
            <a:endParaRPr lang="en-US"/>
          </a:p>
        </p:txBody>
      </p:sp>
      <p:sp>
        <p:nvSpPr>
          <p:cNvPr id="6"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7"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7/11/2022</a:t>
            </a:fld>
            <a:endParaRPr lang="en-US"/>
          </a:p>
        </p:txBody>
      </p:sp>
      <p:sp>
        <p:nvSpPr>
          <p:cNvPr id="5"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6"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7/11/2022</a:t>
            </a:fld>
            <a:endParaRPr lang="en-US"/>
          </a:p>
        </p:txBody>
      </p:sp>
      <p:sp>
        <p:nvSpPr>
          <p:cNvPr id="5"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6"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7171"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8195"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5"/>
          <p:cNvSpPr>
            <a:spLocks noGrp="1"/>
          </p:cNvSpPr>
          <p:nvPr>
            <p:ph type="dt" sz="half" idx="10"/>
          </p:nvPr>
        </p:nvSpPr>
        <p:spPr>
          <a:xfrm>
            <a:off x="152400" y="6477000"/>
            <a:ext cx="1905000" cy="381000"/>
          </a:xfrm>
          <a:prstGeom prst="rect">
            <a:avLst/>
          </a:prstGeom>
        </p:spPr>
        <p:txBody>
          <a:bodyPr/>
          <a:lstStyle>
            <a:lvl1pPr>
              <a:defRPr/>
            </a:lvl1pPr>
          </a:lstStyle>
          <a:p>
            <a:fld id="{1D8BD707-D9CF-40AE-B4C6-C98DA3205C09}" type="datetimeFigureOut">
              <a:rPr lang="en-US" smtClean="0"/>
              <a:pPr/>
              <a:t>7/11/2022</a:t>
            </a:fld>
            <a:endParaRPr lang="en-US"/>
          </a:p>
        </p:txBody>
      </p:sp>
      <p:sp>
        <p:nvSpPr>
          <p:cNvPr id="8" name="Footer Placeholder 6"/>
          <p:cNvSpPr>
            <a:spLocks noGrp="1"/>
          </p:cNvSpPr>
          <p:nvPr>
            <p:ph type="ftr" sz="quarter" idx="11"/>
          </p:nvPr>
        </p:nvSpPr>
        <p:spPr>
          <a:xfrm>
            <a:off x="3124200" y="6477000"/>
            <a:ext cx="2895600" cy="381000"/>
          </a:xfrm>
          <a:prstGeom prst="rect">
            <a:avLst/>
          </a:prstGeom>
        </p:spPr>
        <p:txBody>
          <a:bodyPr/>
          <a:lstStyle>
            <a:lvl1pPr>
              <a:defRPr smtClean="0"/>
            </a:lvl1pPr>
          </a:lstStyle>
          <a:p>
            <a:endParaRPr lang="en-US"/>
          </a:p>
        </p:txBody>
      </p:sp>
      <p:sp>
        <p:nvSpPr>
          <p:cNvPr id="9" name="Slide Number Placeholder 7"/>
          <p:cNvSpPr>
            <a:spLocks noGrp="1"/>
          </p:cNvSpPr>
          <p:nvPr>
            <p:ph type="sldNum" sz="quarter" idx="12"/>
          </p:nvPr>
        </p:nvSpPr>
        <p:spPr>
          <a:xfrm>
            <a:off x="7239000" y="6477000"/>
            <a:ext cx="1905000" cy="3810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pPr>
              <a:defRPr/>
            </a:pPr>
            <a:fld id="{380199B9-D3E6-4282-BE19-427D2E0FB9B4}" type="datetime1">
              <a:rPr lang="en-US"/>
              <a:pPr>
                <a:defRPr/>
              </a:pPr>
              <a:t>7/11/2022</a:t>
            </a:fld>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pPr>
              <a:defRPr/>
            </a:pPr>
            <a:r>
              <a:rPr lang="en-US"/>
              <a:t>Belay Kal</a:t>
            </a:r>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B3B28605-F047-479A-ADEF-DF9BEA4FC1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838200"/>
          <a:ext cx="8382000" cy="76200"/>
        </p:xfrm>
        <a:graphic>
          <a:graphicData uri="http://schemas.openxmlformats.org/presentationml/2006/ole">
            <mc:AlternateContent xmlns:mc="http://schemas.openxmlformats.org/markup-compatibility/2006">
              <mc:Choice xmlns:v="urn:schemas-microsoft-com:vml" Requires="v">
                <p:oleObj spid="_x0000_s2051"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382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381000" y="228600"/>
            <a:ext cx="8382000" cy="6096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990600"/>
            <a:ext cx="8382000" cy="5486400"/>
          </a:xfrm>
        </p:spPr>
        <p:txBody>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Oval 5"/>
          <p:cNvSpPr/>
          <p:nvPr/>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 name="Picture 6" descr="JavaIcon.gif"/>
          <p:cNvPicPr>
            <a:picLocks noChangeAspect="1"/>
          </p:cNvPicPr>
          <p:nvPr userDrawn="1"/>
        </p:nvPicPr>
        <p:blipFill>
          <a:blip r:embed="rId5" cstate="print"/>
          <a:stretch>
            <a:fillRect/>
          </a:stretch>
        </p:blipFill>
        <p:spPr>
          <a:xfrm>
            <a:off x="8001000" y="0"/>
            <a:ext cx="914400" cy="762000"/>
          </a:xfrm>
          <a:prstGeom prst="rect">
            <a:avLst/>
          </a:prstGeom>
        </p:spPr>
      </p:pic>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4099"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123"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Oval 8"/>
          <p:cNvSpPr/>
          <p:nvPr userDrawn="1"/>
        </p:nvSpPr>
        <p:spPr bwMode="auto">
          <a:xfrm>
            <a:off x="86106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descr="JavaIcon.gif"/>
          <p:cNvPicPr>
            <a:picLocks noChangeAspect="1"/>
          </p:cNvPicPr>
          <p:nvPr userDrawn="1"/>
        </p:nvPicPr>
        <p:blipFill>
          <a:blip r:embed="rId2" cstate="print"/>
          <a:stretch>
            <a:fillRect/>
          </a:stretch>
        </p:blipFill>
        <p:spPr>
          <a:xfrm>
            <a:off x="8001000" y="0"/>
            <a:ext cx="914400" cy="762000"/>
          </a:xfrm>
          <a:prstGeom prst="rect">
            <a:avLst/>
          </a:prstGeom>
        </p:spPr>
      </p:pic>
      <p:sp>
        <p:nvSpPr>
          <p:cNvPr id="6" name="Oval 5"/>
          <p:cNvSpPr/>
          <p:nvPr userDrawn="1"/>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7/11/2022</a:t>
            </a:fld>
            <a:endParaRPr lang="en-US"/>
          </a:p>
        </p:txBody>
      </p:sp>
      <p:sp>
        <p:nvSpPr>
          <p:cNvPr id="6"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7"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381000" y="228600"/>
            <a:ext cx="8097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3810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aphicFrame>
        <p:nvGraphicFramePr>
          <p:cNvPr id="1026" name="Object 23"/>
          <p:cNvGraphicFramePr>
            <a:graphicFrameLocks/>
          </p:cNvGraphicFramePr>
          <p:nvPr/>
        </p:nvGraphicFramePr>
        <p:xfrm>
          <a:off x="381000" y="1066800"/>
          <a:ext cx="8382000" cy="76200"/>
        </p:xfrm>
        <a:graphic>
          <a:graphicData uri="http://schemas.openxmlformats.org/presentationml/2006/ole">
            <mc:AlternateContent xmlns:mc="http://schemas.openxmlformats.org/markup-compatibility/2006">
              <mc:Choice xmlns:v="urn:schemas-microsoft-com:vml" Requires="v">
                <p:oleObj spid="_x0000_s1027" name="Clip" r:id="rId18" imgW="6857143" imgH="48963" progId="">
                  <p:embed/>
                </p:oleObj>
              </mc:Choice>
              <mc:Fallback>
                <p:oleObj name="Clip" r:id="rId18" imgW="6857143" imgH="48963" progId="">
                  <p:embed/>
                  <p:pic>
                    <p:nvPicPr>
                      <p:cNvPr id="0" name="Object 2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1000" y="10668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pic>
        <p:nvPicPr>
          <p:cNvPr id="8" name="Picture 7" descr="JavaIcon.gif"/>
          <p:cNvPicPr>
            <a:picLocks noChangeAspect="1"/>
          </p:cNvPicPr>
          <p:nvPr userDrawn="1"/>
        </p:nvPicPr>
        <p:blipFill>
          <a:blip r:embed="rId20" cstate="print"/>
          <a:stretch>
            <a:fillRect/>
          </a:stretch>
        </p:blipFill>
        <p:spPr>
          <a:xfrm>
            <a:off x="8001000" y="0"/>
            <a:ext cx="914400" cy="762000"/>
          </a:xfrm>
          <a:prstGeom prst="rect">
            <a:avLst/>
          </a:prstGeom>
        </p:spPr>
      </p:pic>
      <p:sp>
        <p:nvSpPr>
          <p:cNvPr id="9" name="Oval 8"/>
          <p:cNvSpPr/>
          <p:nvPr userDrawn="1"/>
        </p:nvSpPr>
        <p:spPr bwMode="auto">
          <a:xfrm>
            <a:off x="86106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Lst>
  <p:transition>
    <p:zoom/>
  </p:transition>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743200"/>
            <a:ext cx="7010400" cy="609600"/>
          </a:xfrm>
        </p:spPr>
        <p:txBody>
          <a:bodyPr/>
          <a:lstStyle/>
          <a:p>
            <a:r>
              <a:rPr lang="en-US" smtClean="0">
                <a:latin typeface="Impact" pitchFamily="34" charset="0"/>
              </a:rPr>
              <a:t>Chapter </a:t>
            </a:r>
            <a:r>
              <a:rPr lang="en-US" smtClean="0">
                <a:latin typeface="Impact" pitchFamily="34" charset="0"/>
              </a:rPr>
              <a:t>07</a:t>
            </a:r>
            <a:endParaRPr lang="en-US" dirty="0">
              <a:latin typeface="Impact" pitchFamily="34" charset="0"/>
            </a:endParaRPr>
          </a:p>
        </p:txBody>
      </p:sp>
      <p:sp>
        <p:nvSpPr>
          <p:cNvPr id="4" name="TextBox 3"/>
          <p:cNvSpPr txBox="1"/>
          <p:nvPr/>
        </p:nvSpPr>
        <p:spPr>
          <a:xfrm>
            <a:off x="533400" y="1320225"/>
            <a:ext cx="8534400" cy="584775"/>
          </a:xfrm>
          <a:prstGeom prst="rect">
            <a:avLst/>
          </a:prstGeom>
          <a:noFill/>
        </p:spPr>
        <p:txBody>
          <a:bodyPr wrap="square" rtlCol="0">
            <a:spAutoFit/>
          </a:bodyPr>
          <a:lstStyle/>
          <a:p>
            <a:pPr algn="ctr"/>
            <a:r>
              <a:rPr lang="en-US" sz="3200" dirty="0" smtClean="0">
                <a:solidFill>
                  <a:srgbClr val="C00000"/>
                </a:solidFill>
                <a:latin typeface="Britannic Bold" pitchFamily="34" charset="0"/>
              </a:rPr>
              <a:t>Object Oriented Programming (</a:t>
            </a:r>
            <a:r>
              <a:rPr lang="en-US" sz="3200" dirty="0" err="1" smtClean="0">
                <a:solidFill>
                  <a:srgbClr val="C00000"/>
                </a:solidFill>
                <a:latin typeface="Britannic Bold" pitchFamily="34" charset="0"/>
              </a:rPr>
              <a:t>SEng</a:t>
            </a:r>
            <a:r>
              <a:rPr lang="en-US" sz="3200" dirty="0" smtClean="0">
                <a:solidFill>
                  <a:srgbClr val="C00000"/>
                </a:solidFill>
                <a:latin typeface="Britannic Bold" pitchFamily="34" charset="0"/>
              </a:rPr>
              <a:t> 2202)</a:t>
            </a:r>
            <a:endParaRPr lang="en-US" sz="3200" dirty="0">
              <a:solidFill>
                <a:srgbClr val="C00000"/>
              </a:solidFill>
              <a:latin typeface="Britannic Bold" pitchFamily="34" charset="0"/>
            </a:endParaRPr>
          </a:p>
        </p:txBody>
      </p:sp>
      <p:sp>
        <p:nvSpPr>
          <p:cNvPr id="5" name="Title 1"/>
          <p:cNvSpPr txBox="1">
            <a:spLocks/>
          </p:cNvSpPr>
          <p:nvPr/>
        </p:nvSpPr>
        <p:spPr bwMode="auto">
          <a:xfrm>
            <a:off x="381000" y="3352800"/>
            <a:ext cx="8458200" cy="1447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400" b="1" kern="0" dirty="0" smtClean="0">
                <a:solidFill>
                  <a:srgbClr val="00B050"/>
                </a:solidFill>
                <a:latin typeface="Eras Bold ITC" pitchFamily="34" charset="0"/>
                <a:ea typeface="+mj-ea"/>
                <a:cs typeface="Aharoni" pitchFamily="2" charset="-79"/>
              </a:rPr>
              <a:t>Graphical User Interface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accent6">
                    <a:lumMod val="75000"/>
                  </a:schemeClr>
                </a:solidFill>
                <a:effectLst/>
                <a:uLnTx/>
                <a:uFillTx/>
                <a:latin typeface="Eras Bold ITC" pitchFamily="34" charset="0"/>
                <a:ea typeface="+mj-ea"/>
                <a:cs typeface="Aharoni" pitchFamily="2" charset="-79"/>
              </a:rPr>
              <a:t>- </a:t>
            </a:r>
            <a:r>
              <a:rPr kumimoji="0" lang="en-US" sz="3200" b="1" i="0" u="none" strike="noStrike" kern="0" cap="none" spc="0" normalizeH="0" baseline="0" noProof="0" dirty="0" smtClean="0">
                <a:ln>
                  <a:noFill/>
                </a:ln>
                <a:solidFill>
                  <a:schemeClr val="accent6">
                    <a:lumMod val="75000"/>
                  </a:schemeClr>
                </a:solidFill>
                <a:effectLst/>
                <a:uLnTx/>
                <a:uFillTx/>
                <a:latin typeface="Eras Bold ITC" pitchFamily="34" charset="0"/>
                <a:ea typeface="+mj-ea"/>
                <a:cs typeface="Aharoni" pitchFamily="2" charset="-79"/>
              </a:rPr>
              <a:t>Abstract</a:t>
            </a:r>
            <a:r>
              <a:rPr kumimoji="0" lang="en-US" sz="3200" b="1" i="0" u="none" strike="noStrike" kern="0" cap="none" spc="0" normalizeH="0" noProof="0" dirty="0" smtClean="0">
                <a:ln>
                  <a:noFill/>
                </a:ln>
                <a:solidFill>
                  <a:schemeClr val="accent6">
                    <a:lumMod val="75000"/>
                  </a:schemeClr>
                </a:solidFill>
                <a:effectLst/>
                <a:uLnTx/>
                <a:uFillTx/>
                <a:latin typeface="Eras Bold ITC" pitchFamily="34" charset="0"/>
                <a:ea typeface="+mj-ea"/>
                <a:cs typeface="Aharoni" pitchFamily="2" charset="-79"/>
              </a:rPr>
              <a:t> </a:t>
            </a:r>
            <a:r>
              <a:rPr kumimoji="0" lang="en-US" sz="3200" b="1" i="0" u="none" strike="noStrike" kern="0" cap="none" spc="0" normalizeH="0" baseline="0" noProof="0" dirty="0" smtClean="0">
                <a:ln>
                  <a:noFill/>
                </a:ln>
                <a:solidFill>
                  <a:schemeClr val="accent6">
                    <a:lumMod val="75000"/>
                  </a:schemeClr>
                </a:solidFill>
                <a:effectLst/>
                <a:uLnTx/>
                <a:uFillTx/>
                <a:latin typeface="Eras Bold ITC" pitchFamily="34" charset="0"/>
                <a:ea typeface="+mj-ea"/>
                <a:cs typeface="Aharoni" pitchFamily="2" charset="-79"/>
              </a:rPr>
              <a:t>Window Tool Kit</a:t>
            </a:r>
            <a:endParaRPr kumimoji="0" lang="en-US" sz="4400" b="1" i="0" u="none" strike="noStrike" kern="0" cap="none" spc="0" normalizeH="0" baseline="0" noProof="0" dirty="0">
              <a:ln>
                <a:noFill/>
              </a:ln>
              <a:solidFill>
                <a:schemeClr val="accent6">
                  <a:lumMod val="75000"/>
                </a:schemeClr>
              </a:solidFill>
              <a:effectLst/>
              <a:uLnTx/>
              <a:uFillTx/>
              <a:latin typeface="Eras Bold ITC" pitchFamily="34" charset="0"/>
              <a:ea typeface="+mj-ea"/>
              <a:cs typeface="Aharoni" pitchFamily="2" charset="-79"/>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914400"/>
            <a:ext cx="8534400" cy="5562600"/>
          </a:xfrm>
        </p:spPr>
        <p:txBody>
          <a:bodyPr/>
          <a:lstStyle/>
          <a:p>
            <a:pPr>
              <a:lnSpc>
                <a:spcPct val="100000"/>
              </a:lnSpc>
            </a:pPr>
            <a:r>
              <a:rPr lang="en-US" dirty="0" smtClean="0"/>
              <a:t>Implement all the methods of the </a:t>
            </a:r>
            <a:r>
              <a:rPr lang="en-US" dirty="0" err="1" smtClean="0"/>
              <a:t>WindowListener</a:t>
            </a:r>
            <a:r>
              <a:rPr lang="en-US" dirty="0" smtClean="0"/>
              <a:t> interface. </a:t>
            </a:r>
          </a:p>
          <a:p>
            <a:pPr lvl="1">
              <a:lnSpc>
                <a:spcPct val="100000"/>
              </a:lnSpc>
            </a:pPr>
            <a:r>
              <a:rPr lang="en-US" dirty="0" smtClean="0"/>
              <a:t>The following methods are found in </a:t>
            </a:r>
            <a:r>
              <a:rPr lang="en-US" dirty="0" err="1" smtClean="0"/>
              <a:t>WindowListener</a:t>
            </a:r>
            <a:r>
              <a:rPr lang="en-US" dirty="0" smtClean="0"/>
              <a:t> interface:</a:t>
            </a:r>
          </a:p>
          <a:p>
            <a:pPr lvl="2">
              <a:lnSpc>
                <a:spcPct val="100000"/>
              </a:lnSpc>
            </a:pPr>
            <a:r>
              <a:rPr lang="en-US" sz="1800" dirty="0" smtClean="0">
                <a:latin typeface="Courier New" pitchFamily="49" charset="0"/>
                <a:cs typeface="Courier New" pitchFamily="49" charset="0"/>
              </a:rPr>
              <a:t>public void </a:t>
            </a:r>
            <a:r>
              <a:rPr lang="en-US" sz="1800" dirty="0" err="1" smtClean="0">
                <a:latin typeface="Courier New" pitchFamily="49" charset="0"/>
                <a:cs typeface="Courier New" pitchFamily="49" charset="0"/>
              </a:rPr>
              <a:t>windowActivated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WindowEvent</a:t>
            </a:r>
            <a:r>
              <a:rPr lang="en-US" sz="1800" dirty="0" smtClean="0">
                <a:latin typeface="Courier New" pitchFamily="49" charset="0"/>
                <a:cs typeface="Courier New" pitchFamily="49" charset="0"/>
              </a:rPr>
              <a:t> e)</a:t>
            </a:r>
          </a:p>
          <a:p>
            <a:pPr lvl="2">
              <a:lnSpc>
                <a:spcPct val="100000"/>
              </a:lnSpc>
            </a:pPr>
            <a:r>
              <a:rPr lang="en-US" sz="1800" dirty="0" smtClean="0">
                <a:latin typeface="Courier New" pitchFamily="49" charset="0"/>
                <a:cs typeface="Courier New" pitchFamily="49" charset="0"/>
              </a:rPr>
              <a:t>public void </a:t>
            </a:r>
            <a:r>
              <a:rPr lang="en-US" sz="1800" dirty="0" err="1" smtClean="0">
                <a:latin typeface="Courier New" pitchFamily="49" charset="0"/>
                <a:cs typeface="Courier New" pitchFamily="49" charset="0"/>
              </a:rPr>
              <a:t>windowClosed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WindowEvent</a:t>
            </a:r>
            <a:r>
              <a:rPr lang="en-US" sz="1800" dirty="0" smtClean="0">
                <a:latin typeface="Courier New" pitchFamily="49" charset="0"/>
                <a:cs typeface="Courier New" pitchFamily="49" charset="0"/>
              </a:rPr>
              <a:t> e)</a:t>
            </a:r>
          </a:p>
          <a:p>
            <a:pPr lvl="2">
              <a:lnSpc>
                <a:spcPct val="100000"/>
              </a:lnSpc>
            </a:pPr>
            <a:r>
              <a:rPr lang="en-US" sz="1800" dirty="0" smtClean="0">
                <a:latin typeface="Courier New" pitchFamily="49" charset="0"/>
                <a:cs typeface="Courier New" pitchFamily="49" charset="0"/>
              </a:rPr>
              <a:t>public void </a:t>
            </a:r>
            <a:r>
              <a:rPr lang="en-US" sz="1800" dirty="0" err="1" smtClean="0">
                <a:latin typeface="Courier New" pitchFamily="49" charset="0"/>
                <a:cs typeface="Courier New" pitchFamily="49" charset="0"/>
              </a:rPr>
              <a:t>windowClosing</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WindowEvent</a:t>
            </a:r>
            <a:r>
              <a:rPr lang="en-US" sz="1800" dirty="0" smtClean="0">
                <a:latin typeface="Courier New" pitchFamily="49" charset="0"/>
                <a:cs typeface="Courier New" pitchFamily="49" charset="0"/>
              </a:rPr>
              <a:t> e)</a:t>
            </a:r>
          </a:p>
          <a:p>
            <a:pPr lvl="2">
              <a:lnSpc>
                <a:spcPct val="100000"/>
              </a:lnSpc>
            </a:pPr>
            <a:r>
              <a:rPr lang="en-US" sz="1800" dirty="0" smtClean="0">
                <a:latin typeface="Courier New" pitchFamily="49" charset="0"/>
                <a:cs typeface="Courier New" pitchFamily="49" charset="0"/>
              </a:rPr>
              <a:t>public void </a:t>
            </a:r>
            <a:r>
              <a:rPr lang="en-US" sz="1800" dirty="0" err="1" smtClean="0">
                <a:latin typeface="Courier New" pitchFamily="49" charset="0"/>
                <a:cs typeface="Courier New" pitchFamily="49" charset="0"/>
              </a:rPr>
              <a:t>windowDeactivated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WindowEvent</a:t>
            </a:r>
            <a:r>
              <a:rPr lang="en-US" sz="1800" dirty="0" smtClean="0">
                <a:latin typeface="Courier New" pitchFamily="49" charset="0"/>
                <a:cs typeface="Courier New" pitchFamily="49" charset="0"/>
              </a:rPr>
              <a:t> e)</a:t>
            </a:r>
          </a:p>
          <a:p>
            <a:pPr lvl="2">
              <a:lnSpc>
                <a:spcPct val="100000"/>
              </a:lnSpc>
            </a:pPr>
            <a:r>
              <a:rPr lang="en-US" sz="1800" dirty="0" smtClean="0">
                <a:latin typeface="Courier New" pitchFamily="49" charset="0"/>
                <a:cs typeface="Courier New" pitchFamily="49" charset="0"/>
              </a:rPr>
              <a:t>public void </a:t>
            </a:r>
            <a:r>
              <a:rPr lang="en-US" sz="1800" dirty="0" err="1" smtClean="0">
                <a:latin typeface="Courier New" pitchFamily="49" charset="0"/>
                <a:cs typeface="Courier New" pitchFamily="49" charset="0"/>
              </a:rPr>
              <a:t>windowDeiconified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WindowEvent</a:t>
            </a:r>
            <a:r>
              <a:rPr lang="en-US" sz="1800" dirty="0" smtClean="0">
                <a:latin typeface="Courier New" pitchFamily="49" charset="0"/>
                <a:cs typeface="Courier New" pitchFamily="49" charset="0"/>
              </a:rPr>
              <a:t> e)</a:t>
            </a:r>
          </a:p>
          <a:p>
            <a:pPr lvl="2">
              <a:lnSpc>
                <a:spcPct val="100000"/>
              </a:lnSpc>
            </a:pPr>
            <a:r>
              <a:rPr lang="en-US" sz="1800" dirty="0" smtClean="0">
                <a:latin typeface="Courier New" pitchFamily="49" charset="0"/>
                <a:cs typeface="Courier New" pitchFamily="49" charset="0"/>
              </a:rPr>
              <a:t>public void </a:t>
            </a:r>
            <a:r>
              <a:rPr lang="en-US" sz="1800" dirty="0" err="1" smtClean="0">
                <a:latin typeface="Courier New" pitchFamily="49" charset="0"/>
                <a:cs typeface="Courier New" pitchFamily="49" charset="0"/>
              </a:rPr>
              <a:t>windowIconified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WindowEvent</a:t>
            </a:r>
            <a:r>
              <a:rPr lang="en-US" sz="1800" dirty="0" smtClean="0">
                <a:latin typeface="Courier New" pitchFamily="49" charset="0"/>
                <a:cs typeface="Courier New" pitchFamily="49" charset="0"/>
              </a:rPr>
              <a:t> e)</a:t>
            </a:r>
          </a:p>
          <a:p>
            <a:pPr lvl="2">
              <a:lnSpc>
                <a:spcPct val="100000"/>
              </a:lnSpc>
            </a:pPr>
            <a:r>
              <a:rPr lang="en-US" sz="1800" dirty="0" smtClean="0">
                <a:latin typeface="Courier New" pitchFamily="49" charset="0"/>
                <a:cs typeface="Courier New" pitchFamily="49" charset="0"/>
              </a:rPr>
              <a:t>public void </a:t>
            </a:r>
            <a:r>
              <a:rPr lang="en-US" sz="1800" dirty="0" err="1" smtClean="0">
                <a:latin typeface="Courier New" pitchFamily="49" charset="0"/>
                <a:cs typeface="Courier New" pitchFamily="49" charset="0"/>
              </a:rPr>
              <a:t>windowOpened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WindowEvent</a:t>
            </a:r>
            <a:r>
              <a:rPr lang="en-US" sz="1800" dirty="0" smtClean="0">
                <a:latin typeface="Courier New" pitchFamily="49" charset="0"/>
                <a:cs typeface="Courier New" pitchFamily="49" charset="0"/>
              </a:rPr>
              <a:t> e)</a:t>
            </a:r>
          </a:p>
          <a:p>
            <a:pPr lvl="1">
              <a:lnSpc>
                <a:spcPct val="100000"/>
              </a:lnSpc>
            </a:pPr>
            <a:r>
              <a:rPr lang="en-US" dirty="0" smtClean="0"/>
              <a:t>In all these methods, </a:t>
            </a:r>
            <a:r>
              <a:rPr lang="en-US" dirty="0" err="1" smtClean="0"/>
              <a:t>WindowListener</a:t>
            </a:r>
            <a:r>
              <a:rPr lang="en-US" dirty="0" smtClean="0"/>
              <a:t> interface calls </a:t>
            </a:r>
            <a:r>
              <a:rPr lang="en-US" dirty="0" err="1" smtClean="0"/>
              <a:t>windowClosing</a:t>
            </a:r>
            <a:r>
              <a:rPr lang="en-US" dirty="0" smtClean="0"/>
              <a:t> ( ) method when the frame is being closed. So, implementing this method alone is enough, as:</a:t>
            </a:r>
          </a:p>
          <a:p>
            <a:pPr lvl="3">
              <a:lnSpc>
                <a:spcPct val="100000"/>
              </a:lnSpc>
              <a:buNone/>
            </a:pPr>
            <a:r>
              <a:rPr lang="en-US" sz="1600" b="1" dirty="0" smtClean="0">
                <a:latin typeface="Courier New" pitchFamily="49" charset="0"/>
                <a:cs typeface="Courier New" pitchFamily="49" charset="0"/>
              </a:rPr>
              <a:t>public void </a:t>
            </a:r>
            <a:r>
              <a:rPr lang="en-US" sz="1600" b="1" dirty="0" err="1" smtClean="0">
                <a:latin typeface="Courier New" pitchFamily="49" charset="0"/>
                <a:cs typeface="Courier New" pitchFamily="49" charset="0"/>
              </a:rPr>
              <a:t>windowClosing</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WindowEvent</a:t>
            </a:r>
            <a:r>
              <a:rPr lang="en-US" sz="1600" b="1" dirty="0" smtClean="0">
                <a:latin typeface="Courier New" pitchFamily="49" charset="0"/>
                <a:cs typeface="Courier New" pitchFamily="49" charset="0"/>
              </a:rPr>
              <a:t> e)</a:t>
            </a:r>
          </a:p>
          <a:p>
            <a:pPr lvl="3">
              <a:lnSpc>
                <a:spcPct val="100000"/>
              </a:lnSpc>
              <a:buNone/>
            </a:pPr>
            <a:r>
              <a:rPr lang="en-US" sz="1600" b="1" dirty="0" smtClean="0">
                <a:latin typeface="Courier New" pitchFamily="49" charset="0"/>
                <a:cs typeface="Courier New" pitchFamily="49" charset="0"/>
              </a:rPr>
              <a:t>{ //Close the application</a:t>
            </a:r>
          </a:p>
          <a:p>
            <a:pPr lvl="3">
              <a:lnSpc>
                <a:spcPct val="100000"/>
              </a:lnSpc>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System.exit</a:t>
            </a:r>
            <a:r>
              <a:rPr lang="en-US" sz="1600" b="1" dirty="0" smtClean="0">
                <a:latin typeface="Courier New" pitchFamily="49" charset="0"/>
                <a:cs typeface="Courier New" pitchFamily="49" charset="0"/>
              </a:rPr>
              <a:t> (0);</a:t>
            </a:r>
          </a:p>
          <a:p>
            <a:pPr lvl="3">
              <a:lnSpc>
                <a:spcPct val="100000"/>
              </a:lnSpc>
              <a:buNone/>
            </a:pPr>
            <a:r>
              <a:rPr lang="en-US" sz="1600" b="1" dirty="0" smtClean="0">
                <a:latin typeface="Courier New" pitchFamily="49" charset="0"/>
                <a:cs typeface="Courier New" pitchFamily="49" charset="0"/>
              </a:rPr>
              <a:t>}</a:t>
            </a:r>
          </a:p>
          <a:p>
            <a:pPr lvl="1">
              <a:lnSpc>
                <a:spcPct val="100000"/>
              </a:lnSpc>
            </a:pPr>
            <a:r>
              <a:rPr lang="en-US" dirty="0" smtClean="0"/>
              <a:t>For the remaining methods, we can provide empty body.</a:t>
            </a:r>
          </a:p>
          <a:p>
            <a:pPr>
              <a:lnSpc>
                <a:spcPct val="100000"/>
              </a:lnSpc>
            </a:pPr>
            <a:endParaRPr lang="en-US"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nSpc>
                <a:spcPct val="100000"/>
              </a:lnSpc>
            </a:pPr>
            <a:r>
              <a:rPr lang="en-US" dirty="0" smtClean="0"/>
              <a:t>So, when the frame is closed the body of this method is executed and the application gets closed. </a:t>
            </a:r>
          </a:p>
          <a:p>
            <a:pPr>
              <a:lnSpc>
                <a:spcPct val="100000"/>
              </a:lnSpc>
            </a:pPr>
            <a:r>
              <a:rPr lang="en-US" dirty="0" smtClean="0"/>
              <a:t>In this way, we can handle the frame closing event.</a:t>
            </a:r>
          </a:p>
          <a:p>
            <a:pPr>
              <a:lnSpc>
                <a:spcPct val="100000"/>
              </a:lnSpc>
            </a:pPr>
            <a:r>
              <a:rPr lang="en-US" dirty="0" smtClean="0"/>
              <a:t>An </a:t>
            </a:r>
            <a:r>
              <a:rPr lang="en-US" b="1" dirty="0" smtClean="0"/>
              <a:t>adapter class </a:t>
            </a:r>
            <a:r>
              <a:rPr lang="en-US" dirty="0" smtClean="0"/>
              <a:t>is an implementation class of a listener interface which contains all methods implemented with </a:t>
            </a:r>
            <a:r>
              <a:rPr lang="en-US" b="1" dirty="0" smtClean="0"/>
              <a:t>empty body. </a:t>
            </a:r>
          </a:p>
          <a:p>
            <a:pPr>
              <a:lnSpc>
                <a:spcPct val="100000"/>
              </a:lnSpc>
            </a:pPr>
            <a:r>
              <a:rPr lang="en-US" dirty="0" smtClean="0"/>
              <a:t>For example, </a:t>
            </a:r>
            <a:r>
              <a:rPr lang="en-US" dirty="0" err="1" smtClean="0"/>
              <a:t>WindowAdapter</a:t>
            </a:r>
            <a:r>
              <a:rPr lang="en-US" dirty="0" smtClean="0"/>
              <a:t> is an adapter class of </a:t>
            </a:r>
            <a:r>
              <a:rPr lang="en-US" dirty="0" err="1" smtClean="0"/>
              <a:t>WindowListener</a:t>
            </a:r>
            <a:r>
              <a:rPr lang="en-US" dirty="0" smtClean="0"/>
              <a:t> interface. </a:t>
            </a:r>
            <a:r>
              <a:rPr lang="en-US" dirty="0" err="1" smtClean="0"/>
              <a:t>WindowAdapter</a:t>
            </a:r>
            <a:r>
              <a:rPr lang="en-US" dirty="0" smtClean="0"/>
              <a:t> in </a:t>
            </a:r>
            <a:r>
              <a:rPr lang="en-US" dirty="0" err="1" smtClean="0"/>
              <a:t>java.awt.event</a:t>
            </a:r>
            <a:r>
              <a:rPr lang="en-US" dirty="0" smtClean="0"/>
              <a:t> package contains all the methods of the </a:t>
            </a:r>
            <a:r>
              <a:rPr lang="en-US" dirty="0" err="1" smtClean="0"/>
              <a:t>WindowListener</a:t>
            </a:r>
            <a:r>
              <a:rPr lang="en-US" dirty="0" smtClean="0"/>
              <a:t> interface with an empty implementation (body). </a:t>
            </a:r>
          </a:p>
          <a:p>
            <a:pPr>
              <a:lnSpc>
                <a:spcPct val="100000"/>
              </a:lnSpc>
            </a:pPr>
            <a:r>
              <a:rPr lang="en-US" dirty="0" smtClean="0"/>
              <a:t>If we can extend </a:t>
            </a:r>
            <a:r>
              <a:rPr lang="en-US" dirty="0" err="1" smtClean="0"/>
              <a:t>MyClass</a:t>
            </a:r>
            <a:r>
              <a:rPr lang="en-US" dirty="0" smtClean="0"/>
              <a:t> from this </a:t>
            </a:r>
            <a:r>
              <a:rPr lang="en-US" dirty="0" err="1" smtClean="0"/>
              <a:t>WindowAdapter</a:t>
            </a:r>
            <a:r>
              <a:rPr lang="en-US" dirty="0" smtClean="0"/>
              <a:t> class, then we need not write all the methods with empty implementation. </a:t>
            </a:r>
          </a:p>
          <a:p>
            <a:pPr>
              <a:lnSpc>
                <a:spcPct val="100000"/>
              </a:lnSpc>
            </a:pPr>
            <a:r>
              <a:rPr lang="en-US" dirty="0" smtClean="0"/>
              <a:t>We can write only that method which we are in need.</a:t>
            </a:r>
          </a:p>
          <a:p>
            <a:pPr>
              <a:lnSpc>
                <a:spcPct val="100000"/>
              </a:lnSpc>
            </a:pPr>
            <a:endParaRPr lang="en-US" dirty="0" smtClean="0"/>
          </a:p>
          <a:p>
            <a:endParaRPr lang="en-US" dirty="0"/>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Frame - Example</a:t>
            </a:r>
            <a:endParaRPr lang="en-US" dirty="0"/>
          </a:p>
        </p:txBody>
      </p:sp>
      <p:sp>
        <p:nvSpPr>
          <p:cNvPr id="3" name="Content Placeholder 2"/>
          <p:cNvSpPr>
            <a:spLocks noGrp="1"/>
          </p:cNvSpPr>
          <p:nvPr>
            <p:ph idx="1"/>
          </p:nvPr>
        </p:nvSpPr>
        <p:spPr/>
        <p:txBody>
          <a:bodyPr/>
          <a:lstStyle/>
          <a:p>
            <a:pPr>
              <a:lnSpc>
                <a:spcPct val="100000"/>
              </a:lnSpc>
              <a:buNone/>
            </a:pPr>
            <a:r>
              <a:rPr lang="en-US" sz="2000" b="1" dirty="0" smtClean="0"/>
              <a:t>Program 3: Program to close the frame using </a:t>
            </a:r>
            <a:r>
              <a:rPr lang="en-US" sz="2000" b="1" dirty="0" err="1" smtClean="0"/>
              <a:t>WindowAdapter</a:t>
            </a:r>
            <a:r>
              <a:rPr lang="en-US" sz="2000" b="1" dirty="0" smtClean="0"/>
              <a:t> class.</a:t>
            </a:r>
          </a:p>
          <a:p>
            <a:pPr>
              <a:lnSpc>
                <a:spcPct val="100000"/>
              </a:lnSpc>
              <a:buNone/>
            </a:pPr>
            <a:r>
              <a:rPr lang="en-US" sz="2000" b="1" dirty="0" smtClean="0">
                <a:latin typeface="Courier New" pitchFamily="49" charset="0"/>
                <a:cs typeface="Courier New" pitchFamily="49" charset="0"/>
              </a:rPr>
              <a:t>import java.awt.*;</a:t>
            </a:r>
          </a:p>
          <a:p>
            <a:pPr>
              <a:lnSpc>
                <a:spcPct val="100000"/>
              </a:lnSpc>
              <a:buNone/>
            </a:pPr>
            <a:r>
              <a:rPr lang="en-US" sz="2000" b="1" dirty="0" smtClean="0">
                <a:latin typeface="Courier New" pitchFamily="49" charset="0"/>
                <a:cs typeface="Courier New" pitchFamily="49" charset="0"/>
              </a:rPr>
              <a:t>class </a:t>
            </a:r>
            <a:r>
              <a:rPr lang="en-US" sz="2000" b="1" dirty="0" err="1" smtClean="0">
                <a:latin typeface="Courier New" pitchFamily="49" charset="0"/>
                <a:cs typeface="Courier New" pitchFamily="49" charset="0"/>
              </a:rPr>
              <a:t>MyFrame</a:t>
            </a:r>
            <a:r>
              <a:rPr lang="en-US" sz="2000" b="1" dirty="0" smtClean="0">
                <a:latin typeface="Courier New" pitchFamily="49" charset="0"/>
                <a:cs typeface="Courier New" pitchFamily="49" charset="0"/>
              </a:rPr>
              <a:t> extends Frame</a:t>
            </a:r>
          </a:p>
          <a:p>
            <a:pPr>
              <a:lnSpc>
                <a:spcPct val="100000"/>
              </a:lnSpc>
              <a:buNone/>
            </a:pPr>
            <a:r>
              <a:rPr lang="en-US" sz="2000" b="1" dirty="0" smtClean="0">
                <a:latin typeface="Courier New" pitchFamily="49" charset="0"/>
                <a:cs typeface="Courier New" pitchFamily="49" charset="0"/>
              </a:rPr>
              <a:t>{ 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MyFrame</a:t>
            </a:r>
            <a:r>
              <a:rPr lang="en-US" sz="2000" b="1" dirty="0" smtClean="0">
                <a:latin typeface="Courier New" pitchFamily="49" charset="0"/>
                <a:cs typeface="Courier New" pitchFamily="49" charset="0"/>
              </a:rPr>
              <a:t> f1 = new </a:t>
            </a:r>
            <a:r>
              <a:rPr lang="en-US" sz="2000" b="1" dirty="0" err="1" smtClean="0">
                <a:latin typeface="Courier New" pitchFamily="49" charset="0"/>
                <a:cs typeface="Courier New" pitchFamily="49" charset="0"/>
              </a:rPr>
              <a:t>MyFrame</a:t>
            </a: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f1.setSize (500,200);</a:t>
            </a:r>
          </a:p>
          <a:p>
            <a:pPr>
              <a:lnSpc>
                <a:spcPct val="100000"/>
              </a:lnSpc>
              <a:buNone/>
            </a:pPr>
            <a:r>
              <a:rPr lang="en-US" sz="2000" b="1" dirty="0" smtClean="0">
                <a:latin typeface="Courier New" pitchFamily="49" charset="0"/>
                <a:cs typeface="Courier New" pitchFamily="49" charset="0"/>
              </a:rPr>
              <a:t>    f1.setTitle ("GUI World");</a:t>
            </a:r>
          </a:p>
          <a:p>
            <a:pPr>
              <a:lnSpc>
                <a:spcPct val="100000"/>
              </a:lnSpc>
              <a:buNone/>
            </a:pPr>
            <a:r>
              <a:rPr lang="en-US" sz="2000" b="1" dirty="0" smtClean="0">
                <a:latin typeface="Courier New" pitchFamily="49" charset="0"/>
                <a:cs typeface="Courier New" pitchFamily="49" charset="0"/>
              </a:rPr>
              <a:t>    f1.setVisible (true);</a:t>
            </a:r>
          </a:p>
          <a:p>
            <a:pPr>
              <a:lnSpc>
                <a:spcPct val="100000"/>
              </a:lnSpc>
              <a:buNone/>
            </a:pPr>
            <a:r>
              <a:rPr lang="en-US" sz="2000" b="1" dirty="0" smtClean="0">
                <a:latin typeface="Courier New" pitchFamily="49" charset="0"/>
                <a:cs typeface="Courier New" pitchFamily="49" charset="0"/>
              </a:rPr>
              <a:t>    f1.addWindowListener (new </a:t>
            </a:r>
            <a:r>
              <a:rPr lang="en-US" sz="2000" b="1" dirty="0" err="1" smtClean="0">
                <a:latin typeface="Courier New" pitchFamily="49" charset="0"/>
                <a:cs typeface="Courier New" pitchFamily="49" charset="0"/>
              </a:rPr>
              <a:t>MyClass</a:t>
            </a: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endParaRPr lang="en-US" dirty="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Contd.</a:t>
            </a:r>
            <a:endParaRPr lang="en-US" dirty="0"/>
          </a:p>
        </p:txBody>
      </p:sp>
      <p:sp>
        <p:nvSpPr>
          <p:cNvPr id="3" name="Content Placeholder 2"/>
          <p:cNvSpPr>
            <a:spLocks noGrp="1"/>
          </p:cNvSpPr>
          <p:nvPr>
            <p:ph idx="1"/>
          </p:nvPr>
        </p:nvSpPr>
        <p:spPr>
          <a:xfrm>
            <a:off x="381000" y="990600"/>
            <a:ext cx="8382000" cy="2209800"/>
          </a:xfrm>
        </p:spPr>
        <p:txBody>
          <a:bodyPr/>
          <a:lstStyle/>
          <a:p>
            <a:pPr>
              <a:lnSpc>
                <a:spcPct val="100000"/>
              </a:lnSpc>
              <a:buNone/>
            </a:pPr>
            <a:r>
              <a:rPr lang="en-US" sz="2000" b="1" dirty="0" smtClean="0">
                <a:latin typeface="Courier New" pitchFamily="49" charset="0"/>
                <a:cs typeface="Courier New" pitchFamily="49" charset="0"/>
              </a:rPr>
              <a:t>class </a:t>
            </a:r>
            <a:r>
              <a:rPr lang="en-US" sz="2000" b="1" dirty="0" err="1" smtClean="0">
                <a:latin typeface="Courier New" pitchFamily="49" charset="0"/>
                <a:cs typeface="Courier New" pitchFamily="49" charset="0"/>
              </a:rPr>
              <a:t>MyClass</a:t>
            </a:r>
            <a:r>
              <a:rPr lang="en-US" sz="2000" b="1" dirty="0" smtClean="0">
                <a:latin typeface="Courier New" pitchFamily="49" charset="0"/>
                <a:cs typeface="Courier New" pitchFamily="49" charset="0"/>
              </a:rPr>
              <a:t> extends </a:t>
            </a:r>
            <a:r>
              <a:rPr lang="en-US" sz="2000" b="1" dirty="0" err="1" smtClean="0">
                <a:latin typeface="Courier New" pitchFamily="49" charset="0"/>
                <a:cs typeface="Courier New" pitchFamily="49" charset="0"/>
              </a:rPr>
              <a:t>WindowAdapter</a:t>
            </a:r>
            <a:endParaRPr lang="en-US" sz="2000" b="1" dirty="0" smtClean="0">
              <a:latin typeface="Courier New" pitchFamily="49" charset="0"/>
              <a:cs typeface="Courier New" pitchFamily="49" charset="0"/>
            </a:endParaRPr>
          </a:p>
          <a:p>
            <a:pPr>
              <a:lnSpc>
                <a:spcPct val="100000"/>
              </a:lnSpc>
              <a:buNone/>
            </a:pPr>
            <a:r>
              <a:rPr lang="en-US" sz="2000" b="1" dirty="0" smtClean="0">
                <a:latin typeface="Courier New" pitchFamily="49" charset="0"/>
                <a:cs typeface="Courier New" pitchFamily="49" charset="0"/>
              </a:rPr>
              <a:t>{ public void </a:t>
            </a:r>
            <a:r>
              <a:rPr lang="en-US" sz="2000" b="1" dirty="0" err="1" smtClean="0">
                <a:latin typeface="Courier New" pitchFamily="49" charset="0"/>
                <a:cs typeface="Courier New" pitchFamily="49" charset="0"/>
              </a:rPr>
              <a:t>windowClosing</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WindowEvent</a:t>
            </a:r>
            <a:r>
              <a:rPr lang="en-US" sz="2000" b="1" dirty="0" smtClean="0">
                <a:latin typeface="Courier New" pitchFamily="49" charset="0"/>
                <a:cs typeface="Courier New" pitchFamily="49" charset="0"/>
              </a:rPr>
              <a:t> e)</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System.exit</a:t>
            </a:r>
            <a:r>
              <a:rPr lang="en-US" sz="2000" b="1" dirty="0" smtClean="0">
                <a:latin typeface="Courier New" pitchFamily="49" charset="0"/>
                <a:cs typeface="Courier New" pitchFamily="49" charset="0"/>
              </a:rPr>
              <a:t> (0);</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pPr>
              <a:buNone/>
            </a:pPr>
            <a:r>
              <a:rPr lang="en-US" b="1" dirty="0" smtClean="0">
                <a:solidFill>
                  <a:srgbClr val="FF0000"/>
                </a:solidFill>
              </a:rPr>
              <a:t>Output:</a:t>
            </a:r>
          </a:p>
        </p:txBody>
      </p:sp>
      <p:pic>
        <p:nvPicPr>
          <p:cNvPr id="16386" name="Picture 2"/>
          <p:cNvPicPr>
            <a:picLocks noChangeAspect="1" noChangeArrowheads="1"/>
          </p:cNvPicPr>
          <p:nvPr/>
        </p:nvPicPr>
        <p:blipFill>
          <a:blip r:embed="rId2" cstate="print"/>
          <a:srcRect/>
          <a:stretch>
            <a:fillRect/>
          </a:stretch>
        </p:blipFill>
        <p:spPr bwMode="auto">
          <a:xfrm>
            <a:off x="2286000" y="2514600"/>
            <a:ext cx="6362700" cy="9144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685800" y="3657600"/>
            <a:ext cx="5663514" cy="1676400"/>
          </a:xfrm>
          <a:prstGeom prst="rect">
            <a:avLst/>
          </a:prstGeom>
          <a:noFill/>
          <a:ln w="9525">
            <a:noFill/>
            <a:miter lim="800000"/>
            <a:headEnd/>
            <a:tailEnd/>
          </a:ln>
          <a:effectLst/>
        </p:spPr>
      </p:pic>
      <p:sp>
        <p:nvSpPr>
          <p:cNvPr id="6" name="Rectangle 5"/>
          <p:cNvSpPr/>
          <p:nvPr/>
        </p:nvSpPr>
        <p:spPr>
          <a:xfrm>
            <a:off x="685800" y="5334000"/>
            <a:ext cx="7010400" cy="369332"/>
          </a:xfrm>
          <a:prstGeom prst="rect">
            <a:avLst/>
          </a:prstGeom>
        </p:spPr>
        <p:txBody>
          <a:bodyPr wrap="square">
            <a:spAutoFit/>
          </a:bodyPr>
          <a:lstStyle/>
          <a:p>
            <a:r>
              <a:rPr lang="en-US" b="1" dirty="0" smtClean="0"/>
              <a:t>Note: Click on close button, the Frame closes.</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Contd.</a:t>
            </a:r>
            <a:endParaRPr lang="en-US" dirty="0"/>
          </a:p>
        </p:txBody>
      </p:sp>
      <p:sp>
        <p:nvSpPr>
          <p:cNvPr id="5" name="Rectangle 4"/>
          <p:cNvSpPr/>
          <p:nvPr/>
        </p:nvSpPr>
        <p:spPr>
          <a:xfrm>
            <a:off x="381000" y="1219200"/>
            <a:ext cx="8077200" cy="2862322"/>
          </a:xfrm>
          <a:prstGeom prst="rect">
            <a:avLst/>
          </a:prstGeom>
        </p:spPr>
        <p:txBody>
          <a:bodyPr wrap="square">
            <a:spAutoFit/>
          </a:bodyPr>
          <a:lstStyle/>
          <a:p>
            <a:r>
              <a:rPr lang="en-US" sz="2000" dirty="0" smtClean="0">
                <a:cs typeface="Courier New" pitchFamily="49" charset="0"/>
              </a:rPr>
              <a:t>The code of </a:t>
            </a:r>
            <a:r>
              <a:rPr lang="en-US" sz="2000" dirty="0" err="1" smtClean="0">
                <a:cs typeface="Courier New" pitchFamily="49" charset="0"/>
              </a:rPr>
              <a:t>MyClass</a:t>
            </a:r>
            <a:r>
              <a:rPr lang="en-US" sz="2000" dirty="0" smtClean="0">
                <a:cs typeface="Courier New" pitchFamily="49" charset="0"/>
              </a:rPr>
              <a:t> can be copied directly into </a:t>
            </a:r>
            <a:r>
              <a:rPr lang="en-US" sz="2000" dirty="0" err="1" smtClean="0">
                <a:cs typeface="Courier New" pitchFamily="49" charset="0"/>
              </a:rPr>
              <a:t>addWindowListener</a:t>
            </a:r>
            <a:r>
              <a:rPr lang="en-US" sz="2000" dirty="0" smtClean="0">
                <a:cs typeface="Courier New" pitchFamily="49" charset="0"/>
              </a:rPr>
              <a:t> () method, as:</a:t>
            </a:r>
          </a:p>
          <a:p>
            <a:r>
              <a:rPr lang="en-US" sz="2000" b="1" dirty="0" smtClean="0">
                <a:latin typeface="Courier New" pitchFamily="49" charset="0"/>
                <a:cs typeface="Courier New" pitchFamily="49" charset="0"/>
              </a:rPr>
              <a:t>f1.addWindowListener (new </a:t>
            </a:r>
            <a:r>
              <a:rPr lang="en-US" sz="2000" b="1" dirty="0" err="1" smtClean="0">
                <a:latin typeface="Courier New" pitchFamily="49" charset="0"/>
                <a:cs typeface="Courier New" pitchFamily="49" charset="0"/>
              </a:rPr>
              <a:t>WindowAdapter</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public void </a:t>
            </a:r>
            <a:r>
              <a:rPr lang="en-US" sz="2000" b="1" dirty="0" err="1" smtClean="0">
                <a:latin typeface="Courier New" pitchFamily="49" charset="0"/>
                <a:cs typeface="Courier New" pitchFamily="49" charset="0"/>
              </a:rPr>
              <a:t>windowClosing</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WindowEvent</a:t>
            </a:r>
            <a:r>
              <a:rPr lang="en-US" sz="2000" b="1" dirty="0" smtClean="0">
                <a:latin typeface="Courier New" pitchFamily="49" charset="0"/>
                <a:cs typeface="Courier New" pitchFamily="49" charset="0"/>
              </a:rPr>
              <a:t> e)</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System.exit</a:t>
            </a:r>
            <a:r>
              <a:rPr lang="en-US" sz="2000" b="1" dirty="0" smtClean="0">
                <a:latin typeface="Courier New" pitchFamily="49" charset="0"/>
                <a:cs typeface="Courier New" pitchFamily="49" charset="0"/>
              </a:rPr>
              <a:t> (0);</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a:t>
            </a:r>
          </a:p>
        </p:txBody>
      </p:sp>
      <p:sp>
        <p:nvSpPr>
          <p:cNvPr id="6" name="Rectangle 5"/>
          <p:cNvSpPr/>
          <p:nvPr/>
        </p:nvSpPr>
        <p:spPr>
          <a:xfrm>
            <a:off x="381000" y="4114800"/>
            <a:ext cx="8382000" cy="1938992"/>
          </a:xfrm>
          <a:prstGeom prst="rect">
            <a:avLst/>
          </a:prstGeom>
        </p:spPr>
        <p:txBody>
          <a:bodyPr wrap="square">
            <a:spAutoFit/>
          </a:bodyPr>
          <a:lstStyle/>
          <a:p>
            <a:r>
              <a:rPr lang="en-US" sz="2000" dirty="0" smtClean="0"/>
              <a:t>We cannot find the name of </a:t>
            </a:r>
            <a:r>
              <a:rPr lang="en-US" sz="2000" dirty="0" err="1" smtClean="0"/>
              <a:t>MyClass</a:t>
            </a:r>
            <a:r>
              <a:rPr lang="en-US" sz="2000" dirty="0" smtClean="0"/>
              <a:t> anywhere in the code. It means the name of </a:t>
            </a:r>
            <a:r>
              <a:rPr lang="en-US" sz="2000" dirty="0" err="1" smtClean="0"/>
              <a:t>MyClass</a:t>
            </a:r>
            <a:r>
              <a:rPr lang="en-US" sz="2000" dirty="0" smtClean="0"/>
              <a:t> is hidden in </a:t>
            </a:r>
            <a:r>
              <a:rPr lang="en-US" sz="2000" dirty="0" err="1" smtClean="0"/>
              <a:t>MyFame</a:t>
            </a:r>
            <a:r>
              <a:rPr lang="en-US" sz="2000" dirty="0" smtClean="0"/>
              <a:t> class and hence </a:t>
            </a:r>
            <a:r>
              <a:rPr lang="en-US" sz="2000" dirty="0" err="1" smtClean="0"/>
              <a:t>MyClass</a:t>
            </a:r>
            <a:r>
              <a:rPr lang="en-US" sz="2000" dirty="0" smtClean="0"/>
              <a:t> is an inner class in </a:t>
            </a:r>
            <a:r>
              <a:rPr lang="en-US" sz="2000" dirty="0" err="1" smtClean="0"/>
              <a:t>MyFrame</a:t>
            </a:r>
            <a:r>
              <a:rPr lang="en-US" sz="2000" dirty="0" smtClean="0"/>
              <a:t> class whose name is not mentioned. Such an inner class is called ‘anonymous inner class’. An anonymous inner class is an inner class whose name is not written and for which only one object is created. A class for which only one object is created is called singleton class.</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Displaying text in the Frame</a:t>
            </a:r>
            <a:endParaRPr lang="en-US" dirty="0"/>
          </a:p>
        </p:txBody>
      </p:sp>
      <p:sp>
        <p:nvSpPr>
          <p:cNvPr id="4" name="Content Placeholder 3"/>
          <p:cNvSpPr>
            <a:spLocks noGrp="1"/>
          </p:cNvSpPr>
          <p:nvPr>
            <p:ph idx="1"/>
          </p:nvPr>
        </p:nvSpPr>
        <p:spPr>
          <a:xfrm>
            <a:off x="381000" y="914400"/>
            <a:ext cx="8382000" cy="5562600"/>
          </a:xfrm>
        </p:spPr>
        <p:txBody>
          <a:bodyPr/>
          <a:lstStyle/>
          <a:p>
            <a:pPr>
              <a:lnSpc>
                <a:spcPct val="100000"/>
              </a:lnSpc>
            </a:pPr>
            <a:r>
              <a:rPr lang="en-US" dirty="0" smtClean="0"/>
              <a:t>We need </a:t>
            </a:r>
            <a:r>
              <a:rPr lang="en-US" b="1" dirty="0" smtClean="0">
                <a:latin typeface="Courier New" pitchFamily="49" charset="0"/>
                <a:cs typeface="Courier New" pitchFamily="49" charset="0"/>
              </a:rPr>
              <a:t>paint() </a:t>
            </a:r>
            <a:r>
              <a:rPr lang="en-US" dirty="0" smtClean="0"/>
              <a:t>method whenever we want to display some new drawing or text or images in the Frame. </a:t>
            </a:r>
          </a:p>
          <a:p>
            <a:pPr>
              <a:lnSpc>
                <a:spcPct val="100000"/>
              </a:lnSpc>
            </a:pPr>
            <a:r>
              <a:rPr lang="en-US" dirty="0" smtClean="0"/>
              <a:t>The paint () method is automatically called when a frame is created and displayed. </a:t>
            </a:r>
          </a:p>
          <a:p>
            <a:pPr>
              <a:lnSpc>
                <a:spcPct val="100000"/>
              </a:lnSpc>
            </a:pPr>
            <a:r>
              <a:rPr lang="en-US" dirty="0" smtClean="0"/>
              <a:t>The paint () method refreshes the frame contents automatically when a drawing is displayed. </a:t>
            </a:r>
          </a:p>
          <a:p>
            <a:pPr>
              <a:lnSpc>
                <a:spcPct val="100000"/>
              </a:lnSpc>
            </a:pPr>
            <a:r>
              <a:rPr lang="en-US" dirty="0" smtClean="0"/>
              <a:t>The paint () method takes Graphics Class object as parameter. </a:t>
            </a:r>
            <a:r>
              <a:rPr lang="en-US" dirty="0" err="1" smtClean="0"/>
              <a:t>Gaphics</a:t>
            </a:r>
            <a:r>
              <a:rPr lang="en-US" dirty="0" smtClean="0"/>
              <a:t> class is present in java.awt package.</a:t>
            </a:r>
          </a:p>
          <a:p>
            <a:pPr lvl="1">
              <a:lnSpc>
                <a:spcPct val="100000"/>
              </a:lnSpc>
            </a:pPr>
            <a:r>
              <a:rPr lang="en-US" dirty="0" smtClean="0"/>
              <a:t>To display some text or strings in the frame, we can take the help of drawstring () method of Graphics class as:</a:t>
            </a:r>
          </a:p>
          <a:p>
            <a:pPr lvl="2">
              <a:lnSpc>
                <a:spcPct val="100000"/>
              </a:lnSpc>
              <a:buNone/>
            </a:pP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Hai</a:t>
            </a:r>
            <a:r>
              <a:rPr lang="en-US" b="1" dirty="0" smtClean="0">
                <a:latin typeface="Courier New" pitchFamily="49" charset="0"/>
                <a:cs typeface="Courier New" pitchFamily="49" charset="0"/>
              </a:rPr>
              <a:t> Readers”, x, y);</a:t>
            </a:r>
          </a:p>
          <a:p>
            <a:pPr lvl="2">
              <a:lnSpc>
                <a:spcPct val="100000"/>
              </a:lnSpc>
              <a:buNone/>
            </a:pPr>
            <a:r>
              <a:rPr lang="en-US" dirty="0" smtClean="0"/>
              <a:t>Here, the string “</a:t>
            </a:r>
            <a:r>
              <a:rPr lang="en-US" dirty="0" err="1" smtClean="0"/>
              <a:t>Hai</a:t>
            </a:r>
            <a:r>
              <a:rPr lang="en-US" dirty="0" smtClean="0"/>
              <a:t> Readers” will be displayed starting from the coordinates (x, y).</a:t>
            </a:r>
          </a:p>
          <a:p>
            <a:pPr lvl="1">
              <a:lnSpc>
                <a:spcPct val="100000"/>
              </a:lnSpc>
            </a:pPr>
            <a:r>
              <a:rPr lang="en-US" dirty="0" smtClean="0"/>
              <a:t>If we want to set some color for the text, we can use </a:t>
            </a:r>
            <a:r>
              <a:rPr lang="en-US" dirty="0" err="1" smtClean="0"/>
              <a:t>setColor</a:t>
            </a:r>
            <a:r>
              <a:rPr lang="en-US" dirty="0" smtClean="0"/>
              <a:t> () method of Graphics class as:</a:t>
            </a:r>
          </a:p>
          <a:p>
            <a:pPr lvl="2">
              <a:lnSpc>
                <a:spcPct val="100000"/>
              </a:lnSpc>
              <a:buNone/>
            </a:pPr>
            <a:r>
              <a:rPr lang="en-US" b="1" dirty="0" err="1" smtClean="0">
                <a:latin typeface="Courier New" pitchFamily="49" charset="0"/>
                <a:cs typeface="Courier New" pitchFamily="49" charset="0"/>
              </a:rPr>
              <a:t>g.setColor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Color.red</a:t>
            </a:r>
            <a:r>
              <a:rPr lang="en-US" b="1" dirty="0" smtClean="0">
                <a:latin typeface="Courier New" pitchFamily="49" charset="0"/>
                <a:cs typeface="Courier New" pitchFamily="49" charset="0"/>
              </a:rPr>
              <a:t>);</a:t>
            </a:r>
          </a:p>
          <a:p>
            <a:endParaRPr lang="en-US" dirty="0"/>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pPr>
              <a:lnSpc>
                <a:spcPct val="100000"/>
              </a:lnSpc>
              <a:buNone/>
            </a:pPr>
            <a:r>
              <a:rPr lang="en-US" dirty="0" smtClean="0"/>
              <a:t>There are two ways to set a color in </a:t>
            </a:r>
            <a:r>
              <a:rPr lang="en-US" dirty="0" err="1" smtClean="0"/>
              <a:t>awt</a:t>
            </a:r>
            <a:r>
              <a:rPr lang="en-US" dirty="0" smtClean="0"/>
              <a:t>.</a:t>
            </a:r>
          </a:p>
          <a:p>
            <a:pPr>
              <a:lnSpc>
                <a:spcPct val="100000"/>
              </a:lnSpc>
            </a:pPr>
            <a:r>
              <a:rPr lang="en-US" dirty="0" smtClean="0"/>
              <a:t> </a:t>
            </a:r>
            <a:r>
              <a:rPr lang="en-US" sz="2000" dirty="0" smtClean="0"/>
              <a:t>The first way is by directly mentioning the needed standard color name from Color class as </a:t>
            </a:r>
            <a:r>
              <a:rPr lang="en-US" sz="2000" dirty="0" err="1" smtClean="0"/>
              <a:t>Color.black</a:t>
            </a:r>
            <a:r>
              <a:rPr lang="en-US" sz="2000" dirty="0" smtClean="0"/>
              <a:t>, </a:t>
            </a:r>
            <a:r>
              <a:rPr lang="en-US" sz="2000" dirty="0" err="1" smtClean="0"/>
              <a:t>Color.blue</a:t>
            </a:r>
            <a:r>
              <a:rPr lang="en-US" sz="2000" dirty="0" smtClean="0"/>
              <a:t>, </a:t>
            </a:r>
            <a:r>
              <a:rPr lang="en-US" sz="2000" dirty="0" err="1" smtClean="0"/>
              <a:t>Color.cyan</a:t>
            </a:r>
            <a:r>
              <a:rPr lang="en-US" sz="2000" dirty="0" smtClean="0"/>
              <a:t>, </a:t>
            </a:r>
            <a:r>
              <a:rPr lang="en-US" sz="2000" dirty="0" err="1" smtClean="0"/>
              <a:t>Color.pink</a:t>
            </a:r>
            <a:r>
              <a:rPr lang="en-US" sz="2000" dirty="0" smtClean="0"/>
              <a:t>, </a:t>
            </a:r>
            <a:r>
              <a:rPr lang="en-US" sz="2000" dirty="0" err="1" smtClean="0"/>
              <a:t>Color.red</a:t>
            </a:r>
            <a:r>
              <a:rPr lang="en-US" sz="2000" dirty="0" smtClean="0"/>
              <a:t>, </a:t>
            </a:r>
            <a:r>
              <a:rPr lang="en-US" sz="2000" dirty="0" err="1" smtClean="0"/>
              <a:t>Color.orange</a:t>
            </a:r>
            <a:r>
              <a:rPr lang="en-US" sz="2000" dirty="0" smtClean="0"/>
              <a:t>, </a:t>
            </a:r>
            <a:r>
              <a:rPr lang="en-US" sz="2000" dirty="0" err="1" smtClean="0"/>
              <a:t>Color.magenta</a:t>
            </a:r>
            <a:r>
              <a:rPr lang="en-US" sz="2000" dirty="0" smtClean="0"/>
              <a:t>, </a:t>
            </a:r>
            <a:r>
              <a:rPr lang="en-US" sz="2000" dirty="0" err="1" smtClean="0"/>
              <a:t>Color.darkGray</a:t>
            </a:r>
            <a:r>
              <a:rPr lang="en-US" sz="2000" dirty="0" smtClean="0"/>
              <a:t>, </a:t>
            </a:r>
            <a:r>
              <a:rPr lang="en-US" sz="2000" dirty="0" err="1" smtClean="0"/>
              <a:t>Color.gray</a:t>
            </a:r>
            <a:r>
              <a:rPr lang="en-US" sz="2000" dirty="0" smtClean="0"/>
              <a:t>, </a:t>
            </a:r>
            <a:r>
              <a:rPr lang="en-US" sz="2000" dirty="0" err="1" smtClean="0"/>
              <a:t>Color.lightGray</a:t>
            </a:r>
            <a:r>
              <a:rPr lang="en-US" sz="2000" dirty="0" smtClean="0"/>
              <a:t>, </a:t>
            </a:r>
            <a:r>
              <a:rPr lang="en-US" sz="2000" dirty="0" err="1" smtClean="0"/>
              <a:t>Color.green</a:t>
            </a:r>
            <a:r>
              <a:rPr lang="en-US" sz="2000" dirty="0" smtClean="0"/>
              <a:t>, </a:t>
            </a:r>
            <a:r>
              <a:rPr lang="en-US" sz="2000" dirty="0" err="1" smtClean="0"/>
              <a:t>Color.yellow</a:t>
            </a:r>
            <a:r>
              <a:rPr lang="en-US" sz="2000" dirty="0" smtClean="0"/>
              <a:t> and </a:t>
            </a:r>
            <a:r>
              <a:rPr lang="en-US" sz="2000" dirty="0" err="1" smtClean="0"/>
              <a:t>Color.white</a:t>
            </a:r>
            <a:r>
              <a:rPr lang="en-US" sz="2000" dirty="0" smtClean="0"/>
              <a:t> etc.</a:t>
            </a:r>
          </a:p>
          <a:p>
            <a:pPr>
              <a:lnSpc>
                <a:spcPct val="100000"/>
              </a:lnSpc>
            </a:pPr>
            <a:r>
              <a:rPr lang="en-US" sz="2000" dirty="0" smtClean="0"/>
              <a:t>The second way to mention any color is by combining the three primary colors: red, green and blue while creating Color class object as:</a:t>
            </a:r>
            <a:endParaRPr lang="en-US" dirty="0" smtClean="0"/>
          </a:p>
          <a:p>
            <a:pPr lvl="1">
              <a:lnSpc>
                <a:spcPct val="100000"/>
              </a:lnSpc>
              <a:buNone/>
            </a:pPr>
            <a:r>
              <a:rPr lang="en-US" dirty="0" smtClean="0"/>
              <a:t>Color c = new Color (r, g, b);</a:t>
            </a:r>
          </a:p>
          <a:p>
            <a:pPr lvl="1">
              <a:lnSpc>
                <a:spcPct val="100000"/>
              </a:lnSpc>
              <a:buNone/>
            </a:pPr>
            <a:r>
              <a:rPr lang="en-US" dirty="0" smtClean="0"/>
              <a:t>Here, r, g, b values can change from 0 to 255. 0 represents no color. 10 represent low intensity whereas 200 represent high intensity of color.</a:t>
            </a:r>
          </a:p>
          <a:p>
            <a:pPr lvl="1">
              <a:lnSpc>
                <a:spcPct val="100000"/>
              </a:lnSpc>
              <a:buNone/>
            </a:pPr>
            <a:r>
              <a:rPr lang="en-US" b="1" dirty="0" smtClean="0"/>
              <a:t>  Ex: Color c = new Color (255, 0, 0); //red color</a:t>
            </a:r>
          </a:p>
          <a:p>
            <a:r>
              <a:rPr lang="en-US" dirty="0" smtClean="0"/>
              <a:t>To set some font to the text, we can use </a:t>
            </a:r>
            <a:r>
              <a:rPr lang="en-US" dirty="0" err="1" smtClean="0"/>
              <a:t>setFont</a:t>
            </a:r>
            <a:r>
              <a:rPr lang="en-US" dirty="0" smtClean="0"/>
              <a:t> () method of Graphics class, as:    </a:t>
            </a:r>
            <a:r>
              <a:rPr lang="en-US" dirty="0" err="1" smtClean="0"/>
              <a:t>g.setFont</a:t>
            </a:r>
            <a:r>
              <a:rPr lang="en-US" dirty="0" smtClean="0"/>
              <a:t> (Font object);</a:t>
            </a:r>
          </a:p>
          <a:p>
            <a:pPr lvl="1"/>
            <a:r>
              <a:rPr lang="en-US" dirty="0" smtClean="0"/>
              <a:t>This method </a:t>
            </a:r>
            <a:r>
              <a:rPr lang="en-US" dirty="0" err="1" smtClean="0"/>
              <a:t>taked</a:t>
            </a:r>
            <a:r>
              <a:rPr lang="en-US" dirty="0" smtClean="0"/>
              <a:t> Font class object, which can be created as:</a:t>
            </a:r>
          </a:p>
          <a:p>
            <a:pPr lvl="2">
              <a:buNone/>
            </a:pPr>
            <a:r>
              <a:rPr lang="fr-FR" b="1" dirty="0" smtClean="0">
                <a:latin typeface="Courier New" pitchFamily="49" charset="0"/>
                <a:cs typeface="Courier New" pitchFamily="49" charset="0"/>
              </a:rPr>
              <a:t>Font f = new Font (“</a:t>
            </a:r>
            <a:r>
              <a:rPr lang="fr-FR" b="1" dirty="0" err="1" smtClean="0">
                <a:latin typeface="Courier New" pitchFamily="49" charset="0"/>
                <a:cs typeface="Courier New" pitchFamily="49" charset="0"/>
              </a:rPr>
              <a:t>SansSerif</a:t>
            </a:r>
            <a:r>
              <a:rPr lang="fr-FR" b="1" dirty="0" smtClean="0">
                <a:latin typeface="Courier New" pitchFamily="49" charset="0"/>
                <a:cs typeface="Courier New" pitchFamily="49" charset="0"/>
              </a:rPr>
              <a:t>”, </a:t>
            </a:r>
            <a:r>
              <a:rPr lang="fr-FR" b="1" dirty="0" err="1" smtClean="0">
                <a:latin typeface="Courier New" pitchFamily="49" charset="0"/>
                <a:cs typeface="Courier New" pitchFamily="49" charset="0"/>
              </a:rPr>
              <a:t>Font.BOLD</a:t>
            </a:r>
            <a:r>
              <a:rPr lang="fr-FR" b="1" dirty="0" smtClean="0">
                <a:latin typeface="Courier New" pitchFamily="49" charset="0"/>
                <a:cs typeface="Courier New" pitchFamily="49" charset="0"/>
              </a:rPr>
              <a:t>, 30);</a:t>
            </a:r>
          </a:p>
          <a:p>
            <a:pPr lvl="2">
              <a:buNone/>
            </a:pPr>
            <a:r>
              <a:rPr lang="en-US" dirty="0" smtClean="0"/>
              <a:t>Here, “</a:t>
            </a:r>
            <a:r>
              <a:rPr lang="en-US" dirty="0" err="1" smtClean="0"/>
              <a:t>SansSerif</a:t>
            </a:r>
            <a:r>
              <a:rPr lang="en-US" dirty="0" smtClean="0"/>
              <a:t>” represents the font name; </a:t>
            </a:r>
            <a:r>
              <a:rPr lang="en-US" dirty="0" err="1" smtClean="0"/>
              <a:t>Font.BOLD</a:t>
            </a:r>
            <a:r>
              <a:rPr lang="en-US" dirty="0" smtClean="0"/>
              <a:t> represents the font style and 30 represents the font size in pixels.</a:t>
            </a:r>
          </a:p>
          <a:p>
            <a:endParaRPr lang="en-US" dirty="0"/>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Displaying a message</a:t>
            </a:r>
            <a:endParaRPr lang="en-US" dirty="0"/>
          </a:p>
        </p:txBody>
      </p:sp>
      <p:sp>
        <p:nvSpPr>
          <p:cNvPr id="3" name="Content Placeholder 2"/>
          <p:cNvSpPr>
            <a:spLocks noGrp="1"/>
          </p:cNvSpPr>
          <p:nvPr>
            <p:ph idx="1"/>
          </p:nvPr>
        </p:nvSpPr>
        <p:spPr/>
        <p:txBody>
          <a:bodyPr/>
          <a:lstStyle/>
          <a:p>
            <a:pPr>
              <a:buNone/>
            </a:pPr>
            <a:r>
              <a:rPr lang="en-US" sz="2000" b="1" dirty="0" smtClean="0"/>
              <a:t>Program 4: Program to display a message in the frame.</a:t>
            </a:r>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Message extends Frame</a:t>
            </a:r>
          </a:p>
          <a:p>
            <a:pPr>
              <a:buNone/>
            </a:pPr>
            <a:r>
              <a:rPr lang="en-US" sz="1800" b="1" dirty="0" smtClean="0">
                <a:latin typeface="Courier New" pitchFamily="49" charset="0"/>
                <a:cs typeface="Courier New" pitchFamily="49" charset="0"/>
              </a:rPr>
              <a:t>{ Message ()</a:t>
            </a:r>
          </a:p>
          <a:p>
            <a:pPr>
              <a:buNone/>
            </a:pPr>
            <a:r>
              <a:rPr lang="en-US" sz="1800" b="1" dirty="0" smtClean="0">
                <a:latin typeface="Courier New" pitchFamily="49" charset="0"/>
                <a:cs typeface="Courier New" pitchFamily="49" charset="0"/>
              </a:rPr>
              <a:t>  { //code to close the Frame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this.addWindowListener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static void main (String </a:t>
            </a:r>
            <a:r>
              <a:rPr lang="en-US" sz="1800" b="1" dirty="0" err="1" smtClean="0">
                <a:latin typeface="Courier New" pitchFamily="49" charset="0"/>
                <a:cs typeface="Courier New" pitchFamily="49" charset="0"/>
              </a:rPr>
              <a:t>args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Message m = new Message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m.setTitle</a:t>
            </a:r>
            <a:r>
              <a:rPr lang="en-US" sz="1800" b="1" dirty="0" smtClean="0">
                <a:latin typeface="Courier New" pitchFamily="49" charset="0"/>
                <a:cs typeface="Courier New" pitchFamily="49" charset="0"/>
              </a:rPr>
              <a:t> ("Simple Message");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m.setSize</a:t>
            </a:r>
            <a:r>
              <a:rPr lang="en-US" sz="1800" b="1" dirty="0" smtClean="0">
                <a:latin typeface="Courier New" pitchFamily="49" charset="0"/>
                <a:cs typeface="Courier New" pitchFamily="49" charset="0"/>
              </a:rPr>
              <a:t> (650,150);</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m.setVisible</a:t>
            </a:r>
            <a:r>
              <a:rPr lang="en-US" sz="1800" b="1" dirty="0" smtClean="0">
                <a:latin typeface="Courier New" pitchFamily="49" charset="0"/>
                <a:cs typeface="Courier New" pitchFamily="49" charset="0"/>
              </a:rPr>
              <a:t> (true);</a:t>
            </a:r>
          </a:p>
          <a:p>
            <a:pPr>
              <a:buNone/>
            </a:pPr>
            <a:r>
              <a:rPr lang="en-US" sz="1800" b="1" dirty="0" smtClean="0">
                <a:latin typeface="Courier New" pitchFamily="49" charset="0"/>
                <a:cs typeface="Courier New" pitchFamily="49" charset="0"/>
              </a:rPr>
              <a:t>  }</a:t>
            </a:r>
          </a:p>
          <a:p>
            <a:pPr>
              <a:buNone/>
            </a:pPr>
            <a:endParaRPr lang="en-US" sz="2000" b="1" dirty="0" smtClean="0">
              <a:latin typeface="Courier New" pitchFamily="49" charset="0"/>
              <a:cs typeface="Courier New" pitchFamily="49" charset="0"/>
            </a:endParaRPr>
          </a:p>
          <a:p>
            <a:endParaRPr lang="en-US" dirty="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28600"/>
            <a:ext cx="9144000" cy="2585323"/>
          </a:xfrm>
          <a:prstGeom prst="rect">
            <a:avLst/>
          </a:prstGeom>
        </p:spPr>
        <p:txBody>
          <a:bodyPr wrap="square">
            <a:spAutoFit/>
          </a:bodyPr>
          <a:lstStyle/>
          <a:p>
            <a:r>
              <a:rPr lang="en-US" b="1" dirty="0" smtClean="0">
                <a:latin typeface="Courier New" pitchFamily="49" charset="0"/>
                <a:cs typeface="Courier New" pitchFamily="49" charset="0"/>
              </a:rPr>
              <a:t> public void paint (Graphics g)</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this.setBackground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Color.green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g.setColor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Color.red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Font f = new Font("Times New Roman",Font.BOLD+Font.ITALIC,60);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g.setFont</a:t>
            </a:r>
            <a:r>
              <a:rPr lang="en-US" b="1" dirty="0" smtClean="0">
                <a:latin typeface="Courier New" pitchFamily="49" charset="0"/>
                <a:cs typeface="Courier New" pitchFamily="49" charset="0"/>
              </a:rPr>
              <a:t> (f);</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("Hello Readers!”, 50, 100);</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t>Output:</a:t>
            </a:r>
          </a:p>
        </p:txBody>
      </p:sp>
      <p:pic>
        <p:nvPicPr>
          <p:cNvPr id="17410" name="Picture 2"/>
          <p:cNvPicPr>
            <a:picLocks noChangeAspect="1" noChangeArrowheads="1"/>
          </p:cNvPicPr>
          <p:nvPr/>
        </p:nvPicPr>
        <p:blipFill>
          <a:blip r:embed="rId2" cstate="print"/>
          <a:srcRect/>
          <a:stretch>
            <a:fillRect/>
          </a:stretch>
        </p:blipFill>
        <p:spPr bwMode="auto">
          <a:xfrm>
            <a:off x="1219200" y="2286000"/>
            <a:ext cx="7753350" cy="9144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143000" y="3352800"/>
            <a:ext cx="6172200" cy="1409700"/>
          </a:xfrm>
          <a:prstGeom prst="rect">
            <a:avLst/>
          </a:prstGeom>
          <a:noFill/>
          <a:ln w="9525">
            <a:noFill/>
            <a:miter lim="800000"/>
            <a:headEnd/>
            <a:tailEnd/>
          </a:ln>
          <a:effectLst/>
        </p:spPr>
      </p:pic>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Drawing in the Frame</a:t>
            </a:r>
            <a:endParaRPr lang="en-US" dirty="0"/>
          </a:p>
        </p:txBody>
      </p:sp>
      <p:sp>
        <p:nvSpPr>
          <p:cNvPr id="4" name="Content Placeholder 3"/>
          <p:cNvSpPr>
            <a:spLocks noGrp="1"/>
          </p:cNvSpPr>
          <p:nvPr>
            <p:ph idx="1"/>
          </p:nvPr>
        </p:nvSpPr>
        <p:spPr/>
        <p:txBody>
          <a:bodyPr/>
          <a:lstStyle/>
          <a:p>
            <a:pPr>
              <a:lnSpc>
                <a:spcPct val="100000"/>
              </a:lnSpc>
            </a:pPr>
            <a:r>
              <a:rPr lang="en-US" dirty="0" smtClean="0"/>
              <a:t>Graphics class of java.awt package has the following methods which help to draw various shapes.</a:t>
            </a:r>
          </a:p>
          <a:p>
            <a:pPr lvl="1">
              <a:lnSpc>
                <a:spcPct val="100000"/>
              </a:lnSpc>
            </a:pPr>
            <a:r>
              <a:rPr lang="en-US" dirty="0" err="1" smtClean="0"/>
              <a:t>drawLine</a:t>
            </a:r>
            <a:r>
              <a:rPr lang="en-US" dirty="0" smtClean="0"/>
              <a:t> (</a:t>
            </a:r>
            <a:r>
              <a:rPr lang="en-US" dirty="0" err="1" smtClean="0"/>
              <a:t>int</a:t>
            </a:r>
            <a:r>
              <a:rPr lang="en-US" dirty="0" smtClean="0"/>
              <a:t> x1, </a:t>
            </a:r>
            <a:r>
              <a:rPr lang="en-US" dirty="0" err="1" smtClean="0"/>
              <a:t>int</a:t>
            </a:r>
            <a:r>
              <a:rPr lang="en-US" dirty="0" smtClean="0"/>
              <a:t> y1,int x2, </a:t>
            </a:r>
            <a:r>
              <a:rPr lang="en-US" dirty="0" err="1" smtClean="0"/>
              <a:t>int</a:t>
            </a:r>
            <a:r>
              <a:rPr lang="en-US" dirty="0" smtClean="0"/>
              <a:t> y2): to draw a line connecting (x1, y1) and (x2, y2).</a:t>
            </a:r>
          </a:p>
          <a:p>
            <a:pPr lvl="1">
              <a:lnSpc>
                <a:spcPct val="100000"/>
              </a:lnSpc>
            </a:pPr>
            <a:r>
              <a:rPr lang="en-US" dirty="0" err="1" smtClean="0"/>
              <a:t>drawRect</a:t>
            </a:r>
            <a:r>
              <a:rPr lang="en-US" dirty="0" smtClean="0"/>
              <a:t> (</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 </a:t>
            </a:r>
            <a:r>
              <a:rPr lang="en-US" dirty="0" err="1" smtClean="0"/>
              <a:t>int</a:t>
            </a:r>
            <a:r>
              <a:rPr lang="en-US" dirty="0" smtClean="0"/>
              <a:t> h): draws outline of the rectangle, rectangles top left corner starts at (x, y) the width is w and height is h.</a:t>
            </a:r>
          </a:p>
          <a:p>
            <a:pPr lvl="1">
              <a:lnSpc>
                <a:spcPct val="100000"/>
              </a:lnSpc>
            </a:pPr>
            <a:r>
              <a:rPr lang="en-US" dirty="0" err="1" smtClean="0"/>
              <a:t>drawRoundRect</a:t>
            </a:r>
            <a:r>
              <a:rPr lang="en-US" dirty="0" smtClean="0"/>
              <a:t> (</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 </a:t>
            </a:r>
            <a:r>
              <a:rPr lang="en-US" dirty="0" err="1" smtClean="0"/>
              <a:t>int</a:t>
            </a:r>
            <a:r>
              <a:rPr lang="en-US" dirty="0" smtClean="0"/>
              <a:t> h, </a:t>
            </a:r>
            <a:r>
              <a:rPr lang="en-US" dirty="0" err="1" smtClean="0"/>
              <a:t>int</a:t>
            </a:r>
            <a:r>
              <a:rPr lang="en-US" dirty="0" smtClean="0"/>
              <a:t> </a:t>
            </a:r>
            <a:r>
              <a:rPr lang="en-US" dirty="0" err="1" smtClean="0"/>
              <a:t>arcw</a:t>
            </a:r>
            <a:r>
              <a:rPr lang="en-US" dirty="0" smtClean="0"/>
              <a:t>, </a:t>
            </a:r>
            <a:r>
              <a:rPr lang="en-US" dirty="0" err="1" smtClean="0"/>
              <a:t>int</a:t>
            </a:r>
            <a:r>
              <a:rPr lang="en-US" dirty="0" smtClean="0"/>
              <a:t> arch): draws the outline of the rectangle with rounded corners. Rectangles top left corner starts at (x, y) the width is w and height is h. The rounding is specified by </a:t>
            </a:r>
            <a:r>
              <a:rPr lang="en-US" dirty="0" err="1" smtClean="0"/>
              <a:t>arcw</a:t>
            </a:r>
            <a:r>
              <a:rPr lang="en-US" dirty="0" smtClean="0"/>
              <a:t> and arch.</a:t>
            </a:r>
          </a:p>
          <a:p>
            <a:pPr lvl="1">
              <a:lnSpc>
                <a:spcPct val="100000"/>
              </a:lnSpc>
            </a:pPr>
            <a:r>
              <a:rPr lang="en-US" dirty="0" err="1" smtClean="0"/>
              <a:t>drawOval</a:t>
            </a:r>
            <a:r>
              <a:rPr lang="en-US" dirty="0" smtClean="0"/>
              <a:t> (</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 </a:t>
            </a:r>
            <a:r>
              <a:rPr lang="en-US" dirty="0" err="1" smtClean="0"/>
              <a:t>int</a:t>
            </a:r>
            <a:r>
              <a:rPr lang="en-US" dirty="0" smtClean="0"/>
              <a:t> h): This method draws a circle or ellipse.</a:t>
            </a:r>
          </a:p>
          <a:p>
            <a:pPr lvl="1">
              <a:lnSpc>
                <a:spcPct val="100000"/>
              </a:lnSpc>
            </a:pPr>
            <a:r>
              <a:rPr lang="en-US" dirty="0" err="1" smtClean="0"/>
              <a:t>drawArc</a:t>
            </a:r>
            <a:r>
              <a:rPr lang="en-US" dirty="0" smtClean="0"/>
              <a:t>(</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 </a:t>
            </a:r>
            <a:r>
              <a:rPr lang="en-US" dirty="0" err="1" smtClean="0"/>
              <a:t>int</a:t>
            </a:r>
            <a:r>
              <a:rPr lang="en-US" dirty="0" smtClean="0"/>
              <a:t> h, </a:t>
            </a:r>
            <a:r>
              <a:rPr lang="en-US" dirty="0" err="1" smtClean="0"/>
              <a:t>int</a:t>
            </a:r>
            <a:r>
              <a:rPr lang="en-US" dirty="0" smtClean="0"/>
              <a:t> </a:t>
            </a:r>
            <a:r>
              <a:rPr lang="en-US" dirty="0" err="1" smtClean="0"/>
              <a:t>sangle</a:t>
            </a:r>
            <a:r>
              <a:rPr lang="en-US" dirty="0" smtClean="0"/>
              <a:t>, </a:t>
            </a:r>
            <a:r>
              <a:rPr lang="en-US" dirty="0" err="1" smtClean="0"/>
              <a:t>int</a:t>
            </a:r>
            <a:r>
              <a:rPr lang="en-US" dirty="0" smtClean="0"/>
              <a:t> </a:t>
            </a:r>
            <a:r>
              <a:rPr lang="en-US" dirty="0" err="1" smtClean="0"/>
              <a:t>aangle</a:t>
            </a:r>
            <a:r>
              <a:rPr lang="en-US" dirty="0" smtClean="0"/>
              <a:t>): draws an arc where </a:t>
            </a:r>
            <a:r>
              <a:rPr lang="en-US" dirty="0" err="1" smtClean="0"/>
              <a:t>sangle</a:t>
            </a:r>
            <a:r>
              <a:rPr lang="en-US" dirty="0" smtClean="0"/>
              <a:t> stands for starting angle and </a:t>
            </a:r>
            <a:r>
              <a:rPr lang="en-US" dirty="0" err="1" smtClean="0"/>
              <a:t>aangle</a:t>
            </a:r>
            <a:r>
              <a:rPr lang="en-US" dirty="0" smtClean="0"/>
              <a:t> stands for ending angle.</a:t>
            </a:r>
          </a:p>
          <a:p>
            <a:endParaRPr lang="en-US" dirty="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lnSpc>
                <a:spcPct val="100000"/>
              </a:lnSpc>
              <a:buSzPct val="85000"/>
              <a:buNone/>
            </a:pPr>
            <a:r>
              <a:rPr lang="en-US" dirty="0" smtClean="0">
                <a:solidFill>
                  <a:srgbClr val="000000"/>
                </a:solidFill>
              </a:rPr>
              <a:t>After studying this chapter, students should be able to learn:</a:t>
            </a:r>
          </a:p>
          <a:p>
            <a:pPr marL="465138" indent="-344488">
              <a:lnSpc>
                <a:spcPct val="150000"/>
              </a:lnSpc>
              <a:buSzPct val="65000"/>
            </a:pPr>
            <a:r>
              <a:rPr lang="en-US" dirty="0" smtClean="0"/>
              <a:t>Abstract Window Tool Kit</a:t>
            </a:r>
          </a:p>
          <a:p>
            <a:pPr marL="865188" lvl="1" indent="-344488">
              <a:lnSpc>
                <a:spcPct val="100000"/>
              </a:lnSpc>
              <a:buSzPct val="65000"/>
            </a:pPr>
            <a:r>
              <a:rPr lang="en-US" dirty="0" smtClean="0"/>
              <a:t>Classes</a:t>
            </a:r>
          </a:p>
          <a:p>
            <a:pPr marL="865188" lvl="1" indent="-344488">
              <a:lnSpc>
                <a:spcPct val="100000"/>
              </a:lnSpc>
              <a:buSzPct val="65000"/>
            </a:pPr>
            <a:r>
              <a:rPr lang="en-US" dirty="0" smtClean="0"/>
              <a:t>Interfaces</a:t>
            </a:r>
          </a:p>
          <a:p>
            <a:pPr marL="465138" indent="-344488">
              <a:lnSpc>
                <a:spcPct val="150000"/>
              </a:lnSpc>
              <a:buSzPct val="65000"/>
            </a:pPr>
            <a:r>
              <a:rPr lang="en-US" dirty="0" smtClean="0"/>
              <a:t>Event Delegation Model</a:t>
            </a:r>
          </a:p>
          <a:p>
            <a:pPr marL="465138" indent="-344488">
              <a:lnSpc>
                <a:spcPct val="150000"/>
              </a:lnSpc>
              <a:buSzPct val="65000"/>
            </a:pPr>
            <a:r>
              <a:rPr lang="en-US" dirty="0" smtClean="0"/>
              <a:t>Displaying Text in frame</a:t>
            </a:r>
          </a:p>
          <a:p>
            <a:pPr marL="465138" indent="-344488">
              <a:lnSpc>
                <a:spcPct val="150000"/>
              </a:lnSpc>
              <a:buSzPct val="65000"/>
            </a:pPr>
            <a:r>
              <a:rPr lang="en-US" dirty="0" smtClean="0"/>
              <a:t>Drawing in Frame</a:t>
            </a:r>
          </a:p>
          <a:p>
            <a:pPr marL="465138" indent="-344488">
              <a:lnSpc>
                <a:spcPct val="150000"/>
              </a:lnSpc>
              <a:buSzPct val="65000"/>
            </a:pPr>
            <a:r>
              <a:rPr lang="en-US" dirty="0" smtClean="0"/>
              <a:t>Listeners</a:t>
            </a:r>
          </a:p>
          <a:p>
            <a:pPr marL="465138" indent="-344488">
              <a:lnSpc>
                <a:spcPct val="150000"/>
              </a:lnSpc>
              <a:buSzPct val="65000"/>
            </a:pPr>
            <a:r>
              <a:rPr lang="en-US" dirty="0" smtClean="0"/>
              <a:t>Various Components and their implementations</a:t>
            </a:r>
          </a:p>
          <a:p>
            <a:pPr marL="465138" indent="-344488">
              <a:lnSpc>
                <a:spcPct val="150000"/>
              </a:lnSpc>
              <a:buSzPct val="65000"/>
            </a:pPr>
            <a:r>
              <a:rPr lang="en-US" dirty="0" smtClean="0"/>
              <a:t>Handling mouse and key events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990600"/>
            <a:ext cx="8534400" cy="5486400"/>
          </a:xfrm>
        </p:spPr>
        <p:txBody>
          <a:bodyPr/>
          <a:lstStyle/>
          <a:p>
            <a:pPr lvl="1">
              <a:lnSpc>
                <a:spcPct val="100000"/>
              </a:lnSpc>
            </a:pPr>
            <a:r>
              <a:rPr lang="en-US" dirty="0" err="1" smtClean="0"/>
              <a:t>drawPolygon</a:t>
            </a:r>
            <a:r>
              <a:rPr lang="en-US" dirty="0" smtClean="0"/>
              <a:t> (</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n): This method draws a polygon that connects pairs of coordinates . Here, x[] is an array which holds x coordinates of points and y[] is an array which holds y coordinates, n represents the number of pairs of coordinates. </a:t>
            </a:r>
          </a:p>
          <a:p>
            <a:pPr>
              <a:lnSpc>
                <a:spcPct val="100000"/>
              </a:lnSpc>
            </a:pPr>
            <a:r>
              <a:rPr lang="en-US" sz="2000" dirty="0" smtClean="0"/>
              <a:t>To fill any shape with a desired color, first of all we should set a color using </a:t>
            </a:r>
            <a:r>
              <a:rPr lang="en-US" sz="2000" dirty="0" err="1" smtClean="0"/>
              <a:t>setColor</a:t>
            </a:r>
            <a:r>
              <a:rPr lang="en-US" sz="2000" dirty="0" smtClean="0"/>
              <a:t> () method. Then any of the following methods will draw those respective shapes by filling with the color.</a:t>
            </a:r>
          </a:p>
          <a:p>
            <a:pPr lvl="1">
              <a:lnSpc>
                <a:spcPct val="100000"/>
              </a:lnSpc>
            </a:pPr>
            <a:r>
              <a:rPr lang="en-US" sz="1800" dirty="0" err="1" smtClean="0"/>
              <a:t>fillRect</a:t>
            </a:r>
            <a:r>
              <a:rPr lang="en-US" sz="1800" dirty="0" smtClean="0"/>
              <a:t> (</a:t>
            </a:r>
            <a:r>
              <a:rPr lang="en-US" sz="1800" dirty="0" err="1" smtClean="0"/>
              <a:t>int</a:t>
            </a:r>
            <a:r>
              <a:rPr lang="en-US" sz="1800" dirty="0" smtClean="0"/>
              <a:t> x, </a:t>
            </a:r>
            <a:r>
              <a:rPr lang="en-US" sz="1800" dirty="0" err="1" smtClean="0"/>
              <a:t>int</a:t>
            </a:r>
            <a:r>
              <a:rPr lang="en-US" sz="1800" dirty="0" smtClean="0"/>
              <a:t> y, </a:t>
            </a:r>
            <a:r>
              <a:rPr lang="en-US" sz="1800" dirty="0" err="1" smtClean="0"/>
              <a:t>int</a:t>
            </a:r>
            <a:r>
              <a:rPr lang="en-US" sz="1800" dirty="0" smtClean="0"/>
              <a:t> w, </a:t>
            </a:r>
            <a:r>
              <a:rPr lang="en-US" sz="1800" dirty="0" err="1" smtClean="0"/>
              <a:t>int</a:t>
            </a:r>
            <a:r>
              <a:rPr lang="en-US" sz="1800" dirty="0" smtClean="0"/>
              <a:t> h): Draws a rectangle and fills it with the specified color.</a:t>
            </a:r>
          </a:p>
          <a:p>
            <a:pPr lvl="1">
              <a:lnSpc>
                <a:spcPct val="100000"/>
              </a:lnSpc>
            </a:pPr>
            <a:r>
              <a:rPr lang="en-US" sz="1800" dirty="0" err="1" smtClean="0"/>
              <a:t>drawRoundRect</a:t>
            </a:r>
            <a:r>
              <a:rPr lang="en-US" sz="1800" dirty="0" smtClean="0"/>
              <a:t> (</a:t>
            </a:r>
            <a:r>
              <a:rPr lang="en-US" sz="1800" dirty="0" err="1" smtClean="0"/>
              <a:t>int</a:t>
            </a:r>
            <a:r>
              <a:rPr lang="en-US" sz="1800" dirty="0" smtClean="0"/>
              <a:t> x, </a:t>
            </a:r>
            <a:r>
              <a:rPr lang="en-US" sz="1800" dirty="0" err="1" smtClean="0"/>
              <a:t>int</a:t>
            </a:r>
            <a:r>
              <a:rPr lang="en-US" sz="1800" dirty="0" smtClean="0"/>
              <a:t> y, </a:t>
            </a:r>
            <a:r>
              <a:rPr lang="en-US" sz="1800" dirty="0" err="1" smtClean="0"/>
              <a:t>int</a:t>
            </a:r>
            <a:r>
              <a:rPr lang="en-US" sz="1800" dirty="0" smtClean="0"/>
              <a:t> w, </a:t>
            </a:r>
            <a:r>
              <a:rPr lang="en-US" sz="1800" dirty="0" err="1" smtClean="0"/>
              <a:t>int</a:t>
            </a:r>
            <a:r>
              <a:rPr lang="en-US" sz="1800" dirty="0" smtClean="0"/>
              <a:t> h, </a:t>
            </a:r>
            <a:r>
              <a:rPr lang="en-US" sz="1800" dirty="0" err="1" smtClean="0"/>
              <a:t>int</a:t>
            </a:r>
            <a:r>
              <a:rPr lang="en-US" sz="1800" dirty="0" smtClean="0"/>
              <a:t> </a:t>
            </a:r>
            <a:r>
              <a:rPr lang="en-US" sz="1800" dirty="0" err="1" smtClean="0"/>
              <a:t>arcw</a:t>
            </a:r>
            <a:r>
              <a:rPr lang="en-US" sz="1800" dirty="0" smtClean="0"/>
              <a:t>, </a:t>
            </a:r>
            <a:r>
              <a:rPr lang="en-US" sz="1800" dirty="0" err="1" smtClean="0"/>
              <a:t>int</a:t>
            </a:r>
            <a:r>
              <a:rPr lang="en-US" sz="1800" dirty="0" smtClean="0"/>
              <a:t> arch): Draws filled rectangle with rounded corners.</a:t>
            </a:r>
          </a:p>
          <a:p>
            <a:pPr lvl="1">
              <a:lnSpc>
                <a:spcPct val="100000"/>
              </a:lnSpc>
            </a:pPr>
            <a:r>
              <a:rPr lang="en-US" sz="1800" dirty="0" err="1" smtClean="0"/>
              <a:t>drawOval</a:t>
            </a:r>
            <a:r>
              <a:rPr lang="en-US" sz="1800" dirty="0" smtClean="0"/>
              <a:t> (</a:t>
            </a:r>
            <a:r>
              <a:rPr lang="en-US" sz="1800" dirty="0" err="1" smtClean="0"/>
              <a:t>int</a:t>
            </a:r>
            <a:r>
              <a:rPr lang="en-US" sz="1800" dirty="0" smtClean="0"/>
              <a:t> x, </a:t>
            </a:r>
            <a:r>
              <a:rPr lang="en-US" sz="1800" dirty="0" err="1" smtClean="0"/>
              <a:t>int</a:t>
            </a:r>
            <a:r>
              <a:rPr lang="en-US" sz="1800" dirty="0" smtClean="0"/>
              <a:t> y, </a:t>
            </a:r>
            <a:r>
              <a:rPr lang="en-US" sz="1800" dirty="0" err="1" smtClean="0"/>
              <a:t>int</a:t>
            </a:r>
            <a:r>
              <a:rPr lang="en-US" sz="1800" dirty="0" smtClean="0"/>
              <a:t> w, </a:t>
            </a:r>
            <a:r>
              <a:rPr lang="en-US" sz="1800" dirty="0" err="1" smtClean="0"/>
              <a:t>int</a:t>
            </a:r>
            <a:r>
              <a:rPr lang="en-US" sz="1800" dirty="0" smtClean="0"/>
              <a:t> h): Draws filled oval with a specified color.</a:t>
            </a:r>
          </a:p>
          <a:p>
            <a:pPr lvl="1">
              <a:lnSpc>
                <a:spcPct val="100000"/>
              </a:lnSpc>
            </a:pPr>
            <a:r>
              <a:rPr lang="en-US" sz="1800" dirty="0" err="1" smtClean="0"/>
              <a:t>drawArc</a:t>
            </a:r>
            <a:r>
              <a:rPr lang="en-US" sz="1800" dirty="0" smtClean="0"/>
              <a:t>(</a:t>
            </a:r>
            <a:r>
              <a:rPr lang="en-US" sz="1800" dirty="0" err="1" smtClean="0"/>
              <a:t>int</a:t>
            </a:r>
            <a:r>
              <a:rPr lang="en-US" sz="1800" dirty="0" smtClean="0"/>
              <a:t> x, </a:t>
            </a:r>
            <a:r>
              <a:rPr lang="en-US" sz="1800" dirty="0" err="1" smtClean="0"/>
              <a:t>int</a:t>
            </a:r>
            <a:r>
              <a:rPr lang="en-US" sz="1800" dirty="0" smtClean="0"/>
              <a:t> y, </a:t>
            </a:r>
            <a:r>
              <a:rPr lang="en-US" sz="1800" dirty="0" err="1" smtClean="0"/>
              <a:t>int</a:t>
            </a:r>
            <a:r>
              <a:rPr lang="en-US" sz="1800" dirty="0" smtClean="0"/>
              <a:t> w, </a:t>
            </a:r>
            <a:r>
              <a:rPr lang="en-US" sz="1800" dirty="0" err="1" smtClean="0"/>
              <a:t>int</a:t>
            </a:r>
            <a:r>
              <a:rPr lang="en-US" sz="1800" dirty="0" smtClean="0"/>
              <a:t> h, </a:t>
            </a:r>
            <a:r>
              <a:rPr lang="en-US" sz="1800" dirty="0" err="1" smtClean="0"/>
              <a:t>int</a:t>
            </a:r>
            <a:r>
              <a:rPr lang="en-US" sz="1800" dirty="0" smtClean="0"/>
              <a:t> </a:t>
            </a:r>
            <a:r>
              <a:rPr lang="en-US" sz="1800" dirty="0" err="1" smtClean="0"/>
              <a:t>sangle</a:t>
            </a:r>
            <a:r>
              <a:rPr lang="en-US" sz="1800" dirty="0" smtClean="0"/>
              <a:t>, </a:t>
            </a:r>
            <a:r>
              <a:rPr lang="en-US" sz="1800" dirty="0" err="1" smtClean="0"/>
              <a:t>int</a:t>
            </a:r>
            <a:r>
              <a:rPr lang="en-US" sz="1800" dirty="0" smtClean="0"/>
              <a:t> </a:t>
            </a:r>
            <a:r>
              <a:rPr lang="en-US" sz="1800" dirty="0" err="1" smtClean="0"/>
              <a:t>aangle</a:t>
            </a:r>
            <a:r>
              <a:rPr lang="en-US" sz="1800" dirty="0" smtClean="0"/>
              <a:t>): Draws an arc and fills it with a specified color.</a:t>
            </a:r>
          </a:p>
          <a:p>
            <a:pPr lvl="1">
              <a:lnSpc>
                <a:spcPct val="100000"/>
              </a:lnSpc>
            </a:pPr>
            <a:r>
              <a:rPr lang="en-US" sz="1800" dirty="0" err="1" smtClean="0"/>
              <a:t>drawPolygon</a:t>
            </a:r>
            <a:r>
              <a:rPr lang="en-US" sz="1800" dirty="0" smtClean="0"/>
              <a:t> (</a:t>
            </a:r>
            <a:r>
              <a:rPr lang="en-US" sz="1800" dirty="0" err="1" smtClean="0"/>
              <a:t>int</a:t>
            </a:r>
            <a:r>
              <a:rPr lang="en-US" sz="1800" dirty="0" smtClean="0"/>
              <a:t> x[], </a:t>
            </a:r>
            <a:r>
              <a:rPr lang="en-US" sz="1800" dirty="0" err="1" smtClean="0"/>
              <a:t>int</a:t>
            </a:r>
            <a:r>
              <a:rPr lang="en-US" sz="1800" dirty="0" smtClean="0"/>
              <a:t> y[], </a:t>
            </a:r>
            <a:r>
              <a:rPr lang="en-US" sz="1800" dirty="0" err="1" smtClean="0"/>
              <a:t>int</a:t>
            </a:r>
            <a:r>
              <a:rPr lang="en-US" sz="1800" dirty="0" smtClean="0"/>
              <a:t> n): Draws and fills a polygon with a specified color.</a:t>
            </a:r>
          </a:p>
          <a:p>
            <a:endParaRPr lang="en-US" dirty="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Drawing shapes</a:t>
            </a:r>
            <a:endParaRPr lang="en-US" dirty="0"/>
          </a:p>
        </p:txBody>
      </p:sp>
      <p:sp>
        <p:nvSpPr>
          <p:cNvPr id="3" name="Content Placeholder 2"/>
          <p:cNvSpPr>
            <a:spLocks noGrp="1"/>
          </p:cNvSpPr>
          <p:nvPr>
            <p:ph idx="1"/>
          </p:nvPr>
        </p:nvSpPr>
        <p:spPr/>
        <p:txBody>
          <a:bodyPr/>
          <a:lstStyle/>
          <a:p>
            <a:pPr>
              <a:buNone/>
            </a:pPr>
            <a:r>
              <a:rPr lang="en-US" sz="2000" b="1" dirty="0" smtClean="0"/>
              <a:t>Program 5: Program to draw different shapes in the frame.</a:t>
            </a:r>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Draw1 extends Frame</a:t>
            </a:r>
          </a:p>
          <a:p>
            <a:pPr>
              <a:buNone/>
            </a:pPr>
            <a:r>
              <a:rPr lang="en-US" sz="1800" b="1" dirty="0" smtClean="0">
                <a:latin typeface="Courier New" pitchFamily="49" charset="0"/>
                <a:cs typeface="Courier New" pitchFamily="49" charset="0"/>
              </a:rPr>
              <a:t>{ Draw1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this.addWindowListener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static void main (String </a:t>
            </a:r>
            <a:r>
              <a:rPr lang="en-US" sz="1800" b="1" dirty="0" err="1" smtClean="0">
                <a:latin typeface="Courier New" pitchFamily="49" charset="0"/>
                <a:cs typeface="Courier New" pitchFamily="49" charset="0"/>
              </a:rPr>
              <a:t>args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Draw1 d = new Draw1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d.setTitle</a:t>
            </a:r>
            <a:r>
              <a:rPr lang="en-US" sz="1800" b="1" dirty="0" smtClean="0">
                <a:latin typeface="Courier New" pitchFamily="49" charset="0"/>
                <a:cs typeface="Courier New" pitchFamily="49" charset="0"/>
              </a:rPr>
              <a:t> ("Simple Message");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d.setSize</a:t>
            </a:r>
            <a:r>
              <a:rPr lang="en-US" sz="1800" b="1" dirty="0" smtClean="0">
                <a:latin typeface="Courier New" pitchFamily="49" charset="0"/>
                <a:cs typeface="Courier New" pitchFamily="49" charset="0"/>
              </a:rPr>
              <a:t> (650,350);</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d.setVisible</a:t>
            </a:r>
            <a:r>
              <a:rPr lang="en-US" sz="1800" b="1" dirty="0" smtClean="0">
                <a:latin typeface="Courier New" pitchFamily="49" charset="0"/>
                <a:cs typeface="Courier New" pitchFamily="49" charset="0"/>
              </a:rPr>
              <a:t> (true);</a:t>
            </a:r>
          </a:p>
          <a:p>
            <a:pPr>
              <a:buNone/>
            </a:pPr>
            <a:r>
              <a:rPr lang="en-US" sz="1800" b="1" dirty="0" smtClean="0">
                <a:latin typeface="Courier New" pitchFamily="49" charset="0"/>
                <a:cs typeface="Courier New" pitchFamily="49" charset="0"/>
              </a:rPr>
              <a:t>  }</a:t>
            </a:r>
          </a:p>
          <a:p>
            <a:pPr>
              <a:buNone/>
            </a:pPr>
            <a:endParaRPr lang="en-US" sz="2000" dirty="0"/>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228600"/>
            <a:ext cx="8077200" cy="2585323"/>
          </a:xfrm>
          <a:prstGeom prst="rect">
            <a:avLst/>
          </a:prstGeom>
        </p:spPr>
        <p:txBody>
          <a:bodyPr wrap="square">
            <a:spAutoFit/>
          </a:bodyPr>
          <a:lstStyle/>
          <a:p>
            <a:r>
              <a:rPr lang="en-US" b="1" dirty="0" smtClean="0">
                <a:latin typeface="Courier New" pitchFamily="49" charset="0"/>
                <a:cs typeface="Courier New" pitchFamily="49" charset="0"/>
              </a:rPr>
              <a:t>  public void paint (Graphics g)</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g.setColor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Color.blue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g.drawLine</a:t>
            </a:r>
            <a:r>
              <a:rPr lang="en-US" b="1" dirty="0" smtClean="0">
                <a:latin typeface="Courier New" pitchFamily="49" charset="0"/>
                <a:cs typeface="Courier New" pitchFamily="49" charset="0"/>
              </a:rPr>
              <a:t> (100, 100, 100, 200);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g.fillRect</a:t>
            </a:r>
            <a:r>
              <a:rPr lang="en-US" b="1" dirty="0" smtClean="0">
                <a:latin typeface="Courier New" pitchFamily="49" charset="0"/>
                <a:cs typeface="Courier New" pitchFamily="49" charset="0"/>
              </a:rPr>
              <a:t> (50, 50, 100, 100);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g.fillRoundRect</a:t>
            </a:r>
            <a:r>
              <a:rPr lang="en-US" b="1" dirty="0" smtClean="0">
                <a:latin typeface="Courier New" pitchFamily="49" charset="0"/>
                <a:cs typeface="Courier New" pitchFamily="49" charset="0"/>
              </a:rPr>
              <a:t> (300, 200, 100, 80, 10, 10);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g.fillOval</a:t>
            </a:r>
            <a:r>
              <a:rPr lang="en-US" b="1" dirty="0" smtClean="0">
                <a:latin typeface="Courier New" pitchFamily="49" charset="0"/>
                <a:cs typeface="Courier New" pitchFamily="49" charset="0"/>
              </a:rPr>
              <a:t> (170, 150, 60, 40);</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t>Output:</a:t>
            </a:r>
          </a:p>
        </p:txBody>
      </p:sp>
      <p:pic>
        <p:nvPicPr>
          <p:cNvPr id="18434" name="Picture 2"/>
          <p:cNvPicPr>
            <a:picLocks noChangeAspect="1" noChangeArrowheads="1"/>
          </p:cNvPicPr>
          <p:nvPr/>
        </p:nvPicPr>
        <p:blipFill>
          <a:blip r:embed="rId2" cstate="print"/>
          <a:srcRect/>
          <a:stretch>
            <a:fillRect/>
          </a:stretch>
        </p:blipFill>
        <p:spPr bwMode="auto">
          <a:xfrm>
            <a:off x="1524000" y="2133600"/>
            <a:ext cx="7658622" cy="9906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a:off x="381000" y="3200400"/>
            <a:ext cx="7132320" cy="2743200"/>
          </a:xfrm>
          <a:prstGeom prst="rect">
            <a:avLst/>
          </a:prstGeom>
          <a:noFill/>
          <a:ln w="9525">
            <a:noFill/>
            <a:miter lim="800000"/>
            <a:headEnd/>
            <a:tailEnd/>
          </a:ln>
          <a:effectLst/>
        </p:spPr>
      </p:pic>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Displaying images in the frame</a:t>
            </a:r>
            <a:endParaRPr lang="en-US" dirty="0"/>
          </a:p>
        </p:txBody>
      </p:sp>
      <p:sp>
        <p:nvSpPr>
          <p:cNvPr id="4" name="Content Placeholder 3"/>
          <p:cNvSpPr>
            <a:spLocks noGrp="1"/>
          </p:cNvSpPr>
          <p:nvPr>
            <p:ph idx="1"/>
          </p:nvPr>
        </p:nvSpPr>
        <p:spPr/>
        <p:txBody>
          <a:bodyPr/>
          <a:lstStyle/>
          <a:p>
            <a:r>
              <a:rPr lang="en-US" dirty="0" smtClean="0"/>
              <a:t>Load the image into Image class object using </a:t>
            </a:r>
            <a:r>
              <a:rPr lang="en-US" dirty="0" err="1" smtClean="0"/>
              <a:t>getImage</a:t>
            </a:r>
            <a:r>
              <a:rPr lang="en-US" dirty="0" smtClean="0"/>
              <a:t> () method of Toolkit class. </a:t>
            </a:r>
          </a:p>
          <a:p>
            <a:pPr lvl="1">
              <a:buNone/>
            </a:pPr>
            <a:r>
              <a:rPr lang="en-US" b="1" dirty="0" smtClean="0"/>
              <a:t>Image </a:t>
            </a:r>
            <a:r>
              <a:rPr lang="en-US" b="1" dirty="0" err="1" smtClean="0"/>
              <a:t>img</a:t>
            </a:r>
            <a:r>
              <a:rPr lang="en-US" b="1" dirty="0" smtClean="0"/>
              <a:t> = </a:t>
            </a:r>
            <a:r>
              <a:rPr lang="en-US" b="1" dirty="0" err="1" smtClean="0"/>
              <a:t>Toolkit.getDefaultToolkit</a:t>
            </a:r>
            <a:r>
              <a:rPr lang="en-US" b="1" dirty="0" smtClean="0"/>
              <a:t> ().</a:t>
            </a:r>
            <a:r>
              <a:rPr lang="en-US" b="1" dirty="0" err="1" smtClean="0"/>
              <a:t>getImage</a:t>
            </a:r>
            <a:r>
              <a:rPr lang="en-US" b="1" dirty="0" smtClean="0"/>
              <a:t> ("diamonds.gif");</a:t>
            </a:r>
          </a:p>
          <a:p>
            <a:r>
              <a:rPr lang="en-US" dirty="0" smtClean="0"/>
              <a:t>But, loading the image into </a:t>
            </a:r>
            <a:r>
              <a:rPr lang="en-US" dirty="0" err="1" smtClean="0"/>
              <a:t>img</a:t>
            </a:r>
            <a:r>
              <a:rPr lang="en-US" dirty="0" smtClean="0"/>
              <a:t> will take some time, for this purpose we need </a:t>
            </a:r>
            <a:r>
              <a:rPr lang="en-US" dirty="0" err="1" smtClean="0"/>
              <a:t>MediaTracker</a:t>
            </a:r>
            <a:r>
              <a:rPr lang="en-US" dirty="0" smtClean="0"/>
              <a:t> class. Add image to </a:t>
            </a:r>
            <a:r>
              <a:rPr lang="en-US" dirty="0" err="1" smtClean="0"/>
              <a:t>MediaTracker</a:t>
            </a:r>
            <a:r>
              <a:rPr lang="en-US" dirty="0" smtClean="0"/>
              <a:t> class and allot an identification number to it starting from 0, 1...</a:t>
            </a:r>
          </a:p>
          <a:p>
            <a:pPr lvl="1">
              <a:buNone/>
            </a:pPr>
            <a:r>
              <a:rPr lang="en-US" b="1" dirty="0" err="1" smtClean="0">
                <a:latin typeface="Courier New" pitchFamily="49" charset="0"/>
                <a:cs typeface="Courier New" pitchFamily="49" charset="0"/>
              </a:rPr>
              <a:t>MediaTracker</a:t>
            </a:r>
            <a:r>
              <a:rPr lang="en-US" b="1" dirty="0" smtClean="0">
                <a:latin typeface="Courier New" pitchFamily="49" charset="0"/>
                <a:cs typeface="Courier New" pitchFamily="49" charset="0"/>
              </a:rPr>
              <a:t> track = new </a:t>
            </a:r>
            <a:r>
              <a:rPr lang="en-US" b="1" dirty="0" err="1" smtClean="0">
                <a:latin typeface="Courier New" pitchFamily="49" charset="0"/>
                <a:cs typeface="Courier New" pitchFamily="49" charset="0"/>
              </a:rPr>
              <a:t>MediaTracker</a:t>
            </a:r>
            <a:r>
              <a:rPr lang="en-US" b="1" dirty="0" smtClean="0">
                <a:latin typeface="Courier New" pitchFamily="49" charset="0"/>
                <a:cs typeface="Courier New" pitchFamily="49" charset="0"/>
              </a:rPr>
              <a:t> (this);</a:t>
            </a:r>
          </a:p>
          <a:p>
            <a:pPr lvl="1">
              <a:buNone/>
            </a:pPr>
            <a:r>
              <a:rPr lang="en-US" b="1" dirty="0" err="1" smtClean="0">
                <a:latin typeface="Courier New" pitchFamily="49" charset="0"/>
                <a:cs typeface="Courier New" pitchFamily="49" charset="0"/>
              </a:rPr>
              <a:t>track.addImage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img</a:t>
            </a:r>
            <a:r>
              <a:rPr lang="en-US" b="1" dirty="0" smtClean="0">
                <a:latin typeface="Courier New" pitchFamily="49" charset="0"/>
                <a:cs typeface="Courier New" pitchFamily="49" charset="0"/>
              </a:rPr>
              <a:t>, 0);</a:t>
            </a:r>
          </a:p>
          <a:p>
            <a:r>
              <a:rPr lang="en-US" dirty="0" smtClean="0"/>
              <a:t>Now, </a:t>
            </a:r>
            <a:r>
              <a:rPr lang="en-US" dirty="0" err="1" smtClean="0"/>
              <a:t>MediaTracker</a:t>
            </a:r>
            <a:r>
              <a:rPr lang="en-US" dirty="0" smtClean="0"/>
              <a:t> keeps JVM waiting till the image is loaded completely. This is done by </a:t>
            </a:r>
            <a:r>
              <a:rPr lang="en-US" dirty="0" err="1" smtClean="0"/>
              <a:t>waitForId</a:t>
            </a:r>
            <a:r>
              <a:rPr lang="en-US" dirty="0" smtClean="0"/>
              <a:t> () method.</a:t>
            </a:r>
          </a:p>
          <a:p>
            <a:pPr lvl="1">
              <a:buNone/>
            </a:pPr>
            <a:r>
              <a:rPr lang="en-US" b="1" dirty="0" err="1" smtClean="0">
                <a:latin typeface="Courier New" pitchFamily="49" charset="0"/>
                <a:cs typeface="Courier New" pitchFamily="49" charset="0"/>
              </a:rPr>
              <a:t>track.waitForId</a:t>
            </a:r>
            <a:r>
              <a:rPr lang="en-US" b="1" dirty="0" smtClean="0">
                <a:latin typeface="Courier New" pitchFamily="49" charset="0"/>
                <a:cs typeface="Courier New" pitchFamily="49" charset="0"/>
              </a:rPr>
              <a:t> (0);</a:t>
            </a:r>
          </a:p>
          <a:p>
            <a:r>
              <a:rPr lang="en-US" dirty="0" smtClean="0"/>
              <a:t>Once the image is loaded and available in </a:t>
            </a:r>
            <a:r>
              <a:rPr lang="en-US" dirty="0" err="1" smtClean="0"/>
              <a:t>img</a:t>
            </a:r>
            <a:r>
              <a:rPr lang="en-US" dirty="0" smtClean="0"/>
              <a:t>, then we can display the image using </a:t>
            </a:r>
            <a:r>
              <a:rPr lang="en-US" dirty="0" err="1" smtClean="0"/>
              <a:t>drawImage</a:t>
            </a:r>
            <a:r>
              <a:rPr lang="en-US" dirty="0" smtClean="0"/>
              <a:t> () method of Graphics class as:    </a:t>
            </a:r>
            <a:r>
              <a:rPr lang="en-US" sz="2000" b="1" dirty="0" err="1" smtClean="0">
                <a:latin typeface="Courier New" pitchFamily="49" charset="0"/>
                <a:cs typeface="Courier New" pitchFamily="49" charset="0"/>
              </a:rPr>
              <a:t>g.drawImage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img</a:t>
            </a:r>
            <a:r>
              <a:rPr lang="en-US" sz="2000" b="1" dirty="0" smtClean="0">
                <a:latin typeface="Courier New" pitchFamily="49" charset="0"/>
                <a:cs typeface="Courier New" pitchFamily="49" charset="0"/>
              </a:rPr>
              <a:t>, 50, 50, null);</a:t>
            </a:r>
            <a:endParaRPr lang="en-US" b="1" dirty="0" smtClean="0">
              <a:latin typeface="Courier New" pitchFamily="49" charset="0"/>
              <a:cs typeface="Courier New" pitchFamily="49" charset="0"/>
            </a:endParaRPr>
          </a:p>
          <a:p>
            <a:pPr marL="465138" lvl="1" indent="-7938">
              <a:buNone/>
            </a:pPr>
            <a:r>
              <a:rPr lang="en-US" dirty="0" smtClean="0"/>
              <a:t>Here null represents </a:t>
            </a:r>
            <a:r>
              <a:rPr lang="en-US" dirty="0" err="1" smtClean="0"/>
              <a:t>ImageObserver</a:t>
            </a:r>
            <a:r>
              <a:rPr lang="en-US" dirty="0" smtClean="0"/>
              <a:t> class object which is not required.  </a:t>
            </a:r>
            <a:r>
              <a:rPr lang="en-US" dirty="0" err="1" smtClean="0"/>
              <a:t>ImageObserver</a:t>
            </a:r>
            <a:r>
              <a:rPr lang="en-US" dirty="0" smtClean="0"/>
              <a:t> is useful to store history of how the image is loaded into the Object.</a:t>
            </a:r>
          </a:p>
          <a:p>
            <a:endParaRPr lang="en-US" dirty="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Drawing image</a:t>
            </a:r>
            <a:endParaRPr lang="en-US" dirty="0"/>
          </a:p>
        </p:txBody>
      </p:sp>
      <p:sp>
        <p:nvSpPr>
          <p:cNvPr id="3" name="Content Placeholder 2"/>
          <p:cNvSpPr>
            <a:spLocks noGrp="1"/>
          </p:cNvSpPr>
          <p:nvPr>
            <p:ph idx="1"/>
          </p:nvPr>
        </p:nvSpPr>
        <p:spPr>
          <a:xfrm>
            <a:off x="381000" y="990600"/>
            <a:ext cx="8610600" cy="5486400"/>
          </a:xfrm>
        </p:spPr>
        <p:txBody>
          <a:bodyPr/>
          <a:lstStyle/>
          <a:p>
            <a:pPr>
              <a:buNone/>
            </a:pPr>
            <a:r>
              <a:rPr lang="en-US" sz="1800" b="1" dirty="0" smtClean="0"/>
              <a:t>Program 6: Program to display image on the frame using </a:t>
            </a:r>
            <a:r>
              <a:rPr lang="en-US" sz="1800" b="1" dirty="0" err="1" smtClean="0"/>
              <a:t>awt</a:t>
            </a:r>
            <a:r>
              <a:rPr lang="en-US" sz="1800" b="1" dirty="0" smtClean="0"/>
              <a:t>.</a:t>
            </a:r>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Images extends Frame</a:t>
            </a:r>
          </a:p>
          <a:p>
            <a:pPr>
              <a:buNone/>
            </a:pPr>
            <a:r>
              <a:rPr lang="en-US" sz="1800" b="1" dirty="0" smtClean="0">
                <a:latin typeface="Courier New" pitchFamily="49" charset="0"/>
                <a:cs typeface="Courier New" pitchFamily="49" charset="0"/>
              </a:rPr>
              <a:t>{ Image </a:t>
            </a:r>
            <a:r>
              <a:rPr lang="en-US" sz="1800" b="1" dirty="0" err="1" smtClean="0">
                <a:latin typeface="Courier New" pitchFamily="49" charset="0"/>
                <a:cs typeface="Courier New" pitchFamily="49" charset="0"/>
              </a:rPr>
              <a:t>img</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Images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img</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Toolkit.getDefaultToolkit</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getImage</a:t>
            </a:r>
            <a:r>
              <a:rPr lang="en-US" sz="1800" b="1" dirty="0" smtClean="0">
                <a:latin typeface="Courier New" pitchFamily="49" charset="0"/>
                <a:cs typeface="Courier New" pitchFamily="49" charset="0"/>
              </a:rPr>
              <a:t> ("Fruit.jpg");</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MediaTracker</a:t>
            </a:r>
            <a:r>
              <a:rPr lang="en-US" sz="1800" b="1" dirty="0" smtClean="0">
                <a:latin typeface="Courier New" pitchFamily="49" charset="0"/>
                <a:cs typeface="Courier New" pitchFamily="49" charset="0"/>
              </a:rPr>
              <a:t> track = new </a:t>
            </a:r>
            <a:r>
              <a:rPr lang="en-US" sz="1800" b="1" dirty="0" err="1" smtClean="0">
                <a:latin typeface="Courier New" pitchFamily="49" charset="0"/>
                <a:cs typeface="Courier New" pitchFamily="49" charset="0"/>
              </a:rPr>
              <a:t>MediaTracker</a:t>
            </a:r>
            <a:r>
              <a:rPr lang="en-US" sz="1800" b="1" dirty="0" smtClean="0">
                <a:latin typeface="Courier New" pitchFamily="49" charset="0"/>
                <a:cs typeface="Courier New" pitchFamily="49" charset="0"/>
              </a:rPr>
              <a:t>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track.addImage</a:t>
            </a:r>
            <a:r>
              <a:rPr lang="en-US" sz="1800" b="1" dirty="0" smtClean="0">
                <a:latin typeface="Courier New" pitchFamily="49" charset="0"/>
                <a:cs typeface="Courier New" pitchFamily="49" charset="0"/>
              </a:rPr>
              <a:t> (img,0);</a:t>
            </a:r>
          </a:p>
          <a:p>
            <a:pPr>
              <a:buNone/>
            </a:pPr>
            <a:r>
              <a:rPr lang="en-US" sz="1800" b="1" dirty="0" smtClean="0">
                <a:latin typeface="Courier New" pitchFamily="49" charset="0"/>
                <a:cs typeface="Courier New" pitchFamily="49" charset="0"/>
              </a:rPr>
              <a:t>    try</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track.waitForID</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catch (</a:t>
            </a:r>
            <a:r>
              <a:rPr lang="en-US" sz="1800" b="1" dirty="0" err="1" smtClean="0">
                <a:latin typeface="Courier New" pitchFamily="49" charset="0"/>
                <a:cs typeface="Courier New" pitchFamily="49" charset="0"/>
              </a:rPr>
              <a:t>InterruptedException</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ie</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endParaRPr lang="en-US" sz="2000" dirty="0"/>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6858000" cy="3416320"/>
          </a:xfrm>
          <a:prstGeom prst="rect">
            <a:avLst/>
          </a:prstGeom>
        </p:spPr>
        <p:txBody>
          <a:bodyPr wrap="square">
            <a:spAutoFit/>
          </a:bodyPr>
          <a:lstStyle/>
          <a:p>
            <a:r>
              <a:rPr lang="en-US" b="1" dirty="0" smtClean="0">
                <a:latin typeface="Courier New" pitchFamily="49" charset="0"/>
                <a:cs typeface="Courier New" pitchFamily="49" charset="0"/>
              </a:rPr>
              <a:t>  public void paint(Graphics g)</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g.drawImage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img</a:t>
            </a:r>
            <a:r>
              <a:rPr lang="en-US" b="1" dirty="0" smtClean="0">
                <a:latin typeface="Courier New" pitchFamily="49" charset="0"/>
                <a:cs typeface="Courier New" pitchFamily="49" charset="0"/>
              </a:rPr>
              <a:t>, 120, 20, 240, 240, null);</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Images ob = new Images();</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ob.setTitle</a:t>
            </a:r>
            <a:r>
              <a:rPr lang="en-US" b="1" dirty="0" smtClean="0">
                <a:latin typeface="Courier New" pitchFamily="49" charset="0"/>
                <a:cs typeface="Courier New" pitchFamily="49" charset="0"/>
              </a:rPr>
              <a:t>("Image");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(500,250);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t>Output:</a:t>
            </a:r>
          </a:p>
        </p:txBody>
      </p:sp>
      <p:pic>
        <p:nvPicPr>
          <p:cNvPr id="19458" name="Picture 2"/>
          <p:cNvPicPr>
            <a:picLocks noChangeAspect="1" noChangeArrowheads="1"/>
          </p:cNvPicPr>
          <p:nvPr/>
        </p:nvPicPr>
        <p:blipFill>
          <a:blip r:embed="rId2" cstate="print"/>
          <a:srcRect/>
          <a:stretch>
            <a:fillRect/>
          </a:stretch>
        </p:blipFill>
        <p:spPr bwMode="auto">
          <a:xfrm>
            <a:off x="1524000" y="2895600"/>
            <a:ext cx="6372225" cy="9144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cstate="print"/>
          <a:srcRect/>
          <a:stretch>
            <a:fillRect/>
          </a:stretch>
        </p:blipFill>
        <p:spPr bwMode="auto">
          <a:xfrm>
            <a:off x="247650" y="4124325"/>
            <a:ext cx="4781550" cy="235267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Component Class</a:t>
            </a:r>
            <a:endParaRPr lang="en-US" dirty="0"/>
          </a:p>
        </p:txBody>
      </p:sp>
      <p:sp>
        <p:nvSpPr>
          <p:cNvPr id="4" name="Content Placeholder 3"/>
          <p:cNvSpPr>
            <a:spLocks noGrp="1"/>
          </p:cNvSpPr>
          <p:nvPr>
            <p:ph idx="1"/>
          </p:nvPr>
        </p:nvSpPr>
        <p:spPr>
          <a:xfrm>
            <a:off x="381000" y="990600"/>
            <a:ext cx="8382000" cy="2133600"/>
          </a:xfrm>
        </p:spPr>
        <p:txBody>
          <a:bodyPr/>
          <a:lstStyle/>
          <a:p>
            <a:pPr>
              <a:lnSpc>
                <a:spcPct val="100000"/>
              </a:lnSpc>
            </a:pPr>
            <a:r>
              <a:rPr lang="en-US" dirty="0" smtClean="0"/>
              <a:t>A component is a graphical representation of an object on the screen. </a:t>
            </a:r>
          </a:p>
          <a:p>
            <a:pPr lvl="1">
              <a:lnSpc>
                <a:spcPct val="100000"/>
              </a:lnSpc>
            </a:pPr>
            <a:r>
              <a:rPr lang="en-US" dirty="0" smtClean="0"/>
              <a:t>For example, push buttons, radio buttons, menus etc are components. Even frame is also a component. </a:t>
            </a:r>
          </a:p>
          <a:p>
            <a:pPr>
              <a:lnSpc>
                <a:spcPct val="100000"/>
              </a:lnSpc>
            </a:pPr>
            <a:r>
              <a:rPr lang="en-US" dirty="0" smtClean="0"/>
              <a:t>The Component class available in java.awt package contains the following methods which are applicable to any component.</a:t>
            </a:r>
          </a:p>
          <a:p>
            <a:endParaRPr lang="en-US" dirty="0"/>
          </a:p>
        </p:txBody>
      </p:sp>
      <p:pic>
        <p:nvPicPr>
          <p:cNvPr id="20483" name="Picture 3"/>
          <p:cNvPicPr>
            <a:picLocks noChangeAspect="1" noChangeArrowheads="1"/>
          </p:cNvPicPr>
          <p:nvPr/>
        </p:nvPicPr>
        <p:blipFill>
          <a:blip r:embed="rId2" cstate="print"/>
          <a:srcRect/>
          <a:stretch>
            <a:fillRect/>
          </a:stretch>
        </p:blipFill>
        <p:spPr bwMode="auto">
          <a:xfrm>
            <a:off x="0" y="3276600"/>
            <a:ext cx="8763000" cy="3581400"/>
          </a:xfrm>
          <a:prstGeom prst="rect">
            <a:avLst/>
          </a:prstGeom>
          <a:noFill/>
          <a:ln w="9525">
            <a:noFill/>
            <a:miter lim="800000"/>
            <a:headEnd/>
            <a:tailEnd/>
          </a:ln>
          <a:effectLst/>
        </p:spPr>
      </p:pic>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1" y="0"/>
            <a:ext cx="9144000" cy="5238750"/>
          </a:xfrm>
          <a:prstGeom prst="rect">
            <a:avLst/>
          </a:prstGeom>
          <a:noFill/>
          <a:ln w="9525">
            <a:noFill/>
            <a:miter lim="800000"/>
            <a:headEnd/>
            <a:tailEnd/>
          </a:ln>
          <a:effectLst/>
        </p:spPr>
      </p:pic>
      <p:sp>
        <p:nvSpPr>
          <p:cNvPr id="5" name="Rectangle 4"/>
          <p:cNvSpPr/>
          <p:nvPr/>
        </p:nvSpPr>
        <p:spPr>
          <a:xfrm>
            <a:off x="0" y="5257800"/>
            <a:ext cx="9144000" cy="1631216"/>
          </a:xfrm>
          <a:prstGeom prst="rect">
            <a:avLst/>
          </a:prstGeom>
        </p:spPr>
        <p:txBody>
          <a:bodyPr wrap="square">
            <a:spAutoFit/>
          </a:bodyPr>
          <a:lstStyle/>
          <a:p>
            <a:pPr marL="225425" indent="-225425">
              <a:buFont typeface="Wingdings" pitchFamily="2" charset="2"/>
              <a:buChar char="§"/>
            </a:pPr>
            <a:r>
              <a:rPr lang="en-US" sz="2000" dirty="0" smtClean="0"/>
              <a:t>After creating a component, we should add the component to the frame. For this purpose, add () method is used. </a:t>
            </a:r>
          </a:p>
          <a:p>
            <a:pPr marL="225425" indent="-225425"/>
            <a:r>
              <a:rPr lang="en-US" sz="2000" dirty="0" smtClean="0"/>
              <a:t>        </a:t>
            </a:r>
            <a:r>
              <a:rPr lang="en-US" sz="2000" dirty="0" err="1" smtClean="0"/>
              <a:t>f.add</a:t>
            </a:r>
            <a:r>
              <a:rPr lang="en-US" sz="2000" dirty="0" smtClean="0"/>
              <a:t> (component); where f is frame class object.</a:t>
            </a:r>
          </a:p>
          <a:p>
            <a:pPr marL="225425" indent="-225425">
              <a:buFont typeface="Wingdings" pitchFamily="2" charset="2"/>
              <a:buChar char="§"/>
            </a:pPr>
            <a:r>
              <a:rPr lang="en-US" sz="2000" dirty="0" smtClean="0"/>
              <a:t>Similarly, to remove a component from the frame, we can use remove () method as:</a:t>
            </a:r>
          </a:p>
          <a:p>
            <a:pPr marL="225425" indent="-225425"/>
            <a:r>
              <a:rPr lang="en-US" sz="2000" dirty="0" smtClean="0"/>
              <a:t>       </a:t>
            </a:r>
            <a:r>
              <a:rPr lang="en-US" sz="2000" dirty="0" err="1" smtClean="0"/>
              <a:t>f.remove</a:t>
            </a:r>
            <a:r>
              <a:rPr lang="en-US" sz="2000" dirty="0" smtClean="0"/>
              <a:t> (component); where f is frame class object.</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914400"/>
            <a:ext cx="8382000" cy="5562600"/>
          </a:xfrm>
        </p:spPr>
        <p:txBody>
          <a:bodyPr/>
          <a:lstStyle/>
          <a:p>
            <a:pPr>
              <a:lnSpc>
                <a:spcPct val="100000"/>
              </a:lnSpc>
            </a:pPr>
            <a:r>
              <a:rPr lang="en-US" dirty="0" smtClean="0"/>
              <a:t>Frame class contains a method called </a:t>
            </a:r>
            <a:r>
              <a:rPr lang="en-US" dirty="0" err="1" smtClean="0"/>
              <a:t>setLayout</a:t>
            </a:r>
            <a:r>
              <a:rPr lang="en-US" dirty="0" smtClean="0"/>
              <a:t> (). </a:t>
            </a:r>
            <a:r>
              <a:rPr lang="en-US" dirty="0" err="1" smtClean="0"/>
              <a:t>setLayout</a:t>
            </a:r>
            <a:r>
              <a:rPr lang="en-US" dirty="0" smtClean="0"/>
              <a:t> () is useful to set a layout for the frame. </a:t>
            </a:r>
          </a:p>
          <a:p>
            <a:pPr>
              <a:lnSpc>
                <a:spcPct val="100000"/>
              </a:lnSpc>
            </a:pPr>
            <a:r>
              <a:rPr lang="en-US" dirty="0" smtClean="0"/>
              <a:t>A layout represents a manner of arranging components in the frame. All layouts are represented as implementation classes of </a:t>
            </a:r>
            <a:r>
              <a:rPr lang="en-US" dirty="0" err="1" smtClean="0"/>
              <a:t>LayoutManager</a:t>
            </a:r>
            <a:r>
              <a:rPr lang="en-US" dirty="0" smtClean="0"/>
              <a:t> interface. </a:t>
            </a:r>
          </a:p>
          <a:p>
            <a:pPr>
              <a:lnSpc>
                <a:spcPct val="100000"/>
              </a:lnSpc>
            </a:pPr>
            <a:r>
              <a:rPr lang="en-US" dirty="0" smtClean="0"/>
              <a:t>The following layouts are available in AWT:</a:t>
            </a:r>
          </a:p>
          <a:p>
            <a:pPr lvl="1">
              <a:lnSpc>
                <a:spcPct val="100000"/>
              </a:lnSpc>
            </a:pPr>
            <a:r>
              <a:rPr lang="en-US" b="1" dirty="0" err="1" smtClean="0"/>
              <a:t>FlowLayout</a:t>
            </a:r>
            <a:r>
              <a:rPr lang="en-US" b="1" dirty="0" smtClean="0"/>
              <a:t>: </a:t>
            </a:r>
            <a:r>
              <a:rPr lang="en-US" dirty="0" err="1" smtClean="0"/>
              <a:t>FlowLayout</a:t>
            </a:r>
            <a:r>
              <a:rPr lang="en-US" dirty="0" smtClean="0"/>
              <a:t> is useful to arrange the components in a line after the other. When a line is filled with components, they are automatically placed in the next line.</a:t>
            </a:r>
          </a:p>
          <a:p>
            <a:pPr lvl="1">
              <a:lnSpc>
                <a:spcPct val="100000"/>
              </a:lnSpc>
            </a:pPr>
            <a:r>
              <a:rPr lang="en-US" b="1" dirty="0" err="1" smtClean="0"/>
              <a:t>BorderLayout</a:t>
            </a:r>
            <a:r>
              <a:rPr lang="en-US" b="1" dirty="0" smtClean="0"/>
              <a:t>: </a:t>
            </a:r>
            <a:r>
              <a:rPr lang="en-US" dirty="0" err="1" smtClean="0"/>
              <a:t>BorderLayout</a:t>
            </a:r>
            <a:r>
              <a:rPr lang="en-US" dirty="0" smtClean="0"/>
              <a:t> is useful to arrange the components in the 4 borders of the frame as well as in the center. The borders are specified as South, North, East, West and Center.</a:t>
            </a:r>
          </a:p>
          <a:p>
            <a:pPr lvl="1">
              <a:lnSpc>
                <a:spcPct val="100000"/>
              </a:lnSpc>
            </a:pPr>
            <a:r>
              <a:rPr lang="en-US" b="1" dirty="0" err="1" smtClean="0"/>
              <a:t>CardLayout</a:t>
            </a:r>
            <a:r>
              <a:rPr lang="en-US" b="1" dirty="0" smtClean="0"/>
              <a:t>: </a:t>
            </a:r>
            <a:r>
              <a:rPr lang="en-US" dirty="0" smtClean="0"/>
              <a:t>A </a:t>
            </a:r>
            <a:r>
              <a:rPr lang="en-US" dirty="0" err="1" smtClean="0"/>
              <a:t>cardLayout</a:t>
            </a:r>
            <a:r>
              <a:rPr lang="en-US" dirty="0" smtClean="0"/>
              <a:t> treats each component as a card. Only one card is visible at a time and it arranges the components as a stack of cards.</a:t>
            </a:r>
          </a:p>
          <a:p>
            <a:endParaRPr lang="en-US" dirty="0"/>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lvl="1">
              <a:lnSpc>
                <a:spcPct val="100000"/>
              </a:lnSpc>
            </a:pPr>
            <a:r>
              <a:rPr lang="en-US" b="1" dirty="0" err="1" smtClean="0"/>
              <a:t>GridLayout</a:t>
            </a:r>
            <a:r>
              <a:rPr lang="en-US" b="1" dirty="0" smtClean="0"/>
              <a:t>: </a:t>
            </a:r>
            <a:r>
              <a:rPr lang="en-US" dirty="0" smtClean="0"/>
              <a:t>It is useful to divide the display area into a two dimensional grid form that contains several rows and columns. The display area is divided into equal sized rectangles and one component is placed in each rectangle.</a:t>
            </a:r>
          </a:p>
          <a:p>
            <a:pPr lvl="1">
              <a:lnSpc>
                <a:spcPct val="100000"/>
              </a:lnSpc>
            </a:pPr>
            <a:r>
              <a:rPr lang="en-US" b="1" dirty="0" err="1" smtClean="0"/>
              <a:t>GridBagLayout</a:t>
            </a:r>
            <a:r>
              <a:rPr lang="en-US" b="1" dirty="0" smtClean="0"/>
              <a:t>: </a:t>
            </a:r>
            <a:r>
              <a:rPr lang="en-US" dirty="0" smtClean="0"/>
              <a:t>This layout is more flexible as compared to other layouts since in this layout the components can span more than one row or column and the size of the components can be adjusted to fit the display area.</a:t>
            </a:r>
          </a:p>
          <a:p>
            <a:pPr>
              <a:lnSpc>
                <a:spcPct val="100000"/>
              </a:lnSpc>
            </a:pPr>
            <a:r>
              <a:rPr lang="en-US" dirty="0" smtClean="0"/>
              <a:t>The following points are helpful to understand how to work with a layout manager:</a:t>
            </a:r>
          </a:p>
          <a:p>
            <a:pPr lvl="1">
              <a:lnSpc>
                <a:spcPct val="100000"/>
              </a:lnSpc>
            </a:pPr>
            <a:r>
              <a:rPr lang="en-US" dirty="0" smtClean="0"/>
              <a:t>To set a layout for out components, we can pass the layout class object to the </a:t>
            </a:r>
            <a:r>
              <a:rPr lang="en-US" dirty="0" err="1" smtClean="0"/>
              <a:t>setLayout</a:t>
            </a:r>
            <a:r>
              <a:rPr lang="en-US" dirty="0" smtClean="0"/>
              <a:t> () method as: </a:t>
            </a:r>
            <a:r>
              <a:rPr lang="en-US" dirty="0" err="1" smtClean="0"/>
              <a:t>setLayout</a:t>
            </a:r>
            <a:r>
              <a:rPr lang="en-US" dirty="0" smtClean="0"/>
              <a:t> (new </a:t>
            </a:r>
            <a:r>
              <a:rPr lang="en-US" dirty="0" err="1" smtClean="0"/>
              <a:t>FlowLayout</a:t>
            </a:r>
            <a:r>
              <a:rPr lang="en-US" dirty="0" smtClean="0"/>
              <a:t> ());</a:t>
            </a:r>
          </a:p>
          <a:p>
            <a:pPr lvl="1">
              <a:lnSpc>
                <a:spcPct val="100000"/>
              </a:lnSpc>
            </a:pPr>
            <a:r>
              <a:rPr lang="en-US" dirty="0" smtClean="0"/>
              <a:t>Suppose, we do not want to set any layout, then we should pass null to the </a:t>
            </a:r>
            <a:r>
              <a:rPr lang="en-US" dirty="0" err="1" smtClean="0"/>
              <a:t>setLayout</a:t>
            </a:r>
            <a:r>
              <a:rPr lang="en-US" dirty="0" smtClean="0"/>
              <a:t> () method as: </a:t>
            </a:r>
            <a:r>
              <a:rPr lang="en-US" dirty="0" err="1" smtClean="0"/>
              <a:t>setLayout</a:t>
            </a:r>
            <a:r>
              <a:rPr lang="en-US" dirty="0" smtClean="0"/>
              <a:t> (null);</a:t>
            </a:r>
          </a:p>
          <a:p>
            <a:pPr lvl="1">
              <a:lnSpc>
                <a:spcPct val="100000"/>
              </a:lnSpc>
            </a:pPr>
            <a:r>
              <a:rPr lang="en-US" dirty="0" smtClean="0"/>
              <a:t>Suppose, we do not use </a:t>
            </a:r>
            <a:r>
              <a:rPr lang="en-US" dirty="0" err="1" smtClean="0"/>
              <a:t>setLayout</a:t>
            </a:r>
            <a:r>
              <a:rPr lang="en-US" dirty="0" smtClean="0"/>
              <a:t> () method at all, then the Java compiler assumes a default layout manager. The default layout in case of a frame is </a:t>
            </a:r>
            <a:r>
              <a:rPr lang="en-US" dirty="0" err="1" smtClean="0"/>
              <a:t>BorderLayout</a:t>
            </a:r>
            <a:r>
              <a:rPr lang="en-US" dirty="0" smtClean="0"/>
              <a:t>.</a:t>
            </a:r>
          </a:p>
          <a:p>
            <a:endParaRPr 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nSpc>
                <a:spcPct val="100000"/>
              </a:lnSpc>
            </a:pPr>
            <a:r>
              <a:rPr lang="en-US" dirty="0" smtClean="0"/>
              <a:t>User interaction with the program is of two types:</a:t>
            </a:r>
          </a:p>
          <a:p>
            <a:pPr lvl="1">
              <a:lnSpc>
                <a:spcPct val="100000"/>
              </a:lnSpc>
            </a:pPr>
            <a:r>
              <a:rPr lang="en-US" dirty="0" smtClean="0"/>
              <a:t>CUI (Character User Interface)</a:t>
            </a:r>
          </a:p>
          <a:p>
            <a:pPr lvl="2">
              <a:lnSpc>
                <a:spcPct val="100000"/>
              </a:lnSpc>
            </a:pPr>
            <a:r>
              <a:rPr lang="en-US" dirty="0" smtClean="0"/>
              <a:t>In CUI, user interacts with the application by typing characters or commands. </a:t>
            </a:r>
          </a:p>
          <a:p>
            <a:pPr lvl="2">
              <a:lnSpc>
                <a:spcPct val="100000"/>
              </a:lnSpc>
            </a:pPr>
            <a:r>
              <a:rPr lang="en-US" dirty="0" smtClean="0"/>
              <a:t>In CUI, user should remember the commands. </a:t>
            </a:r>
          </a:p>
          <a:p>
            <a:pPr lvl="2">
              <a:lnSpc>
                <a:spcPct val="100000"/>
              </a:lnSpc>
            </a:pPr>
            <a:r>
              <a:rPr lang="en-US" dirty="0" smtClean="0"/>
              <a:t>It is not user friendly.</a:t>
            </a:r>
          </a:p>
          <a:p>
            <a:pPr lvl="1">
              <a:lnSpc>
                <a:spcPct val="100000"/>
              </a:lnSpc>
            </a:pPr>
            <a:r>
              <a:rPr lang="en-US" dirty="0" smtClean="0"/>
              <a:t>GUI (Graphical User Interface)</a:t>
            </a:r>
          </a:p>
          <a:p>
            <a:pPr lvl="2">
              <a:lnSpc>
                <a:spcPct val="100000"/>
              </a:lnSpc>
            </a:pPr>
            <a:r>
              <a:rPr lang="en-US" dirty="0" smtClean="0"/>
              <a:t>In GUI, user interacts with the application through graphics. </a:t>
            </a:r>
          </a:p>
          <a:p>
            <a:pPr lvl="2">
              <a:lnSpc>
                <a:spcPct val="100000"/>
              </a:lnSpc>
            </a:pPr>
            <a:r>
              <a:rPr lang="en-US" dirty="0" smtClean="0"/>
              <a:t>GUI is user friendly. </a:t>
            </a:r>
          </a:p>
          <a:p>
            <a:pPr lvl="2">
              <a:lnSpc>
                <a:spcPct val="100000"/>
              </a:lnSpc>
            </a:pPr>
            <a:r>
              <a:rPr lang="en-US" dirty="0" smtClean="0"/>
              <a:t>GUI makes application attractive. </a:t>
            </a:r>
          </a:p>
          <a:p>
            <a:pPr lvl="2">
              <a:lnSpc>
                <a:spcPct val="100000"/>
              </a:lnSpc>
            </a:pPr>
            <a:r>
              <a:rPr lang="en-US" dirty="0" smtClean="0"/>
              <a:t>It is possible to simulate real object in GUI programs.</a:t>
            </a:r>
          </a:p>
          <a:p>
            <a:pPr>
              <a:lnSpc>
                <a:spcPct val="100000"/>
              </a:lnSpc>
            </a:pPr>
            <a:r>
              <a:rPr lang="en-US" dirty="0" smtClean="0"/>
              <a:t>In Java to write GUI programs we can use AWT (Abstract Window Toolkit) package: </a:t>
            </a:r>
            <a:r>
              <a:rPr lang="en-US" b="1" dirty="0" smtClean="0">
                <a:solidFill>
                  <a:srgbClr val="C00000"/>
                </a:solidFill>
              </a:rPr>
              <a:t>java.awt</a:t>
            </a:r>
            <a:r>
              <a:rPr lang="en-US" dirty="0" smtClean="0"/>
              <a:t>, is a package that provides a set of classes and interfaces to create GUI programs.</a:t>
            </a:r>
          </a:p>
          <a:p>
            <a:endParaRPr 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Listeners and Listener Methods</a:t>
            </a:r>
            <a:endParaRPr lang="en-US" dirty="0"/>
          </a:p>
        </p:txBody>
      </p:sp>
      <p:sp>
        <p:nvSpPr>
          <p:cNvPr id="3" name="Content Placeholder 2"/>
          <p:cNvSpPr>
            <a:spLocks noGrp="1"/>
          </p:cNvSpPr>
          <p:nvPr>
            <p:ph idx="1"/>
          </p:nvPr>
        </p:nvSpPr>
        <p:spPr>
          <a:xfrm>
            <a:off x="381000" y="990600"/>
            <a:ext cx="8382000" cy="1981200"/>
          </a:xfrm>
        </p:spPr>
        <p:txBody>
          <a:bodyPr/>
          <a:lstStyle/>
          <a:p>
            <a:r>
              <a:rPr lang="en-US" dirty="0" smtClean="0"/>
              <a:t>Listeners are available for components. </a:t>
            </a:r>
          </a:p>
          <a:p>
            <a:r>
              <a:rPr lang="en-US" dirty="0" smtClean="0"/>
              <a:t>A Listener is an interface that listens to an event from a component. Listeners are available in </a:t>
            </a:r>
            <a:r>
              <a:rPr lang="en-US" i="1" dirty="0" err="1" smtClean="0"/>
              <a:t>java.awt.event</a:t>
            </a:r>
            <a:r>
              <a:rPr lang="en-US" dirty="0" smtClean="0"/>
              <a:t> package.</a:t>
            </a:r>
          </a:p>
          <a:p>
            <a:r>
              <a:rPr lang="en-US" dirty="0" smtClean="0"/>
              <a:t> The methods in the listener interface are to be implemented, when using that listener.</a:t>
            </a:r>
          </a:p>
          <a:p>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0" y="2667000"/>
            <a:ext cx="8743950" cy="41910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Push Buttons</a:t>
            </a:r>
            <a:endParaRPr lang="en-US" dirty="0"/>
          </a:p>
        </p:txBody>
      </p:sp>
      <p:sp>
        <p:nvSpPr>
          <p:cNvPr id="3" name="Content Placeholder 2"/>
          <p:cNvSpPr>
            <a:spLocks noGrp="1"/>
          </p:cNvSpPr>
          <p:nvPr>
            <p:ph idx="1"/>
          </p:nvPr>
        </p:nvSpPr>
        <p:spPr/>
        <p:txBody>
          <a:bodyPr/>
          <a:lstStyle/>
          <a:p>
            <a:pPr>
              <a:lnSpc>
                <a:spcPct val="100000"/>
              </a:lnSpc>
            </a:pPr>
            <a:r>
              <a:rPr lang="en-US" dirty="0" smtClean="0"/>
              <a:t>Button class is useful to create push buttons. </a:t>
            </a:r>
          </a:p>
          <a:p>
            <a:pPr>
              <a:lnSpc>
                <a:spcPct val="100000"/>
              </a:lnSpc>
            </a:pPr>
            <a:r>
              <a:rPr lang="en-US" dirty="0" smtClean="0"/>
              <a:t>A push button triggers a series of events.</a:t>
            </a:r>
          </a:p>
          <a:p>
            <a:pPr lvl="1">
              <a:lnSpc>
                <a:spcPct val="100000"/>
              </a:lnSpc>
            </a:pPr>
            <a:r>
              <a:rPr lang="en-US" dirty="0" smtClean="0"/>
              <a:t>To create push button:     </a:t>
            </a:r>
          </a:p>
          <a:p>
            <a:pPr lvl="1">
              <a:lnSpc>
                <a:spcPct val="100000"/>
              </a:lnSpc>
              <a:buNone/>
            </a:pPr>
            <a:r>
              <a:rPr lang="en-US" dirty="0" smtClean="0"/>
              <a:t>           Button b1 =new Button("label");</a:t>
            </a:r>
          </a:p>
          <a:p>
            <a:pPr lvl="1">
              <a:lnSpc>
                <a:spcPct val="100000"/>
              </a:lnSpc>
            </a:pPr>
            <a:r>
              <a:rPr lang="en-US" dirty="0" smtClean="0"/>
              <a:t>To get the label of the button:   </a:t>
            </a:r>
          </a:p>
          <a:p>
            <a:pPr lvl="1">
              <a:lnSpc>
                <a:spcPct val="100000"/>
              </a:lnSpc>
              <a:buNone/>
            </a:pPr>
            <a:r>
              <a:rPr lang="en-US" dirty="0" smtClean="0"/>
              <a:t>           String l = b1.getLabel();</a:t>
            </a:r>
          </a:p>
          <a:p>
            <a:pPr lvl="1">
              <a:lnSpc>
                <a:spcPct val="100000"/>
              </a:lnSpc>
            </a:pPr>
            <a:r>
              <a:rPr lang="en-US" dirty="0" smtClean="0"/>
              <a:t>To set the label of the button:   </a:t>
            </a:r>
          </a:p>
          <a:p>
            <a:pPr lvl="1">
              <a:lnSpc>
                <a:spcPct val="100000"/>
              </a:lnSpc>
              <a:buNone/>
            </a:pPr>
            <a:r>
              <a:rPr lang="en-US" dirty="0" smtClean="0"/>
              <a:t>            b1.setLabel("label");</a:t>
            </a:r>
          </a:p>
          <a:p>
            <a:pPr lvl="1">
              <a:lnSpc>
                <a:spcPct val="100000"/>
              </a:lnSpc>
            </a:pPr>
            <a:r>
              <a:rPr lang="en-US" dirty="0" smtClean="0"/>
              <a:t>To get the label of the button clicked:   </a:t>
            </a:r>
          </a:p>
          <a:p>
            <a:pPr lvl="1">
              <a:lnSpc>
                <a:spcPct val="100000"/>
              </a:lnSpc>
              <a:buNone/>
            </a:pPr>
            <a:r>
              <a:rPr lang="en-US" dirty="0" smtClean="0"/>
              <a:t>    String </a:t>
            </a:r>
            <a:r>
              <a:rPr lang="en-US" dirty="0" err="1" smtClean="0"/>
              <a:t>str</a:t>
            </a:r>
            <a:r>
              <a:rPr lang="en-US" dirty="0" smtClean="0"/>
              <a:t> = </a:t>
            </a:r>
            <a:r>
              <a:rPr lang="en-US" dirty="0" err="1" smtClean="0"/>
              <a:t>ae.getActionCommand</a:t>
            </a:r>
            <a:r>
              <a:rPr lang="en-US" dirty="0" smtClean="0"/>
              <a:t>();   where </a:t>
            </a:r>
            <a:r>
              <a:rPr lang="en-US" dirty="0" err="1" smtClean="0"/>
              <a:t>ae</a:t>
            </a:r>
            <a:r>
              <a:rPr lang="en-US" dirty="0" smtClean="0"/>
              <a:t> is object of </a:t>
            </a:r>
            <a:r>
              <a:rPr lang="en-US" dirty="0" err="1" smtClean="0"/>
              <a:t>ActionEvent</a:t>
            </a:r>
            <a:endParaRPr lang="en-US" dirty="0" smtClean="0"/>
          </a:p>
          <a:p>
            <a:endParaRPr lang="en-US" dirty="0"/>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Creating buttons</a:t>
            </a:r>
            <a:endParaRPr lang="en-US" dirty="0"/>
          </a:p>
        </p:txBody>
      </p:sp>
      <p:sp>
        <p:nvSpPr>
          <p:cNvPr id="3" name="Content Placeholder 2"/>
          <p:cNvSpPr>
            <a:spLocks noGrp="1"/>
          </p:cNvSpPr>
          <p:nvPr>
            <p:ph idx="1"/>
          </p:nvPr>
        </p:nvSpPr>
        <p:spPr>
          <a:xfrm>
            <a:off x="381000" y="914400"/>
            <a:ext cx="8382000" cy="5562600"/>
          </a:xfrm>
        </p:spPr>
        <p:txBody>
          <a:bodyPr/>
          <a:lstStyle/>
          <a:p>
            <a:pPr>
              <a:buNone/>
            </a:pPr>
            <a:r>
              <a:rPr lang="en-US" sz="1800" b="1" dirty="0" smtClean="0"/>
              <a:t>Program 7: Program to create push buttons.</a:t>
            </a:r>
          </a:p>
          <a:p>
            <a:pPr>
              <a:buNone/>
            </a:pPr>
            <a:r>
              <a:rPr lang="en-US" sz="1800" b="1" dirty="0" smtClean="0">
                <a:latin typeface="Courier New" pitchFamily="49" charset="0"/>
                <a:cs typeface="Courier New" pitchFamily="49" charset="0"/>
              </a:rPr>
              <a:t>import java.awt.*; </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MyButton</a:t>
            </a:r>
            <a:r>
              <a:rPr lang="en-US" sz="1800" b="1" dirty="0" smtClean="0">
                <a:latin typeface="Courier New" pitchFamily="49" charset="0"/>
                <a:cs typeface="Courier New" pitchFamily="49" charset="0"/>
              </a:rPr>
              <a:t> extends Frame implements </a:t>
            </a:r>
            <a:r>
              <a:rPr lang="en-US" sz="1800" b="1" dirty="0" err="1" smtClean="0">
                <a:latin typeface="Courier New" pitchFamily="49" charset="0"/>
                <a:cs typeface="Courier New" pitchFamily="49" charset="0"/>
              </a:rPr>
              <a:t>ActionListener</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Button b1, b2;</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MyButton</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setLayout</a:t>
            </a:r>
            <a:r>
              <a:rPr lang="en-US" sz="1800" b="1" dirty="0" smtClean="0">
                <a:latin typeface="Courier New" pitchFamily="49" charset="0"/>
                <a:cs typeface="Courier New" pitchFamily="49" charset="0"/>
              </a:rPr>
              <a:t> (null);</a:t>
            </a:r>
          </a:p>
          <a:p>
            <a:pPr>
              <a:buNone/>
            </a:pPr>
            <a:r>
              <a:rPr lang="en-US" sz="1800" b="1" dirty="0" smtClean="0">
                <a:latin typeface="Courier New" pitchFamily="49" charset="0"/>
                <a:cs typeface="Courier New" pitchFamily="49" charset="0"/>
              </a:rPr>
              <a:t>    b1 = new Button ("Red");</a:t>
            </a:r>
          </a:p>
          <a:p>
            <a:pPr>
              <a:buNone/>
            </a:pPr>
            <a:r>
              <a:rPr lang="en-US" sz="1800" b="1" dirty="0" smtClean="0">
                <a:latin typeface="Courier New" pitchFamily="49" charset="0"/>
                <a:cs typeface="Courier New" pitchFamily="49" charset="0"/>
              </a:rPr>
              <a:t>    b2 = new Button ("Yellow");</a:t>
            </a:r>
          </a:p>
          <a:p>
            <a:pPr>
              <a:buNone/>
            </a:pPr>
            <a:r>
              <a:rPr lang="en-US" sz="1800" b="1" dirty="0" smtClean="0">
                <a:latin typeface="Courier New" pitchFamily="49" charset="0"/>
                <a:cs typeface="Courier New" pitchFamily="49" charset="0"/>
              </a:rPr>
              <a:t>    b1.setBounds (100, 50, 75, 40);</a:t>
            </a:r>
          </a:p>
          <a:p>
            <a:pPr>
              <a:buNone/>
            </a:pPr>
            <a:r>
              <a:rPr lang="en-US" sz="1800" b="1" dirty="0" smtClean="0">
                <a:latin typeface="Courier New" pitchFamily="49" charset="0"/>
                <a:cs typeface="Courier New" pitchFamily="49" charset="0"/>
              </a:rPr>
              <a:t>    b2.setBounds (100, 120, 75, 40);</a:t>
            </a:r>
          </a:p>
          <a:p>
            <a:pPr>
              <a:buNone/>
            </a:pPr>
            <a:r>
              <a:rPr lang="en-US" sz="1800" b="1" dirty="0" smtClean="0">
                <a:latin typeface="Courier New" pitchFamily="49" charset="0"/>
                <a:cs typeface="Courier New" pitchFamily="49" charset="0"/>
              </a:rPr>
              <a:t>    b1.addActionListener (this);</a:t>
            </a:r>
          </a:p>
          <a:p>
            <a:pPr>
              <a:buNone/>
            </a:pPr>
            <a:r>
              <a:rPr lang="en-US" sz="1800" b="1" dirty="0" smtClean="0">
                <a:latin typeface="Courier New" pitchFamily="49" charset="0"/>
                <a:cs typeface="Courier New" pitchFamily="49" charset="0"/>
              </a:rPr>
              <a:t>    b2.addActionListener (this);</a:t>
            </a:r>
          </a:p>
          <a:p>
            <a:pPr>
              <a:buNone/>
            </a:pPr>
            <a:r>
              <a:rPr lang="en-US" sz="1800" b="1" dirty="0" smtClean="0">
                <a:latin typeface="Courier New" pitchFamily="49" charset="0"/>
                <a:cs typeface="Courier New" pitchFamily="49" charset="0"/>
              </a:rPr>
              <a:t>    add (b1);</a:t>
            </a:r>
          </a:p>
          <a:p>
            <a:pPr>
              <a:buNone/>
            </a:pPr>
            <a:r>
              <a:rPr lang="en-US" sz="1800" b="1" dirty="0" smtClean="0">
                <a:latin typeface="Courier New" pitchFamily="49" charset="0"/>
                <a:cs typeface="Courier New" pitchFamily="49" charset="0"/>
              </a:rPr>
              <a:t>    add (b2);</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endParaRPr lang="en-US" sz="1800" dirty="0"/>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52400"/>
            <a:ext cx="6781800" cy="4247317"/>
          </a:xfrm>
          <a:prstGeom prst="rect">
            <a:avLst/>
          </a:prstGeom>
        </p:spPr>
        <p:txBody>
          <a:bodyPr wrap="square">
            <a:spAutoFit/>
          </a:bodyPr>
          <a:lstStyle/>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actionPerformed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ActionEvent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String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ae.getActionCommand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if (</a:t>
            </a:r>
            <a:r>
              <a:rPr lang="en-US" b="1" dirty="0" err="1" smtClean="0">
                <a:latin typeface="Courier New" pitchFamily="49" charset="0"/>
                <a:cs typeface="Courier New" pitchFamily="49" charset="0"/>
              </a:rPr>
              <a:t>str.equals</a:t>
            </a:r>
            <a:r>
              <a:rPr lang="en-US" b="1" dirty="0" smtClean="0">
                <a:latin typeface="Courier New" pitchFamily="49" charset="0"/>
                <a:cs typeface="Courier New" pitchFamily="49" charset="0"/>
              </a:rPr>
              <a:t> ("Red")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Color.red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if (</a:t>
            </a:r>
            <a:r>
              <a:rPr lang="en-US" b="1" dirty="0" err="1" smtClean="0">
                <a:latin typeface="Courier New" pitchFamily="49" charset="0"/>
                <a:cs typeface="Courier New" pitchFamily="49" charset="0"/>
              </a:rPr>
              <a:t>str.equals</a:t>
            </a:r>
            <a:r>
              <a:rPr lang="en-US" b="1" dirty="0" smtClean="0">
                <a:latin typeface="Courier New" pitchFamily="49" charset="0"/>
                <a:cs typeface="Courier New" pitchFamily="49" charset="0"/>
              </a:rPr>
              <a:t> ("Yellow"))</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Color.yellow</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MyButton</a:t>
            </a:r>
            <a:r>
              <a:rPr lang="en-US" b="1" dirty="0" smtClean="0">
                <a:latin typeface="Courier New" pitchFamily="49" charset="0"/>
                <a:cs typeface="Courier New" pitchFamily="49" charset="0"/>
              </a:rPr>
              <a:t> ob = new </a:t>
            </a:r>
            <a:r>
              <a:rPr lang="en-US" b="1" dirty="0" err="1" smtClean="0">
                <a:latin typeface="Courier New" pitchFamily="49" charset="0"/>
                <a:cs typeface="Courier New" pitchFamily="49" charset="0"/>
              </a:rPr>
              <a:t>MyButton</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 (500,200);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ob.setTitle</a:t>
            </a:r>
            <a:r>
              <a:rPr lang="en-US" b="1" dirty="0" smtClean="0">
                <a:latin typeface="Courier New" pitchFamily="49" charset="0"/>
                <a:cs typeface="Courier New" pitchFamily="49" charset="0"/>
              </a:rPr>
              <a:t> ("Buttons...!");</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 (true);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t>Output:</a:t>
            </a:r>
          </a:p>
        </p:txBody>
      </p:sp>
      <p:pic>
        <p:nvPicPr>
          <p:cNvPr id="23554" name="Picture 2"/>
          <p:cNvPicPr>
            <a:picLocks noChangeAspect="1" noChangeArrowheads="1"/>
          </p:cNvPicPr>
          <p:nvPr/>
        </p:nvPicPr>
        <p:blipFill>
          <a:blip r:embed="rId2" cstate="print"/>
          <a:srcRect/>
          <a:stretch>
            <a:fillRect/>
          </a:stretch>
        </p:blipFill>
        <p:spPr bwMode="auto">
          <a:xfrm>
            <a:off x="1524000" y="3505200"/>
            <a:ext cx="6381750" cy="847725"/>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cstate="print"/>
          <a:srcRect/>
          <a:stretch>
            <a:fillRect/>
          </a:stretch>
        </p:blipFill>
        <p:spPr bwMode="auto">
          <a:xfrm>
            <a:off x="685799" y="4591050"/>
            <a:ext cx="5724621" cy="2266950"/>
          </a:xfrm>
          <a:prstGeom prst="rect">
            <a:avLst/>
          </a:prstGeom>
          <a:noFill/>
          <a:ln w="9525">
            <a:noFill/>
            <a:miter lim="800000"/>
            <a:headEnd/>
            <a:tailEnd/>
          </a:ln>
          <a:effectLst/>
        </p:spPr>
      </p:pic>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Checkbox</a:t>
            </a:r>
            <a:endParaRPr lang="en-US" dirty="0"/>
          </a:p>
        </p:txBody>
      </p:sp>
      <p:sp>
        <p:nvSpPr>
          <p:cNvPr id="4" name="Content Placeholder 3"/>
          <p:cNvSpPr>
            <a:spLocks noGrp="1"/>
          </p:cNvSpPr>
          <p:nvPr>
            <p:ph idx="1"/>
          </p:nvPr>
        </p:nvSpPr>
        <p:spPr/>
        <p:txBody>
          <a:bodyPr/>
          <a:lstStyle/>
          <a:p>
            <a:pPr>
              <a:lnSpc>
                <a:spcPct val="100000"/>
              </a:lnSpc>
            </a:pPr>
            <a:r>
              <a:rPr lang="en-US" dirty="0" smtClean="0"/>
              <a:t>A Checkbox is a square </a:t>
            </a:r>
            <a:r>
              <a:rPr lang="en-US" dirty="0" err="1" smtClean="0"/>
              <a:t>shapped</a:t>
            </a:r>
            <a:r>
              <a:rPr lang="en-US" dirty="0" smtClean="0"/>
              <a:t> box which provides a set of options to the user.</a:t>
            </a:r>
          </a:p>
          <a:p>
            <a:pPr lvl="1">
              <a:lnSpc>
                <a:spcPct val="100000"/>
              </a:lnSpc>
            </a:pPr>
            <a:r>
              <a:rPr lang="en-US" dirty="0" smtClean="0"/>
              <a:t>To create a Checkbox: Checkbox </a:t>
            </a:r>
            <a:r>
              <a:rPr lang="en-US" dirty="0" err="1" smtClean="0"/>
              <a:t>cb</a:t>
            </a:r>
            <a:r>
              <a:rPr lang="en-US" dirty="0" smtClean="0"/>
              <a:t> = new Checkbox ("label");</a:t>
            </a:r>
          </a:p>
          <a:p>
            <a:pPr lvl="1">
              <a:lnSpc>
                <a:spcPct val="100000"/>
              </a:lnSpc>
            </a:pPr>
            <a:r>
              <a:rPr lang="en-US" dirty="0" smtClean="0"/>
              <a:t>To create a checked Checkbox: Checkbox </a:t>
            </a:r>
            <a:r>
              <a:rPr lang="en-US" dirty="0" err="1" smtClean="0"/>
              <a:t>cb</a:t>
            </a:r>
            <a:r>
              <a:rPr lang="en-US" dirty="0" smtClean="0"/>
              <a:t> = new Checkbox ("label", null, true);</a:t>
            </a:r>
          </a:p>
          <a:p>
            <a:pPr lvl="1">
              <a:lnSpc>
                <a:spcPct val="100000"/>
              </a:lnSpc>
            </a:pPr>
            <a:r>
              <a:rPr lang="en-US" dirty="0" smtClean="0"/>
              <a:t>To get the state of a Checkbox: </a:t>
            </a:r>
            <a:r>
              <a:rPr lang="en-US" dirty="0" err="1" smtClean="0"/>
              <a:t>boolean</a:t>
            </a:r>
            <a:r>
              <a:rPr lang="en-US" dirty="0" smtClean="0"/>
              <a:t> b = </a:t>
            </a:r>
            <a:r>
              <a:rPr lang="en-US" dirty="0" err="1" smtClean="0"/>
              <a:t>cb.getState</a:t>
            </a:r>
            <a:r>
              <a:rPr lang="en-US" dirty="0" smtClean="0"/>
              <a:t> ();</a:t>
            </a:r>
          </a:p>
          <a:p>
            <a:pPr lvl="1">
              <a:lnSpc>
                <a:spcPct val="100000"/>
              </a:lnSpc>
            </a:pPr>
            <a:r>
              <a:rPr lang="en-US" dirty="0" smtClean="0"/>
              <a:t>To set the state of a Checkbox: </a:t>
            </a:r>
            <a:r>
              <a:rPr lang="en-US" dirty="0" err="1" smtClean="0"/>
              <a:t>cb.setState</a:t>
            </a:r>
            <a:r>
              <a:rPr lang="en-US" dirty="0" smtClean="0"/>
              <a:t> (true);</a:t>
            </a:r>
          </a:p>
          <a:p>
            <a:pPr lvl="1">
              <a:lnSpc>
                <a:spcPct val="100000"/>
              </a:lnSpc>
            </a:pPr>
            <a:r>
              <a:rPr lang="en-US" dirty="0" smtClean="0"/>
              <a:t>To get the label of a Checkbox: String s = </a:t>
            </a:r>
            <a:r>
              <a:rPr lang="en-US" dirty="0" err="1" smtClean="0"/>
              <a:t>cb.getLabel</a:t>
            </a:r>
            <a:r>
              <a:rPr lang="en-US" dirty="0" smtClean="0"/>
              <a:t> ();</a:t>
            </a:r>
          </a:p>
          <a:p>
            <a:pPr>
              <a:lnSpc>
                <a:spcPct val="100000"/>
              </a:lnSpc>
            </a:pPr>
            <a:endParaRPr lang="en-US" dirty="0"/>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 Creating Checkbox</a:t>
            </a:r>
            <a:endParaRPr lang="en-US" dirty="0"/>
          </a:p>
        </p:txBody>
      </p:sp>
      <p:sp>
        <p:nvSpPr>
          <p:cNvPr id="6" name="Content Placeholder 5"/>
          <p:cNvSpPr>
            <a:spLocks noGrp="1"/>
          </p:cNvSpPr>
          <p:nvPr>
            <p:ph idx="1"/>
          </p:nvPr>
        </p:nvSpPr>
        <p:spPr/>
        <p:txBody>
          <a:bodyPr/>
          <a:lstStyle/>
          <a:p>
            <a:pPr>
              <a:buNone/>
            </a:pPr>
            <a:r>
              <a:rPr lang="en-US" sz="1800" b="1" dirty="0" smtClean="0"/>
              <a:t>Program 8: Program to create checkboxes.</a:t>
            </a:r>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MyCheckbox</a:t>
            </a:r>
            <a:r>
              <a:rPr lang="en-US" sz="1800" b="1" dirty="0" smtClean="0">
                <a:latin typeface="Courier New" pitchFamily="49" charset="0"/>
                <a:cs typeface="Courier New" pitchFamily="49" charset="0"/>
              </a:rPr>
              <a:t> extends Frame implements </a:t>
            </a:r>
            <a:r>
              <a:rPr lang="en-US" sz="1800" b="1" dirty="0" err="1" smtClean="0">
                <a:latin typeface="Courier New" pitchFamily="49" charset="0"/>
                <a:cs typeface="Courier New" pitchFamily="49" charset="0"/>
              </a:rPr>
              <a:t>ItemListener</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Checkbox cb1, cb2;</a:t>
            </a:r>
          </a:p>
          <a:p>
            <a:pPr>
              <a:buNone/>
            </a:pPr>
            <a:r>
              <a:rPr lang="en-US" sz="1800" b="1" dirty="0" smtClean="0">
                <a:latin typeface="Courier New" pitchFamily="49" charset="0"/>
                <a:cs typeface="Courier New" pitchFamily="49" charset="0"/>
              </a:rPr>
              <a:t>  String </a:t>
            </a:r>
            <a:r>
              <a:rPr lang="en-US" sz="1800" b="1" dirty="0" err="1" smtClean="0">
                <a:latin typeface="Courier New" pitchFamily="49" charset="0"/>
                <a:cs typeface="Courier New" pitchFamily="49" charset="0"/>
              </a:rPr>
              <a:t>msg</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MyCheckbox</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setLayout</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FlowLayout</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cb1 = new Checkbox ("Bold", null, true);</a:t>
            </a:r>
          </a:p>
          <a:p>
            <a:pPr>
              <a:buNone/>
            </a:pPr>
            <a:r>
              <a:rPr lang="en-US" sz="1800" b="1" dirty="0" smtClean="0">
                <a:latin typeface="Courier New" pitchFamily="49" charset="0"/>
                <a:cs typeface="Courier New" pitchFamily="49" charset="0"/>
              </a:rPr>
              <a:t>    cb2 = new Checkbox ("Italic");</a:t>
            </a:r>
          </a:p>
          <a:p>
            <a:pPr>
              <a:buNone/>
            </a:pPr>
            <a:r>
              <a:rPr lang="en-US" sz="1800" b="1" dirty="0" smtClean="0">
                <a:latin typeface="Courier New" pitchFamily="49" charset="0"/>
                <a:cs typeface="Courier New" pitchFamily="49" charset="0"/>
              </a:rPr>
              <a:t>    add (cb1);</a:t>
            </a:r>
          </a:p>
          <a:p>
            <a:pPr>
              <a:buNone/>
            </a:pPr>
            <a:r>
              <a:rPr lang="en-US" sz="1800" b="1" dirty="0" smtClean="0">
                <a:latin typeface="Courier New" pitchFamily="49" charset="0"/>
                <a:cs typeface="Courier New" pitchFamily="49" charset="0"/>
              </a:rPr>
              <a:t>    add (cb2);</a:t>
            </a:r>
          </a:p>
          <a:p>
            <a:pPr>
              <a:buNone/>
            </a:pPr>
            <a:r>
              <a:rPr lang="en-US" sz="1800" b="1" dirty="0" smtClean="0">
                <a:latin typeface="Courier New" pitchFamily="49" charset="0"/>
                <a:cs typeface="Courier New" pitchFamily="49" charset="0"/>
              </a:rPr>
              <a:t>    cb1.addItemListener (this);</a:t>
            </a:r>
          </a:p>
          <a:p>
            <a:pPr>
              <a:buNone/>
            </a:pPr>
            <a:r>
              <a:rPr lang="en-US" sz="1800" b="1" dirty="0" smtClean="0">
                <a:latin typeface="Courier New" pitchFamily="49" charset="0"/>
                <a:cs typeface="Courier New" pitchFamily="49" charset="0"/>
              </a:rPr>
              <a:t>    cb2.addItemListener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endParaRPr lang="en-US" sz="1800" dirty="0"/>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1"/>
            <a:ext cx="7543800" cy="5355312"/>
          </a:xfrm>
          <a:prstGeom prst="rect">
            <a:avLst/>
          </a:prstGeom>
        </p:spPr>
        <p:txBody>
          <a:bodyPr wrap="square">
            <a:spAutoFit/>
          </a:bodyPr>
          <a:lstStyle/>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itemStateChanged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ItemEvent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repaint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 (String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MyCheckbox</a:t>
            </a:r>
            <a:r>
              <a:rPr lang="en-US" b="1" dirty="0" smtClean="0">
                <a:latin typeface="Courier New" pitchFamily="49" charset="0"/>
                <a:cs typeface="Courier New" pitchFamily="49" charset="0"/>
              </a:rPr>
              <a:t> ob = new </a:t>
            </a:r>
            <a:r>
              <a:rPr lang="en-US" b="1" dirty="0" err="1" smtClean="0">
                <a:latin typeface="Courier New" pitchFamily="49" charset="0"/>
                <a:cs typeface="Courier New" pitchFamily="49" charset="0"/>
              </a:rPr>
              <a:t>MyCheckbox</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ob.setTitle</a:t>
            </a:r>
            <a:r>
              <a:rPr lang="en-US" b="1" dirty="0" smtClean="0">
                <a:latin typeface="Courier New" pitchFamily="49" charset="0"/>
                <a:cs typeface="Courier New" pitchFamily="49" charset="0"/>
              </a:rPr>
              <a:t> ("Checkbox Demo");</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 (500,200);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 (true);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paint (Graphics g)</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("Checkbox state:", 20, 100);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 = "Bold:" + cb1.getState()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 20, 120);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 = "Italic:" + cb2.getState();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 20, 160);</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solidFill>
                  <a:srgbClr val="FF0000"/>
                </a:solidFill>
                <a:cs typeface="Courier New" pitchFamily="49" charset="0"/>
              </a:rPr>
              <a:t>Output:</a:t>
            </a:r>
            <a:endParaRPr lang="en-US" b="1" dirty="0" smtClean="0">
              <a:latin typeface="Courier New" pitchFamily="49" charset="0"/>
              <a:cs typeface="Courier New" pitchFamily="49" charset="0"/>
            </a:endParaRPr>
          </a:p>
        </p:txBody>
      </p:sp>
      <p:pic>
        <p:nvPicPr>
          <p:cNvPr id="24579" name="Picture 3"/>
          <p:cNvPicPr>
            <a:picLocks noChangeAspect="1" noChangeArrowheads="1"/>
          </p:cNvPicPr>
          <p:nvPr/>
        </p:nvPicPr>
        <p:blipFill>
          <a:blip r:embed="rId2" cstate="print"/>
          <a:srcRect/>
          <a:stretch>
            <a:fillRect/>
          </a:stretch>
        </p:blipFill>
        <p:spPr bwMode="auto">
          <a:xfrm>
            <a:off x="1143000" y="4800601"/>
            <a:ext cx="5232271" cy="20574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Radio Button</a:t>
            </a:r>
            <a:endParaRPr lang="en-US" dirty="0"/>
          </a:p>
        </p:txBody>
      </p:sp>
      <p:sp>
        <p:nvSpPr>
          <p:cNvPr id="4" name="Content Placeholder 3"/>
          <p:cNvSpPr>
            <a:spLocks noGrp="1"/>
          </p:cNvSpPr>
          <p:nvPr>
            <p:ph idx="1"/>
          </p:nvPr>
        </p:nvSpPr>
        <p:spPr/>
        <p:txBody>
          <a:bodyPr/>
          <a:lstStyle/>
          <a:p>
            <a:pPr>
              <a:lnSpc>
                <a:spcPct val="100000"/>
              </a:lnSpc>
            </a:pPr>
            <a:r>
              <a:rPr lang="en-US" dirty="0" smtClean="0"/>
              <a:t>A Radio button represents a round shaped button such that only one can be selected from a panel. </a:t>
            </a:r>
          </a:p>
          <a:p>
            <a:pPr>
              <a:lnSpc>
                <a:spcPct val="100000"/>
              </a:lnSpc>
            </a:pPr>
            <a:r>
              <a:rPr lang="en-US" dirty="0" smtClean="0"/>
              <a:t>Radio button can be created using </a:t>
            </a:r>
            <a:r>
              <a:rPr lang="en-US" dirty="0" err="1" smtClean="0"/>
              <a:t>CheckboxGroup</a:t>
            </a:r>
            <a:r>
              <a:rPr lang="en-US" dirty="0" smtClean="0"/>
              <a:t> class and Checkbox classes.</a:t>
            </a:r>
          </a:p>
          <a:p>
            <a:pPr lvl="1">
              <a:lnSpc>
                <a:spcPct val="100000"/>
              </a:lnSpc>
            </a:pPr>
            <a:r>
              <a:rPr lang="en-US" dirty="0" smtClean="0"/>
              <a:t>To create a radio button: </a:t>
            </a:r>
            <a:r>
              <a:rPr lang="en-US" dirty="0" err="1" smtClean="0"/>
              <a:t>CheckboxGroup</a:t>
            </a:r>
            <a:r>
              <a:rPr lang="en-US" dirty="0" smtClean="0"/>
              <a:t> </a:t>
            </a:r>
            <a:r>
              <a:rPr lang="en-US" dirty="0" err="1" smtClean="0"/>
              <a:t>cbg</a:t>
            </a:r>
            <a:r>
              <a:rPr lang="en-US" dirty="0" smtClean="0"/>
              <a:t> = new </a:t>
            </a:r>
            <a:r>
              <a:rPr lang="en-US" dirty="0" err="1" smtClean="0"/>
              <a:t>CheckboxGroup</a:t>
            </a:r>
            <a:r>
              <a:rPr lang="en-US" dirty="0" smtClean="0"/>
              <a:t> ();</a:t>
            </a:r>
          </a:p>
          <a:p>
            <a:pPr lvl="1">
              <a:lnSpc>
                <a:spcPct val="100000"/>
              </a:lnSpc>
              <a:buNone/>
            </a:pPr>
            <a:r>
              <a:rPr lang="en-US" dirty="0" smtClean="0"/>
              <a:t>    Checkbox </a:t>
            </a:r>
            <a:r>
              <a:rPr lang="en-US" dirty="0" err="1" smtClean="0"/>
              <a:t>cb</a:t>
            </a:r>
            <a:r>
              <a:rPr lang="en-US" dirty="0" smtClean="0"/>
              <a:t> = new Checkbox ("label", </a:t>
            </a:r>
            <a:r>
              <a:rPr lang="en-US" dirty="0" err="1" smtClean="0"/>
              <a:t>cbg</a:t>
            </a:r>
            <a:r>
              <a:rPr lang="en-US" dirty="0" smtClean="0"/>
              <a:t>, true);</a:t>
            </a:r>
          </a:p>
          <a:p>
            <a:pPr lvl="1">
              <a:lnSpc>
                <a:spcPct val="100000"/>
              </a:lnSpc>
            </a:pPr>
            <a:r>
              <a:rPr lang="en-US" dirty="0" smtClean="0"/>
              <a:t>To know the selected checkbox: </a:t>
            </a:r>
          </a:p>
          <a:p>
            <a:pPr lvl="1">
              <a:lnSpc>
                <a:spcPct val="100000"/>
              </a:lnSpc>
              <a:buNone/>
            </a:pPr>
            <a:r>
              <a:rPr lang="en-US" dirty="0" smtClean="0"/>
              <a:t>     Checkbox </a:t>
            </a:r>
            <a:r>
              <a:rPr lang="en-US" dirty="0" err="1" smtClean="0"/>
              <a:t>cb</a:t>
            </a:r>
            <a:r>
              <a:rPr lang="en-US" dirty="0" smtClean="0"/>
              <a:t> = </a:t>
            </a:r>
            <a:r>
              <a:rPr lang="en-US" dirty="0" err="1" smtClean="0"/>
              <a:t>cbg.getSelectedCheckbox</a:t>
            </a:r>
            <a:r>
              <a:rPr lang="en-US" dirty="0" smtClean="0"/>
              <a:t> ();</a:t>
            </a:r>
          </a:p>
          <a:p>
            <a:pPr lvl="1">
              <a:lnSpc>
                <a:spcPct val="100000"/>
              </a:lnSpc>
            </a:pPr>
            <a:r>
              <a:rPr lang="en-US" dirty="0" smtClean="0"/>
              <a:t>To know the selected checkbox label: </a:t>
            </a:r>
          </a:p>
          <a:p>
            <a:pPr lvl="1">
              <a:lnSpc>
                <a:spcPct val="100000"/>
              </a:lnSpc>
              <a:buNone/>
            </a:pPr>
            <a:r>
              <a:rPr lang="en-US" dirty="0" smtClean="0"/>
              <a:t>     String label = </a:t>
            </a:r>
            <a:r>
              <a:rPr lang="en-US" dirty="0" err="1" smtClean="0"/>
              <a:t>cbg.getSelectedCheckbox</a:t>
            </a:r>
            <a:r>
              <a:rPr lang="en-US" dirty="0" smtClean="0"/>
              <a:t> ().</a:t>
            </a:r>
            <a:r>
              <a:rPr lang="en-US" dirty="0" err="1" smtClean="0"/>
              <a:t>getLabel</a:t>
            </a:r>
            <a:r>
              <a:rPr lang="en-US" dirty="0" smtClean="0"/>
              <a:t> ();</a:t>
            </a:r>
          </a:p>
          <a:p>
            <a:endParaRPr lang="en-US" dirty="0"/>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Creating Radio button</a:t>
            </a:r>
            <a:endParaRPr lang="en-US" dirty="0"/>
          </a:p>
        </p:txBody>
      </p:sp>
      <p:sp>
        <p:nvSpPr>
          <p:cNvPr id="3" name="Content Placeholder 2"/>
          <p:cNvSpPr>
            <a:spLocks noGrp="1"/>
          </p:cNvSpPr>
          <p:nvPr>
            <p:ph idx="1"/>
          </p:nvPr>
        </p:nvSpPr>
        <p:spPr/>
        <p:txBody>
          <a:bodyPr/>
          <a:lstStyle/>
          <a:p>
            <a:pPr>
              <a:buNone/>
            </a:pPr>
            <a:r>
              <a:rPr lang="en-US" sz="1800" b="1" dirty="0" smtClean="0"/>
              <a:t>Program 9: Program to create Radio Button.</a:t>
            </a:r>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MyRadio</a:t>
            </a:r>
            <a:r>
              <a:rPr lang="en-US" sz="1800" b="1" dirty="0" smtClean="0">
                <a:latin typeface="Courier New" pitchFamily="49" charset="0"/>
                <a:cs typeface="Courier New" pitchFamily="49" charset="0"/>
              </a:rPr>
              <a:t> extends Frame implements </a:t>
            </a:r>
            <a:r>
              <a:rPr lang="en-US" sz="1800" b="1" dirty="0" err="1" smtClean="0">
                <a:latin typeface="Courier New" pitchFamily="49" charset="0"/>
                <a:cs typeface="Courier New" pitchFamily="49" charset="0"/>
              </a:rPr>
              <a:t>ItemListener</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String </a:t>
            </a:r>
            <a:r>
              <a:rPr lang="en-US" sz="1800" b="1" dirty="0" err="1" smtClean="0">
                <a:latin typeface="Courier New" pitchFamily="49" charset="0"/>
                <a:cs typeface="Courier New" pitchFamily="49" charset="0"/>
              </a:rPr>
              <a:t>msg</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CheckboxGroup</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cbg</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Checkbox y, n;</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MyRadio</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setLayout</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FlowLayout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cbg</a:t>
            </a:r>
            <a:r>
              <a:rPr lang="en-US" sz="1800" b="1" dirty="0" smtClean="0">
                <a:latin typeface="Courier New" pitchFamily="49" charset="0"/>
                <a:cs typeface="Courier New" pitchFamily="49" charset="0"/>
              </a:rPr>
              <a:t> = new </a:t>
            </a:r>
            <a:r>
              <a:rPr lang="en-US" sz="1800" b="1" dirty="0" err="1" smtClean="0">
                <a:latin typeface="Courier New" pitchFamily="49" charset="0"/>
                <a:cs typeface="Courier New" pitchFamily="49" charset="0"/>
              </a:rPr>
              <a:t>CheckboxGroup</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y = new Checkbox ("YES", </a:t>
            </a:r>
            <a:r>
              <a:rPr lang="en-US" sz="1800" b="1" dirty="0" err="1" smtClean="0">
                <a:latin typeface="Courier New" pitchFamily="49" charset="0"/>
                <a:cs typeface="Courier New" pitchFamily="49" charset="0"/>
              </a:rPr>
              <a:t>cbg</a:t>
            </a:r>
            <a:r>
              <a:rPr lang="en-US" sz="1800" b="1" dirty="0" smtClean="0">
                <a:latin typeface="Courier New" pitchFamily="49" charset="0"/>
                <a:cs typeface="Courier New" pitchFamily="49" charset="0"/>
              </a:rPr>
              <a:t>, true);</a:t>
            </a:r>
          </a:p>
          <a:p>
            <a:pPr>
              <a:buNone/>
            </a:pPr>
            <a:r>
              <a:rPr lang="en-US" sz="1800" b="1" dirty="0" smtClean="0">
                <a:latin typeface="Courier New" pitchFamily="49" charset="0"/>
                <a:cs typeface="Courier New" pitchFamily="49" charset="0"/>
              </a:rPr>
              <a:t>    n = new Checkbox ("NO", </a:t>
            </a:r>
            <a:r>
              <a:rPr lang="en-US" sz="1800" b="1" dirty="0" err="1" smtClean="0">
                <a:latin typeface="Courier New" pitchFamily="49" charset="0"/>
                <a:cs typeface="Courier New" pitchFamily="49" charset="0"/>
              </a:rPr>
              <a:t>cbg</a:t>
            </a:r>
            <a:r>
              <a:rPr lang="en-US" sz="1800" b="1" dirty="0" smtClean="0">
                <a:latin typeface="Courier New" pitchFamily="49" charset="0"/>
                <a:cs typeface="Courier New" pitchFamily="49" charset="0"/>
              </a:rPr>
              <a:t>, false);</a:t>
            </a:r>
          </a:p>
          <a:p>
            <a:pPr>
              <a:buNone/>
            </a:pPr>
            <a:r>
              <a:rPr lang="en-US" sz="1800" b="1" dirty="0" smtClean="0">
                <a:latin typeface="Courier New" pitchFamily="49" charset="0"/>
                <a:cs typeface="Courier New" pitchFamily="49" charset="0"/>
              </a:rPr>
              <a:t>    add (y);     add (n);</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y.addItemListener</a:t>
            </a:r>
            <a:r>
              <a:rPr lang="en-US" sz="1800" b="1" dirty="0" smtClean="0">
                <a:latin typeface="Courier New" pitchFamily="49" charset="0"/>
                <a:cs typeface="Courier New" pitchFamily="49" charset="0"/>
              </a:rPr>
              <a:t>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n.addItemListener</a:t>
            </a:r>
            <a:r>
              <a:rPr lang="en-US" sz="1800" b="1" dirty="0" smtClean="0">
                <a:latin typeface="Courier New" pitchFamily="49" charset="0"/>
                <a:cs typeface="Courier New" pitchFamily="49" charset="0"/>
              </a:rPr>
              <a:t>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endParaRPr lang="en-US" b="1" dirty="0">
              <a:latin typeface="Courier New" pitchFamily="49" charset="0"/>
              <a:cs typeface="Courier New" pitchFamily="49" charset="0"/>
            </a:endParaRP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0"/>
            <a:ext cx="8839200" cy="4524315"/>
          </a:xfrm>
          <a:prstGeom prst="rect">
            <a:avLst/>
          </a:prstGeom>
        </p:spPr>
        <p:txBody>
          <a:bodyPr wrap="square">
            <a:spAutoFit/>
          </a:bodyPr>
          <a:lstStyle/>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itemStateChanged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ItemEvent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repaint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paint(Graphics g)</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("You selected:"+</a:t>
            </a:r>
            <a:r>
              <a:rPr lang="en-US" b="1" dirty="0" err="1" smtClean="0">
                <a:latin typeface="Courier New" pitchFamily="49" charset="0"/>
                <a:cs typeface="Courier New" pitchFamily="49" charset="0"/>
              </a:rPr>
              <a:t>cbg.getSelectedCheckbox</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getLabel</a:t>
            </a:r>
            <a:r>
              <a:rPr lang="en-US" b="1" dirty="0" smtClean="0">
                <a:latin typeface="Courier New" pitchFamily="49" charset="0"/>
                <a:cs typeface="Courier New" pitchFamily="49" charset="0"/>
              </a:rPr>
              <a:t>(),100,50);</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void main(String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MyRadio</a:t>
            </a:r>
            <a:r>
              <a:rPr lang="en-US" b="1" dirty="0" smtClean="0">
                <a:latin typeface="Courier New" pitchFamily="49" charset="0"/>
                <a:cs typeface="Courier New" pitchFamily="49" charset="0"/>
              </a:rPr>
              <a:t> ob = new </a:t>
            </a:r>
            <a:r>
              <a:rPr lang="en-US" b="1" dirty="0" err="1" smtClean="0">
                <a:latin typeface="Courier New" pitchFamily="49" charset="0"/>
                <a:cs typeface="Courier New" pitchFamily="49" charset="0"/>
              </a:rPr>
              <a:t>MyRadio</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ob.setTitle</a:t>
            </a:r>
            <a:r>
              <a:rPr lang="en-US" b="1" dirty="0" smtClean="0">
                <a:latin typeface="Courier New" pitchFamily="49" charset="0"/>
                <a:cs typeface="Courier New" pitchFamily="49" charset="0"/>
              </a:rPr>
              <a:t> ("Radio Buttons");</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 (600,200);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 (true);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solidFill>
                  <a:srgbClr val="FF0000"/>
                </a:solidFill>
              </a:rPr>
              <a:t>Output:</a:t>
            </a:r>
          </a:p>
        </p:txBody>
      </p:sp>
      <p:pic>
        <p:nvPicPr>
          <p:cNvPr id="25602" name="Picture 2"/>
          <p:cNvPicPr>
            <a:picLocks noChangeAspect="1" noChangeArrowheads="1"/>
          </p:cNvPicPr>
          <p:nvPr/>
        </p:nvPicPr>
        <p:blipFill>
          <a:blip r:embed="rId2" cstate="print"/>
          <a:srcRect/>
          <a:stretch>
            <a:fillRect/>
          </a:stretch>
        </p:blipFill>
        <p:spPr bwMode="auto">
          <a:xfrm>
            <a:off x="381000" y="5105400"/>
            <a:ext cx="6728102" cy="16764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cstate="print"/>
          <a:srcRect/>
          <a:stretch>
            <a:fillRect/>
          </a:stretch>
        </p:blipFill>
        <p:spPr bwMode="auto">
          <a:xfrm>
            <a:off x="1371599" y="3886200"/>
            <a:ext cx="6941127" cy="914400"/>
          </a:xfrm>
          <a:prstGeom prst="rect">
            <a:avLst/>
          </a:prstGeom>
          <a:noFill/>
          <a:ln w="9525">
            <a:noFill/>
            <a:miter lim="800000"/>
            <a:headEnd/>
            <a:tailEnd/>
          </a:ln>
          <a:effectLst/>
        </p:spPr>
      </p:pic>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Window Tool Kit</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 y="838200"/>
            <a:ext cx="9144000" cy="4067175"/>
          </a:xfrm>
          <a:prstGeom prst="rect">
            <a:avLst/>
          </a:prstGeom>
          <a:noFill/>
          <a:ln w="9525">
            <a:noFill/>
            <a:miter lim="800000"/>
            <a:headEnd/>
            <a:tailEnd/>
          </a:ln>
          <a:effectLst/>
        </p:spPr>
      </p:pic>
      <p:sp>
        <p:nvSpPr>
          <p:cNvPr id="6" name="Rectangle 5"/>
          <p:cNvSpPr/>
          <p:nvPr/>
        </p:nvSpPr>
        <p:spPr>
          <a:xfrm>
            <a:off x="304800" y="4919008"/>
            <a:ext cx="7848600" cy="1938992"/>
          </a:xfrm>
          <a:prstGeom prst="rect">
            <a:avLst/>
          </a:prstGeom>
        </p:spPr>
        <p:txBody>
          <a:bodyPr wrap="square">
            <a:spAutoFit/>
          </a:bodyPr>
          <a:lstStyle/>
          <a:p>
            <a:pPr marL="284163" indent="-284163">
              <a:buClr>
                <a:schemeClr val="tx2"/>
              </a:buClr>
              <a:buFont typeface="Wingdings" pitchFamily="2" charset="2"/>
              <a:buChar char="§"/>
            </a:pPr>
            <a:r>
              <a:rPr lang="en-US" sz="2400" dirty="0" smtClean="0"/>
              <a:t>A window represents a box shaped area on the screen. </a:t>
            </a:r>
          </a:p>
          <a:p>
            <a:pPr marL="284163" indent="-284163">
              <a:buClr>
                <a:schemeClr val="tx2"/>
              </a:buClr>
              <a:buFont typeface="Wingdings" pitchFamily="2" charset="2"/>
              <a:buChar char="§"/>
            </a:pPr>
            <a:r>
              <a:rPr lang="en-US" sz="2400" dirty="0" smtClean="0"/>
              <a:t>Window does not have border and title.</a:t>
            </a:r>
          </a:p>
          <a:p>
            <a:pPr marL="284163" indent="-284163">
              <a:buClr>
                <a:schemeClr val="tx2"/>
              </a:buClr>
              <a:buFont typeface="Wingdings" pitchFamily="2" charset="2"/>
              <a:buChar char="§"/>
            </a:pPr>
            <a:r>
              <a:rPr lang="en-US" sz="2400" dirty="0" smtClean="0"/>
              <a:t>A Frame is a top level window that is not contained in another window. </a:t>
            </a:r>
          </a:p>
          <a:p>
            <a:pPr marL="284163" indent="-284163">
              <a:buClr>
                <a:schemeClr val="tx2"/>
              </a:buClr>
              <a:buFont typeface="Wingdings" pitchFamily="2" charset="2"/>
              <a:buChar char="§"/>
            </a:pPr>
            <a:r>
              <a:rPr lang="en-US" sz="2400" dirty="0" smtClean="0"/>
              <a:t>A Frame contains border and title.</a:t>
            </a:r>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Choice Menu</a:t>
            </a:r>
            <a:endParaRPr lang="en-US" dirty="0"/>
          </a:p>
        </p:txBody>
      </p:sp>
      <p:sp>
        <p:nvSpPr>
          <p:cNvPr id="4" name="Content Placeholder 3"/>
          <p:cNvSpPr>
            <a:spLocks noGrp="1"/>
          </p:cNvSpPr>
          <p:nvPr>
            <p:ph idx="1"/>
          </p:nvPr>
        </p:nvSpPr>
        <p:spPr/>
        <p:txBody>
          <a:bodyPr/>
          <a:lstStyle/>
          <a:p>
            <a:pPr>
              <a:lnSpc>
                <a:spcPct val="100000"/>
              </a:lnSpc>
            </a:pPr>
            <a:r>
              <a:rPr lang="en-US" dirty="0" smtClean="0"/>
              <a:t>Choice menu is a </a:t>
            </a:r>
            <a:r>
              <a:rPr lang="en-US" dirty="0" err="1" smtClean="0"/>
              <a:t>popdown</a:t>
            </a:r>
            <a:r>
              <a:rPr lang="en-US" dirty="0" smtClean="0"/>
              <a:t> list of items. Only one item can be selected.</a:t>
            </a:r>
          </a:p>
          <a:p>
            <a:pPr lvl="1">
              <a:lnSpc>
                <a:spcPct val="100000"/>
              </a:lnSpc>
            </a:pPr>
            <a:r>
              <a:rPr lang="en-US" dirty="0" smtClean="0"/>
              <a:t>To create a choice menu: Choice </a:t>
            </a:r>
            <a:r>
              <a:rPr lang="en-US" dirty="0" err="1" smtClean="0"/>
              <a:t>ch</a:t>
            </a:r>
            <a:r>
              <a:rPr lang="en-US" dirty="0" smtClean="0"/>
              <a:t> = new Choice();</a:t>
            </a:r>
          </a:p>
          <a:p>
            <a:pPr lvl="1">
              <a:lnSpc>
                <a:spcPct val="100000"/>
              </a:lnSpc>
            </a:pPr>
            <a:r>
              <a:rPr lang="en-US" dirty="0" smtClean="0"/>
              <a:t>To add items to the choice menu: </a:t>
            </a:r>
            <a:r>
              <a:rPr lang="en-US" dirty="0" err="1" smtClean="0"/>
              <a:t>ch.add</a:t>
            </a:r>
            <a:r>
              <a:rPr lang="en-US" dirty="0" smtClean="0"/>
              <a:t> ("text");</a:t>
            </a:r>
          </a:p>
          <a:p>
            <a:pPr lvl="1">
              <a:lnSpc>
                <a:spcPct val="100000"/>
              </a:lnSpc>
            </a:pPr>
            <a:r>
              <a:rPr lang="en-US" dirty="0" smtClean="0"/>
              <a:t>To know the name of the item selected from the choice menu:</a:t>
            </a:r>
          </a:p>
          <a:p>
            <a:pPr lvl="2">
              <a:lnSpc>
                <a:spcPct val="100000"/>
              </a:lnSpc>
            </a:pPr>
            <a:r>
              <a:rPr lang="en-US" dirty="0" smtClean="0"/>
              <a:t>String s = </a:t>
            </a:r>
            <a:r>
              <a:rPr lang="en-US" dirty="0" err="1" smtClean="0"/>
              <a:t>ch.getSelectedItem</a:t>
            </a:r>
            <a:r>
              <a:rPr lang="en-US" dirty="0" smtClean="0"/>
              <a:t> ();</a:t>
            </a:r>
          </a:p>
          <a:p>
            <a:pPr lvl="1">
              <a:lnSpc>
                <a:spcPct val="100000"/>
              </a:lnSpc>
            </a:pPr>
            <a:r>
              <a:rPr lang="en-US" dirty="0" smtClean="0"/>
              <a:t>To know the index of the currently selected item: </a:t>
            </a:r>
          </a:p>
          <a:p>
            <a:pPr lvl="2">
              <a:lnSpc>
                <a:spcPct val="100000"/>
              </a:lnSpc>
            </a:pPr>
            <a:r>
              <a:rPr lang="en-US" dirty="0" err="1" smtClean="0"/>
              <a:t>int</a:t>
            </a:r>
            <a:r>
              <a:rPr lang="en-US" dirty="0" smtClean="0"/>
              <a:t> </a:t>
            </a:r>
            <a:r>
              <a:rPr lang="en-US" dirty="0" err="1" smtClean="0"/>
              <a:t>i</a:t>
            </a:r>
            <a:r>
              <a:rPr lang="en-US" dirty="0" smtClean="0"/>
              <a:t> = </a:t>
            </a:r>
            <a:r>
              <a:rPr lang="en-US" dirty="0" err="1" smtClean="0"/>
              <a:t>ch.getSelectedIndex</a:t>
            </a:r>
            <a:r>
              <a:rPr lang="en-US" dirty="0" smtClean="0"/>
              <a:t>();  returns -1, if nothing is selected.</a:t>
            </a:r>
          </a:p>
          <a:p>
            <a:pPr>
              <a:lnSpc>
                <a:spcPct val="100000"/>
              </a:lnSpc>
            </a:pPr>
            <a:endParaRPr lang="en-US" dirty="0"/>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Creating a Choice box</a:t>
            </a:r>
            <a:endParaRPr lang="en-US" dirty="0"/>
          </a:p>
        </p:txBody>
      </p:sp>
      <p:sp>
        <p:nvSpPr>
          <p:cNvPr id="3" name="Content Placeholder 2"/>
          <p:cNvSpPr>
            <a:spLocks noGrp="1"/>
          </p:cNvSpPr>
          <p:nvPr>
            <p:ph idx="1"/>
          </p:nvPr>
        </p:nvSpPr>
        <p:spPr>
          <a:xfrm>
            <a:off x="381000" y="914400"/>
            <a:ext cx="8382000" cy="5562600"/>
          </a:xfrm>
        </p:spPr>
        <p:txBody>
          <a:bodyPr/>
          <a:lstStyle/>
          <a:p>
            <a:pPr>
              <a:buNone/>
            </a:pPr>
            <a:r>
              <a:rPr lang="en-US" sz="1800" b="1" dirty="0" smtClean="0"/>
              <a:t>Program 10: Program to create a choice box.</a:t>
            </a:r>
            <a:endParaRPr lang="en-US" sz="1800" dirty="0" smtClean="0"/>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MyChoice</a:t>
            </a:r>
            <a:r>
              <a:rPr lang="en-US" sz="1800" b="1" dirty="0" smtClean="0">
                <a:latin typeface="Courier New" pitchFamily="49" charset="0"/>
                <a:cs typeface="Courier New" pitchFamily="49" charset="0"/>
              </a:rPr>
              <a:t> extends Frame implements </a:t>
            </a:r>
            <a:r>
              <a:rPr lang="en-US" sz="1800" b="1" dirty="0" err="1" smtClean="0">
                <a:latin typeface="Courier New" pitchFamily="49" charset="0"/>
                <a:cs typeface="Courier New" pitchFamily="49" charset="0"/>
              </a:rPr>
              <a:t>ItemListener</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Choice </a:t>
            </a:r>
            <a:r>
              <a:rPr lang="en-US" sz="1800" b="1" dirty="0" err="1" smtClean="0">
                <a:latin typeface="Courier New" pitchFamily="49" charset="0"/>
                <a:cs typeface="Courier New" pitchFamily="49" charset="0"/>
              </a:rPr>
              <a:t>ch</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MyChoice</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setLayout</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FlowLayout</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t>
            </a:r>
            <a:r>
              <a:rPr lang="en-US" sz="1800" b="1" dirty="0" smtClean="0">
                <a:latin typeface="Courier New" pitchFamily="49" charset="0"/>
                <a:cs typeface="Courier New" pitchFamily="49" charset="0"/>
              </a:rPr>
              <a:t> = new Choice();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("India");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("Pakistan");</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("Afghanistan");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("China");</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("Sri Lanka");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("Bangladesh");</a:t>
            </a:r>
          </a:p>
          <a:p>
            <a:pPr>
              <a:buNone/>
            </a:pPr>
            <a:r>
              <a:rPr lang="en-US" sz="1800" b="1" dirty="0" smtClean="0">
                <a:latin typeface="Courier New" pitchFamily="49" charset="0"/>
                <a:cs typeface="Courier New" pitchFamily="49" charset="0"/>
              </a:rPr>
              <a:t>    add (</a:t>
            </a:r>
            <a:r>
              <a:rPr lang="en-US" sz="1800" b="1" dirty="0" err="1" smtClean="0">
                <a:latin typeface="Courier New" pitchFamily="49" charset="0"/>
                <a:cs typeface="Courier New" pitchFamily="49" charset="0"/>
              </a:rPr>
              <a:t>ch</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ch.addItemListener</a:t>
            </a:r>
            <a:r>
              <a:rPr lang="en-US" sz="1800" b="1" dirty="0" smtClean="0">
                <a:latin typeface="Courier New" pitchFamily="49" charset="0"/>
                <a:cs typeface="Courier New" pitchFamily="49" charset="0"/>
              </a:rPr>
              <a:t>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endParaRPr lang="en-US" sz="1800" dirty="0"/>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7467600" cy="4247317"/>
          </a:xfrm>
          <a:prstGeom prst="rect">
            <a:avLst/>
          </a:prstGeom>
        </p:spPr>
        <p:txBody>
          <a:bodyPr wrap="square">
            <a:spAutoFit/>
          </a:bodyPr>
          <a:lstStyle/>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itemStateChanged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ItemEvent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repaint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paint (Graphics g)</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("U Selected: ", 20, 100);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ch.getSelectedItem</a:t>
            </a:r>
            <a:r>
              <a:rPr lang="en-US" b="1" dirty="0" smtClean="0">
                <a:latin typeface="Courier New" pitchFamily="49" charset="0"/>
                <a:cs typeface="Courier New" pitchFamily="49" charset="0"/>
              </a:rPr>
              <a:t> (), 20, 120);</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MyChoice</a:t>
            </a:r>
            <a:r>
              <a:rPr lang="en-US" b="1" dirty="0" smtClean="0">
                <a:latin typeface="Courier New" pitchFamily="49" charset="0"/>
                <a:cs typeface="Courier New" pitchFamily="49" charset="0"/>
              </a:rPr>
              <a:t> ob = new </a:t>
            </a:r>
            <a:r>
              <a:rPr lang="en-US" b="1" dirty="0" err="1" smtClean="0">
                <a:latin typeface="Courier New" pitchFamily="49" charset="0"/>
                <a:cs typeface="Courier New" pitchFamily="49" charset="0"/>
              </a:rPr>
              <a:t>MyChoice</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 (500,200);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ob.setTitle</a:t>
            </a:r>
            <a:r>
              <a:rPr lang="en-US" b="1" dirty="0" smtClean="0">
                <a:latin typeface="Courier New" pitchFamily="49" charset="0"/>
                <a:cs typeface="Courier New" pitchFamily="49" charset="0"/>
              </a:rPr>
              <a:t> ("Choice Demo");</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 (true);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t>Output:</a:t>
            </a:r>
            <a:endParaRPr lang="en-US" b="1" dirty="0" smtClean="0">
              <a:latin typeface="Courier New" pitchFamily="49" charset="0"/>
              <a:cs typeface="Courier New" pitchFamily="49" charset="0"/>
            </a:endParaRPr>
          </a:p>
        </p:txBody>
      </p:sp>
      <p:pic>
        <p:nvPicPr>
          <p:cNvPr id="26626" name="Picture 2"/>
          <p:cNvPicPr>
            <a:picLocks noChangeAspect="1" noChangeArrowheads="1"/>
          </p:cNvPicPr>
          <p:nvPr/>
        </p:nvPicPr>
        <p:blipFill>
          <a:blip r:embed="rId2" cstate="print"/>
          <a:srcRect/>
          <a:stretch>
            <a:fillRect/>
          </a:stretch>
        </p:blipFill>
        <p:spPr bwMode="auto">
          <a:xfrm>
            <a:off x="1385888" y="3657600"/>
            <a:ext cx="7788275" cy="83820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cstate="print"/>
          <a:srcRect/>
          <a:stretch>
            <a:fillRect/>
          </a:stretch>
        </p:blipFill>
        <p:spPr bwMode="auto">
          <a:xfrm>
            <a:off x="380999" y="4667250"/>
            <a:ext cx="5532197" cy="2190750"/>
          </a:xfrm>
          <a:prstGeom prst="rect">
            <a:avLst/>
          </a:prstGeom>
          <a:noFill/>
          <a:ln w="9525">
            <a:noFill/>
            <a:miter lim="800000"/>
            <a:headEnd/>
            <a:tailEnd/>
          </a:ln>
          <a:effectLst/>
        </p:spPr>
      </p:pic>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Box</a:t>
            </a:r>
            <a:endParaRPr lang="en-US" dirty="0"/>
          </a:p>
        </p:txBody>
      </p:sp>
      <p:sp>
        <p:nvSpPr>
          <p:cNvPr id="4" name="Content Placeholder 3"/>
          <p:cNvSpPr>
            <a:spLocks noGrp="1"/>
          </p:cNvSpPr>
          <p:nvPr>
            <p:ph idx="1"/>
          </p:nvPr>
        </p:nvSpPr>
        <p:spPr/>
        <p:txBody>
          <a:bodyPr/>
          <a:lstStyle/>
          <a:p>
            <a:pPr>
              <a:lnSpc>
                <a:spcPct val="100000"/>
              </a:lnSpc>
            </a:pPr>
            <a:r>
              <a:rPr lang="en-US" dirty="0" smtClean="0"/>
              <a:t>A List box is similar to a choice box, it allows the user to select multiple items.</a:t>
            </a:r>
          </a:p>
          <a:p>
            <a:pPr lvl="1">
              <a:lnSpc>
                <a:spcPct val="100000"/>
              </a:lnSpc>
            </a:pPr>
            <a:r>
              <a:rPr lang="en-US" dirty="0" smtClean="0"/>
              <a:t>To create a list box: </a:t>
            </a:r>
          </a:p>
          <a:p>
            <a:pPr lvl="1">
              <a:lnSpc>
                <a:spcPct val="100000"/>
              </a:lnSpc>
              <a:buNone/>
            </a:pPr>
            <a:r>
              <a:rPr lang="en-US" dirty="0" smtClean="0"/>
              <a:t>   List </a:t>
            </a:r>
            <a:r>
              <a:rPr lang="en-US" dirty="0" err="1" smtClean="0"/>
              <a:t>lst</a:t>
            </a:r>
            <a:r>
              <a:rPr lang="en-US" dirty="0" smtClean="0"/>
              <a:t> = new List();    (or)     </a:t>
            </a:r>
          </a:p>
          <a:p>
            <a:pPr lvl="1">
              <a:lnSpc>
                <a:spcPct val="100000"/>
              </a:lnSpc>
              <a:buNone/>
            </a:pPr>
            <a:r>
              <a:rPr lang="en-US" dirty="0" smtClean="0"/>
              <a:t>   List </a:t>
            </a:r>
            <a:r>
              <a:rPr lang="en-US" dirty="0" err="1" smtClean="0"/>
              <a:t>lst</a:t>
            </a:r>
            <a:r>
              <a:rPr lang="en-US" dirty="0" smtClean="0"/>
              <a:t> = new List (3, true);  initially displays 3 items. The next parameter true represents that the user can select more than one item from the available items. If it is false, then the user can select only one item.</a:t>
            </a:r>
          </a:p>
          <a:p>
            <a:pPr lvl="1">
              <a:lnSpc>
                <a:spcPct val="100000"/>
              </a:lnSpc>
            </a:pPr>
            <a:r>
              <a:rPr lang="en-US" dirty="0" smtClean="0"/>
              <a:t>To add items to the list box: </a:t>
            </a:r>
            <a:r>
              <a:rPr lang="en-US" dirty="0" err="1" smtClean="0"/>
              <a:t>lst.add</a:t>
            </a:r>
            <a:r>
              <a:rPr lang="en-US" dirty="0" smtClean="0"/>
              <a:t>("text");</a:t>
            </a:r>
          </a:p>
          <a:p>
            <a:pPr lvl="1">
              <a:lnSpc>
                <a:spcPct val="100000"/>
              </a:lnSpc>
            </a:pPr>
            <a:r>
              <a:rPr lang="en-US" dirty="0" smtClean="0"/>
              <a:t>To get the selected items: String x[] = </a:t>
            </a:r>
            <a:r>
              <a:rPr lang="en-US" dirty="0" err="1" smtClean="0"/>
              <a:t>lst.getSelectedItems</a:t>
            </a:r>
            <a:r>
              <a:rPr lang="en-US" dirty="0" smtClean="0"/>
              <a:t>();</a:t>
            </a:r>
          </a:p>
          <a:p>
            <a:pPr lvl="1">
              <a:lnSpc>
                <a:spcPct val="100000"/>
              </a:lnSpc>
            </a:pPr>
            <a:r>
              <a:rPr lang="en-US" dirty="0" smtClean="0"/>
              <a:t>To get the selected indexes: </a:t>
            </a:r>
            <a:r>
              <a:rPr lang="en-US" dirty="0" err="1" smtClean="0"/>
              <a:t>int</a:t>
            </a:r>
            <a:r>
              <a:rPr lang="en-US" dirty="0" smtClean="0"/>
              <a:t> x[] = </a:t>
            </a:r>
            <a:r>
              <a:rPr lang="en-US" dirty="0" err="1" smtClean="0"/>
              <a:t>lst.getSelectedIndexes</a:t>
            </a:r>
            <a:r>
              <a:rPr lang="en-US" dirty="0" smtClean="0"/>
              <a:t> ();</a:t>
            </a:r>
          </a:p>
          <a:p>
            <a:pPr lvl="1">
              <a:lnSpc>
                <a:spcPct val="100000"/>
              </a:lnSpc>
            </a:pPr>
            <a:endParaRPr lang="en-US" dirty="0"/>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List box</a:t>
            </a:r>
            <a:endParaRPr lang="en-US" dirty="0"/>
          </a:p>
        </p:txBody>
      </p:sp>
      <p:sp>
        <p:nvSpPr>
          <p:cNvPr id="3" name="Content Placeholder 2"/>
          <p:cNvSpPr>
            <a:spLocks noGrp="1"/>
          </p:cNvSpPr>
          <p:nvPr>
            <p:ph idx="1"/>
          </p:nvPr>
        </p:nvSpPr>
        <p:spPr/>
        <p:txBody>
          <a:bodyPr/>
          <a:lstStyle/>
          <a:p>
            <a:pPr>
              <a:buNone/>
            </a:pPr>
            <a:r>
              <a:rPr lang="en-US" sz="1800" b="1" dirty="0" smtClean="0"/>
              <a:t>Program 11: Program to create a list box.</a:t>
            </a:r>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 extends Frame implements </a:t>
            </a:r>
            <a:r>
              <a:rPr lang="en-US" sz="1800" b="1" dirty="0" err="1" smtClean="0">
                <a:latin typeface="Courier New" pitchFamily="49" charset="0"/>
                <a:cs typeface="Courier New" pitchFamily="49" charset="0"/>
              </a:rPr>
              <a:t>ItemListener</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List </a:t>
            </a:r>
            <a:r>
              <a:rPr lang="en-US" sz="1800" b="1" dirty="0" err="1" smtClean="0">
                <a:latin typeface="Courier New" pitchFamily="49" charset="0"/>
                <a:cs typeface="Courier New" pitchFamily="49" charset="0"/>
              </a:rPr>
              <a:t>ch</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msg</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setLayout</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FlowLayout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t>
            </a:r>
            <a:r>
              <a:rPr lang="en-US" sz="1800" b="1" dirty="0" smtClean="0">
                <a:latin typeface="Courier New" pitchFamily="49" charset="0"/>
                <a:cs typeface="Courier New" pitchFamily="49" charset="0"/>
              </a:rPr>
              <a:t> = new List(3,true);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("India");</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("Pakistan");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("Afghanistan");</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("China");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("Sri Lanka");</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ch.add</a:t>
            </a:r>
            <a:r>
              <a:rPr lang="en-US" sz="1800" b="1" dirty="0" smtClean="0">
                <a:latin typeface="Courier New" pitchFamily="49" charset="0"/>
                <a:cs typeface="Courier New" pitchFamily="49" charset="0"/>
              </a:rPr>
              <a:t> ("Bangladesh"); </a:t>
            </a:r>
          </a:p>
          <a:p>
            <a:pPr>
              <a:buNone/>
            </a:pPr>
            <a:r>
              <a:rPr lang="en-US" sz="1800" b="1" dirty="0" smtClean="0">
                <a:latin typeface="Courier New" pitchFamily="49" charset="0"/>
                <a:cs typeface="Courier New" pitchFamily="49" charset="0"/>
              </a:rPr>
              <a:t>    add (</a:t>
            </a:r>
            <a:r>
              <a:rPr lang="en-US" sz="1800" b="1" dirty="0" err="1" smtClean="0">
                <a:latin typeface="Courier New" pitchFamily="49" charset="0"/>
                <a:cs typeface="Courier New" pitchFamily="49" charset="0"/>
              </a:rPr>
              <a:t>ch</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ch.addItemListener</a:t>
            </a:r>
            <a:r>
              <a:rPr lang="en-US" sz="1800" b="1" dirty="0" smtClean="0">
                <a:latin typeface="Courier New" pitchFamily="49" charset="0"/>
                <a:cs typeface="Courier New" pitchFamily="49" charset="0"/>
              </a:rPr>
              <a:t>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endParaRPr lang="en-US" sz="1800" b="1" dirty="0">
              <a:latin typeface="Courier New" pitchFamily="49" charset="0"/>
              <a:cs typeface="Courier New" pitchFamily="49" charset="0"/>
            </a:endParaRP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0"/>
            <a:ext cx="7391400" cy="5909310"/>
          </a:xfrm>
          <a:prstGeom prst="rect">
            <a:avLst/>
          </a:prstGeom>
        </p:spPr>
        <p:txBody>
          <a:bodyPr wrap="square">
            <a:spAutoFit/>
          </a:bodyPr>
          <a:lstStyle/>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itemStateChanged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ItemEvent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repaint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paint (Graphics g)</a:t>
            </a:r>
          </a:p>
          <a:p>
            <a:r>
              <a:rPr lang="en-US" b="1" dirty="0" smtClean="0">
                <a:latin typeface="Courier New" pitchFamily="49" charset="0"/>
                <a:cs typeface="Courier New" pitchFamily="49" charset="0"/>
              </a:rPr>
              <a:t>  { try</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("U Selected:", 20, 150);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ch.getSelectedIndexes</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for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=0;i&lt;</a:t>
            </a:r>
            <a:r>
              <a:rPr lang="en-US" b="1" dirty="0" err="1" smtClean="0">
                <a:latin typeface="Courier New" pitchFamily="49" charset="0"/>
                <a:cs typeface="Courier New" pitchFamily="49" charset="0"/>
              </a:rPr>
              <a:t>msg.length</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String item = </a:t>
            </a:r>
            <a:r>
              <a:rPr lang="en-US" b="1" dirty="0" err="1" smtClean="0">
                <a:latin typeface="Courier New" pitchFamily="49" charset="0"/>
                <a:cs typeface="Courier New" pitchFamily="49" charset="0"/>
              </a:rPr>
              <a:t>ch.getItem</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(item, 100, 150+i*20);</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}catch (</a:t>
            </a:r>
            <a:r>
              <a:rPr lang="en-US" b="1" dirty="0" err="1" smtClean="0">
                <a:latin typeface="Courier New" pitchFamily="49" charset="0"/>
                <a:cs typeface="Courier New" pitchFamily="49" charset="0"/>
              </a:rPr>
              <a:t>NullPointerException</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 (String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MyList</a:t>
            </a:r>
            <a:r>
              <a:rPr lang="en-US" b="1" dirty="0" smtClean="0">
                <a:latin typeface="Courier New" pitchFamily="49" charset="0"/>
                <a:cs typeface="Courier New" pitchFamily="49" charset="0"/>
              </a:rPr>
              <a:t> ob = new </a:t>
            </a:r>
            <a:r>
              <a:rPr lang="en-US" b="1" dirty="0" err="1" smtClean="0">
                <a:latin typeface="Courier New" pitchFamily="49" charset="0"/>
                <a:cs typeface="Courier New" pitchFamily="49" charset="0"/>
              </a:rPr>
              <a:t>MyList</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 (500,200);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ob.setTitle</a:t>
            </a:r>
            <a:r>
              <a:rPr lang="en-US" b="1" dirty="0" smtClean="0">
                <a:latin typeface="Courier New" pitchFamily="49" charset="0"/>
                <a:cs typeface="Courier New" pitchFamily="49" charset="0"/>
              </a:rPr>
              <a:t> ("List Demo");</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 (true);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t>Output:</a:t>
            </a:r>
          </a:p>
        </p:txBody>
      </p:sp>
      <p:pic>
        <p:nvPicPr>
          <p:cNvPr id="27650" name="Picture 2"/>
          <p:cNvPicPr>
            <a:picLocks noChangeAspect="1" noChangeArrowheads="1"/>
          </p:cNvPicPr>
          <p:nvPr/>
        </p:nvPicPr>
        <p:blipFill>
          <a:blip r:embed="rId2" cstate="print"/>
          <a:srcRect/>
          <a:stretch>
            <a:fillRect/>
          </a:stretch>
        </p:blipFill>
        <p:spPr bwMode="auto">
          <a:xfrm>
            <a:off x="3124200" y="4981575"/>
            <a:ext cx="4752975" cy="187642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Label, Text Field and Text Area</a:t>
            </a:r>
            <a:endParaRPr lang="en-US" dirty="0"/>
          </a:p>
        </p:txBody>
      </p:sp>
      <p:sp>
        <p:nvSpPr>
          <p:cNvPr id="4" name="Content Placeholder 3"/>
          <p:cNvSpPr>
            <a:spLocks noGrp="1"/>
          </p:cNvSpPr>
          <p:nvPr>
            <p:ph idx="1"/>
          </p:nvPr>
        </p:nvSpPr>
        <p:spPr>
          <a:xfrm>
            <a:off x="381000" y="914400"/>
            <a:ext cx="8382000" cy="5562600"/>
          </a:xfrm>
        </p:spPr>
        <p:txBody>
          <a:bodyPr/>
          <a:lstStyle/>
          <a:p>
            <a:pPr>
              <a:lnSpc>
                <a:spcPct val="100000"/>
              </a:lnSpc>
            </a:pPr>
            <a:r>
              <a:rPr lang="en-US" b="1" dirty="0" smtClean="0"/>
              <a:t>Label: </a:t>
            </a:r>
            <a:r>
              <a:rPr lang="en-US" dirty="0" smtClean="0"/>
              <a:t>A label is a constant text that is displayed with a text.</a:t>
            </a:r>
          </a:p>
          <a:p>
            <a:pPr lvl="1">
              <a:lnSpc>
                <a:spcPct val="100000"/>
              </a:lnSpc>
            </a:pPr>
            <a:r>
              <a:rPr lang="en-US" dirty="0" smtClean="0"/>
              <a:t>To create a label: Label l = new Label("</a:t>
            </a:r>
            <a:r>
              <a:rPr lang="en-US" dirty="0" err="1" smtClean="0"/>
              <a:t>text",alignmentConstant</a:t>
            </a:r>
            <a:r>
              <a:rPr lang="en-US" dirty="0" smtClean="0"/>
              <a:t>);</a:t>
            </a:r>
          </a:p>
          <a:p>
            <a:pPr lvl="1">
              <a:lnSpc>
                <a:spcPct val="100000"/>
              </a:lnSpc>
            </a:pPr>
            <a:r>
              <a:rPr lang="en-US" dirty="0" smtClean="0"/>
              <a:t>Note: - </a:t>
            </a:r>
            <a:r>
              <a:rPr lang="en-US" dirty="0" err="1" smtClean="0"/>
              <a:t>alignmentconstant</a:t>
            </a:r>
            <a:r>
              <a:rPr lang="en-US" dirty="0" smtClean="0"/>
              <a:t>: </a:t>
            </a:r>
            <a:r>
              <a:rPr lang="en-US" dirty="0" err="1" smtClean="0"/>
              <a:t>Label.RIGHT</a:t>
            </a:r>
            <a:r>
              <a:rPr lang="en-US" dirty="0" smtClean="0"/>
              <a:t>, </a:t>
            </a:r>
            <a:r>
              <a:rPr lang="en-US" dirty="0" err="1" smtClean="0"/>
              <a:t>Label.LEFT</a:t>
            </a:r>
            <a:r>
              <a:rPr lang="en-US" dirty="0" smtClean="0"/>
              <a:t> and </a:t>
            </a:r>
            <a:r>
              <a:rPr lang="en-US" dirty="0" err="1" smtClean="0"/>
              <a:t>Label.CENTER</a:t>
            </a:r>
            <a:endParaRPr lang="en-US" dirty="0" smtClean="0"/>
          </a:p>
          <a:p>
            <a:pPr>
              <a:lnSpc>
                <a:spcPct val="100000"/>
              </a:lnSpc>
            </a:pPr>
            <a:r>
              <a:rPr lang="en-US" b="1" dirty="0" err="1" smtClean="0"/>
              <a:t>TextField</a:t>
            </a:r>
            <a:r>
              <a:rPr lang="en-US" b="1" dirty="0" smtClean="0"/>
              <a:t>: </a:t>
            </a:r>
            <a:r>
              <a:rPr lang="en-US" dirty="0" err="1" smtClean="0"/>
              <a:t>TextField</a:t>
            </a:r>
            <a:r>
              <a:rPr lang="en-US" dirty="0" smtClean="0"/>
              <a:t> allows a user to enter a single line of text.</a:t>
            </a:r>
          </a:p>
          <a:p>
            <a:pPr lvl="1">
              <a:lnSpc>
                <a:spcPct val="100000"/>
              </a:lnSpc>
            </a:pPr>
            <a:r>
              <a:rPr lang="en-US" dirty="0" smtClean="0"/>
              <a:t>To create a </a:t>
            </a:r>
            <a:r>
              <a:rPr lang="en-US" dirty="0" err="1" smtClean="0"/>
              <a:t>TextField</a:t>
            </a:r>
            <a:r>
              <a:rPr lang="en-US" dirty="0" smtClean="0"/>
              <a:t>: </a:t>
            </a:r>
            <a:r>
              <a:rPr lang="en-US" dirty="0" err="1" smtClean="0"/>
              <a:t>TextField</a:t>
            </a:r>
            <a:r>
              <a:rPr lang="en-US" dirty="0" smtClean="0"/>
              <a:t> </a:t>
            </a:r>
            <a:r>
              <a:rPr lang="en-US" dirty="0" err="1" smtClean="0"/>
              <a:t>tf</a:t>
            </a:r>
            <a:r>
              <a:rPr lang="en-US" dirty="0" smtClean="0"/>
              <a:t> = new </a:t>
            </a:r>
            <a:r>
              <a:rPr lang="en-US" dirty="0" err="1" smtClean="0"/>
              <a:t>TextField</a:t>
            </a:r>
            <a:r>
              <a:rPr lang="en-US" dirty="0" smtClean="0"/>
              <a:t>(25); (or)</a:t>
            </a:r>
          </a:p>
          <a:p>
            <a:pPr lvl="1">
              <a:lnSpc>
                <a:spcPct val="100000"/>
              </a:lnSpc>
              <a:buNone/>
            </a:pPr>
            <a:r>
              <a:rPr lang="en-US" dirty="0" smtClean="0"/>
              <a:t>    </a:t>
            </a:r>
            <a:r>
              <a:rPr lang="en-US" dirty="0" err="1" smtClean="0"/>
              <a:t>TextField</a:t>
            </a:r>
            <a:r>
              <a:rPr lang="en-US" dirty="0" smtClean="0"/>
              <a:t> </a:t>
            </a:r>
            <a:r>
              <a:rPr lang="en-US" dirty="0" err="1" smtClean="0"/>
              <a:t>tf</a:t>
            </a:r>
            <a:r>
              <a:rPr lang="en-US" dirty="0" smtClean="0"/>
              <a:t> = new </a:t>
            </a:r>
            <a:r>
              <a:rPr lang="en-US" dirty="0" err="1" smtClean="0"/>
              <a:t>TextField</a:t>
            </a:r>
            <a:r>
              <a:rPr lang="en-US" dirty="0" smtClean="0"/>
              <a:t> ("</a:t>
            </a:r>
            <a:r>
              <a:rPr lang="en-US" dirty="0" err="1" smtClean="0"/>
              <a:t>defaulttext</a:t>
            </a:r>
            <a:r>
              <a:rPr lang="en-US" dirty="0" smtClean="0"/>
              <a:t>", 25);</a:t>
            </a:r>
          </a:p>
          <a:p>
            <a:pPr lvl="1">
              <a:lnSpc>
                <a:spcPct val="100000"/>
              </a:lnSpc>
            </a:pPr>
            <a:r>
              <a:rPr lang="en-US" dirty="0" smtClean="0"/>
              <a:t>To get the text from a </a:t>
            </a:r>
            <a:r>
              <a:rPr lang="en-US" dirty="0" err="1" smtClean="0"/>
              <a:t>TextField</a:t>
            </a:r>
            <a:r>
              <a:rPr lang="en-US" dirty="0" smtClean="0"/>
              <a:t>: String s = </a:t>
            </a:r>
            <a:r>
              <a:rPr lang="en-US" dirty="0" err="1" smtClean="0"/>
              <a:t>tf.getText</a:t>
            </a:r>
            <a:r>
              <a:rPr lang="en-US" dirty="0" smtClean="0"/>
              <a:t>();</a:t>
            </a:r>
          </a:p>
          <a:p>
            <a:pPr lvl="1">
              <a:lnSpc>
                <a:spcPct val="100000"/>
              </a:lnSpc>
            </a:pPr>
            <a:r>
              <a:rPr lang="en-US" dirty="0" smtClean="0"/>
              <a:t>To set the text into a </a:t>
            </a:r>
            <a:r>
              <a:rPr lang="en-US" dirty="0" err="1" smtClean="0"/>
              <a:t>TextField</a:t>
            </a:r>
            <a:r>
              <a:rPr lang="en-US" dirty="0" smtClean="0"/>
              <a:t>: </a:t>
            </a:r>
            <a:r>
              <a:rPr lang="en-US" dirty="0" err="1" smtClean="0"/>
              <a:t>tf.setText</a:t>
            </a:r>
            <a:r>
              <a:rPr lang="en-US" dirty="0" smtClean="0"/>
              <a:t>("text");</a:t>
            </a:r>
          </a:p>
          <a:p>
            <a:pPr lvl="1">
              <a:lnSpc>
                <a:spcPct val="100000"/>
              </a:lnSpc>
            </a:pPr>
            <a:r>
              <a:rPr lang="en-US" dirty="0" smtClean="0"/>
              <a:t>To hide the text being typed into the </a:t>
            </a:r>
            <a:r>
              <a:rPr lang="en-US" dirty="0" err="1" smtClean="0"/>
              <a:t>TextField</a:t>
            </a:r>
            <a:r>
              <a:rPr lang="en-US" dirty="0" smtClean="0"/>
              <a:t> by a character: </a:t>
            </a:r>
            <a:r>
              <a:rPr lang="en-US" dirty="0" err="1" smtClean="0"/>
              <a:t>tf.setEchoChar</a:t>
            </a:r>
            <a:r>
              <a:rPr lang="en-US" dirty="0" smtClean="0"/>
              <a:t>('char');</a:t>
            </a:r>
          </a:p>
          <a:p>
            <a:pPr>
              <a:lnSpc>
                <a:spcPct val="100000"/>
              </a:lnSpc>
            </a:pPr>
            <a:r>
              <a:rPr lang="en-US" b="1" dirty="0" err="1" smtClean="0"/>
              <a:t>TextArea</a:t>
            </a:r>
            <a:r>
              <a:rPr lang="en-US" b="1" dirty="0" smtClean="0"/>
              <a:t>: </a:t>
            </a:r>
            <a:r>
              <a:rPr lang="en-US" dirty="0" err="1" smtClean="0"/>
              <a:t>TextArea</a:t>
            </a:r>
            <a:r>
              <a:rPr lang="en-US" dirty="0" smtClean="0"/>
              <a:t> is similar to a </a:t>
            </a:r>
            <a:r>
              <a:rPr lang="en-US" dirty="0" err="1" smtClean="0"/>
              <a:t>TextField</a:t>
            </a:r>
            <a:r>
              <a:rPr lang="en-US" dirty="0" smtClean="0"/>
              <a:t>, but it accepts more than one line of text.</a:t>
            </a:r>
          </a:p>
          <a:p>
            <a:pPr lvl="1">
              <a:lnSpc>
                <a:spcPct val="100000"/>
              </a:lnSpc>
            </a:pPr>
            <a:r>
              <a:rPr lang="en-US" dirty="0" smtClean="0"/>
              <a:t>To create a </a:t>
            </a:r>
            <a:r>
              <a:rPr lang="en-US" dirty="0" err="1" smtClean="0"/>
              <a:t>TextArea</a:t>
            </a:r>
            <a:r>
              <a:rPr lang="en-US" dirty="0" smtClean="0"/>
              <a:t>: </a:t>
            </a:r>
            <a:r>
              <a:rPr lang="en-US" dirty="0" err="1" smtClean="0"/>
              <a:t>TextArea</a:t>
            </a:r>
            <a:r>
              <a:rPr lang="en-US" dirty="0" smtClean="0"/>
              <a:t> </a:t>
            </a:r>
            <a:r>
              <a:rPr lang="en-US" dirty="0" err="1" smtClean="0"/>
              <a:t>ta</a:t>
            </a:r>
            <a:r>
              <a:rPr lang="en-US" dirty="0" smtClean="0"/>
              <a:t> = new </a:t>
            </a:r>
            <a:r>
              <a:rPr lang="en-US" dirty="0" err="1" smtClean="0"/>
              <a:t>TextArea</a:t>
            </a:r>
            <a:r>
              <a:rPr lang="en-US" dirty="0" smtClean="0"/>
              <a:t>(); (or)</a:t>
            </a:r>
          </a:p>
          <a:p>
            <a:pPr lvl="2">
              <a:lnSpc>
                <a:spcPct val="100000"/>
              </a:lnSpc>
              <a:buNone/>
            </a:pPr>
            <a:r>
              <a:rPr lang="en-US" dirty="0" err="1" smtClean="0"/>
              <a:t>TextArea</a:t>
            </a:r>
            <a:r>
              <a:rPr lang="en-US" dirty="0" smtClean="0"/>
              <a:t> </a:t>
            </a:r>
            <a:r>
              <a:rPr lang="en-US" dirty="0" err="1" smtClean="0"/>
              <a:t>ta</a:t>
            </a:r>
            <a:r>
              <a:rPr lang="en-US" dirty="0" smtClean="0"/>
              <a:t> = new </a:t>
            </a:r>
            <a:r>
              <a:rPr lang="en-US" dirty="0" err="1" smtClean="0"/>
              <a:t>TextArea</a:t>
            </a:r>
            <a:r>
              <a:rPr lang="en-US" dirty="0" smtClean="0"/>
              <a:t> (rows, cols);</a:t>
            </a:r>
          </a:p>
          <a:p>
            <a:pPr lvl="1">
              <a:lnSpc>
                <a:spcPct val="100000"/>
              </a:lnSpc>
            </a:pPr>
            <a:r>
              <a:rPr lang="en-US" dirty="0" smtClean="0"/>
              <a:t>Note: </a:t>
            </a:r>
            <a:r>
              <a:rPr lang="en-US" dirty="0" err="1" smtClean="0"/>
              <a:t>TextArea</a:t>
            </a:r>
            <a:r>
              <a:rPr lang="en-US" dirty="0" smtClean="0"/>
              <a:t> supports </a:t>
            </a:r>
            <a:r>
              <a:rPr lang="en-US" dirty="0" err="1" smtClean="0"/>
              <a:t>getText</a:t>
            </a:r>
            <a:r>
              <a:rPr lang="en-US" dirty="0" smtClean="0"/>
              <a:t> () and </a:t>
            </a:r>
            <a:r>
              <a:rPr lang="en-US" dirty="0" err="1" smtClean="0"/>
              <a:t>setText</a:t>
            </a:r>
            <a:r>
              <a:rPr lang="en-US" dirty="0" smtClean="0"/>
              <a:t> ()</a:t>
            </a:r>
          </a:p>
          <a:p>
            <a:endParaRPr lang="en-US" dirty="0"/>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81000" y="914400"/>
            <a:ext cx="8382000" cy="5562600"/>
          </a:xfrm>
        </p:spPr>
        <p:txBody>
          <a:bodyPr/>
          <a:lstStyle/>
          <a:p>
            <a:pPr>
              <a:buNone/>
            </a:pPr>
            <a:r>
              <a:rPr lang="en-US" sz="1800" b="1" dirty="0" smtClean="0"/>
              <a:t>Program 12: Program to create label and textboxes.</a:t>
            </a:r>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MyText</a:t>
            </a:r>
            <a:r>
              <a:rPr lang="en-US" sz="1800" b="1" dirty="0" smtClean="0">
                <a:latin typeface="Courier New" pitchFamily="49" charset="0"/>
                <a:cs typeface="Courier New" pitchFamily="49" charset="0"/>
              </a:rPr>
              <a:t> extends Frame implements </a:t>
            </a:r>
            <a:r>
              <a:rPr lang="en-US" sz="1800" b="1" dirty="0" err="1" smtClean="0">
                <a:latin typeface="Courier New" pitchFamily="49" charset="0"/>
                <a:cs typeface="Courier New" pitchFamily="49" charset="0"/>
              </a:rPr>
              <a:t>ActionListener</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Label n, p;</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TextField</a:t>
            </a:r>
            <a:r>
              <a:rPr lang="en-US" sz="1800" b="1" dirty="0" smtClean="0">
                <a:latin typeface="Courier New" pitchFamily="49" charset="0"/>
                <a:cs typeface="Courier New" pitchFamily="49" charset="0"/>
              </a:rPr>
              <a:t> name, pass;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MyText</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setLayout</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FlowLayout</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n = new Label ("Enter Name:", </a:t>
            </a:r>
            <a:r>
              <a:rPr lang="en-US" sz="1800" b="1" dirty="0" err="1" smtClean="0">
                <a:latin typeface="Courier New" pitchFamily="49" charset="0"/>
                <a:cs typeface="Courier New" pitchFamily="49" charset="0"/>
              </a:rPr>
              <a:t>Label.RIGHT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 = new Label ("Enter Password:", </a:t>
            </a:r>
            <a:r>
              <a:rPr lang="en-US" sz="1800" b="1" dirty="0" err="1" smtClean="0">
                <a:latin typeface="Courier New" pitchFamily="49" charset="0"/>
                <a:cs typeface="Courier New" pitchFamily="49" charset="0"/>
              </a:rPr>
              <a:t>Label.RIGHT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name = new </a:t>
            </a:r>
            <a:r>
              <a:rPr lang="en-US" sz="1800" b="1" dirty="0" err="1" smtClean="0">
                <a:latin typeface="Courier New" pitchFamily="49" charset="0"/>
                <a:cs typeface="Courier New" pitchFamily="49" charset="0"/>
              </a:rPr>
              <a:t>TextField</a:t>
            </a:r>
            <a:r>
              <a:rPr lang="en-US" sz="1800" b="1" dirty="0" smtClean="0">
                <a:latin typeface="Courier New" pitchFamily="49" charset="0"/>
                <a:cs typeface="Courier New" pitchFamily="49" charset="0"/>
              </a:rPr>
              <a:t>(20);</a:t>
            </a:r>
          </a:p>
          <a:p>
            <a:pPr>
              <a:buNone/>
            </a:pPr>
            <a:r>
              <a:rPr lang="en-US" sz="1800" b="1" dirty="0" smtClean="0">
                <a:latin typeface="Courier New" pitchFamily="49" charset="0"/>
                <a:cs typeface="Courier New" pitchFamily="49" charset="0"/>
              </a:rPr>
              <a:t>    pass = new </a:t>
            </a:r>
            <a:r>
              <a:rPr lang="en-US" sz="1800" b="1" dirty="0" err="1" smtClean="0">
                <a:latin typeface="Courier New" pitchFamily="49" charset="0"/>
                <a:cs typeface="Courier New" pitchFamily="49" charset="0"/>
              </a:rPr>
              <a:t>TextField</a:t>
            </a:r>
            <a:r>
              <a:rPr lang="en-US" sz="1800" b="1" dirty="0" smtClean="0">
                <a:latin typeface="Courier New" pitchFamily="49" charset="0"/>
                <a:cs typeface="Courier New" pitchFamily="49" charset="0"/>
              </a:rPr>
              <a:t>(20);</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pass.setEchoChar</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add (n); add (name); add (p); add (pass);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name.addActionListener</a:t>
            </a:r>
            <a:r>
              <a:rPr lang="en-US" sz="1800" b="1" dirty="0" smtClean="0">
                <a:latin typeface="Courier New" pitchFamily="49" charset="0"/>
                <a:cs typeface="Courier New" pitchFamily="49" charset="0"/>
              </a:rPr>
              <a:t>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pass.addActionListener</a:t>
            </a:r>
            <a:r>
              <a:rPr lang="en-US" sz="1800" b="1" dirty="0" smtClean="0">
                <a:latin typeface="Courier New" pitchFamily="49" charset="0"/>
                <a:cs typeface="Courier New" pitchFamily="49" charset="0"/>
              </a:rPr>
              <a:t>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endParaRPr lang="en-US" sz="1800" dirty="0"/>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228600"/>
            <a:ext cx="8305800" cy="4247317"/>
          </a:xfrm>
          <a:prstGeom prst="rect">
            <a:avLst/>
          </a:prstGeom>
        </p:spPr>
        <p:txBody>
          <a:bodyPr wrap="square">
            <a:spAutoFit/>
          </a:bodyPr>
          <a:lstStyle/>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actionPerformed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ActionEvent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repaint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paint (Graphics g)</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("Name: "+ </a:t>
            </a:r>
            <a:r>
              <a:rPr lang="en-US" b="1" dirty="0" err="1" smtClean="0">
                <a:latin typeface="Courier New" pitchFamily="49" charset="0"/>
                <a:cs typeface="Courier New" pitchFamily="49" charset="0"/>
              </a:rPr>
              <a:t>name.getText</a:t>
            </a:r>
            <a:r>
              <a:rPr lang="en-US" b="1" dirty="0" smtClean="0">
                <a:latin typeface="Courier New" pitchFamily="49" charset="0"/>
                <a:cs typeface="Courier New" pitchFamily="49" charset="0"/>
              </a:rPr>
              <a:t> (), 50, 120);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("Password: "+</a:t>
            </a:r>
            <a:r>
              <a:rPr lang="en-US" b="1" dirty="0" err="1" smtClean="0">
                <a:latin typeface="Courier New" pitchFamily="49" charset="0"/>
                <a:cs typeface="Courier New" pitchFamily="49" charset="0"/>
              </a:rPr>
              <a:t>pass.getText</a:t>
            </a:r>
            <a:r>
              <a:rPr lang="en-US" b="1" dirty="0" smtClean="0">
                <a:latin typeface="Courier New" pitchFamily="49" charset="0"/>
                <a:cs typeface="Courier New" pitchFamily="49" charset="0"/>
              </a:rPr>
              <a:t> (), 50, 150);</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 (String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MyText</a:t>
            </a:r>
            <a:r>
              <a:rPr lang="en-US" b="1" dirty="0" smtClean="0">
                <a:latin typeface="Courier New" pitchFamily="49" charset="0"/>
                <a:cs typeface="Courier New" pitchFamily="49" charset="0"/>
              </a:rPr>
              <a:t> ob = new </a:t>
            </a:r>
            <a:r>
              <a:rPr lang="en-US" b="1" dirty="0" err="1" smtClean="0">
                <a:latin typeface="Courier New" pitchFamily="49" charset="0"/>
                <a:cs typeface="Courier New" pitchFamily="49" charset="0"/>
              </a:rPr>
              <a:t>MyText</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 (500,200);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ob.setTitle</a:t>
            </a:r>
            <a:r>
              <a:rPr lang="en-US" b="1" dirty="0" smtClean="0">
                <a:latin typeface="Courier New" pitchFamily="49" charset="0"/>
                <a:cs typeface="Courier New" pitchFamily="49" charset="0"/>
              </a:rPr>
              <a:t> ("Choice Demo");</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 (true);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p:txBody>
      </p:sp>
      <p:pic>
        <p:nvPicPr>
          <p:cNvPr id="28674" name="Picture 2"/>
          <p:cNvPicPr>
            <a:picLocks noChangeAspect="1" noChangeArrowheads="1"/>
          </p:cNvPicPr>
          <p:nvPr/>
        </p:nvPicPr>
        <p:blipFill>
          <a:blip r:embed="rId2" cstate="print"/>
          <a:srcRect/>
          <a:stretch>
            <a:fillRect/>
          </a:stretch>
        </p:blipFill>
        <p:spPr bwMode="auto">
          <a:xfrm>
            <a:off x="1524000" y="3733800"/>
            <a:ext cx="6334125" cy="676275"/>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381000" y="4724400"/>
            <a:ext cx="7521479" cy="2133600"/>
          </a:xfrm>
          <a:prstGeom prst="rect">
            <a:avLst/>
          </a:prstGeom>
          <a:noFill/>
          <a:ln w="9525">
            <a:noFill/>
            <a:miter lim="800000"/>
            <a:headEnd/>
            <a:tailEnd/>
          </a:ln>
          <a:effectLst/>
        </p:spPr>
      </p:pic>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Scroll bars</a:t>
            </a:r>
            <a:endParaRPr lang="en-US" dirty="0"/>
          </a:p>
        </p:txBody>
      </p:sp>
      <p:sp>
        <p:nvSpPr>
          <p:cNvPr id="4" name="Content Placeholder 3"/>
          <p:cNvSpPr>
            <a:spLocks noGrp="1"/>
          </p:cNvSpPr>
          <p:nvPr>
            <p:ph idx="1"/>
          </p:nvPr>
        </p:nvSpPr>
        <p:spPr>
          <a:xfrm>
            <a:off x="381000" y="914400"/>
            <a:ext cx="8610600" cy="5562600"/>
          </a:xfrm>
        </p:spPr>
        <p:txBody>
          <a:bodyPr/>
          <a:lstStyle/>
          <a:p>
            <a:pPr>
              <a:lnSpc>
                <a:spcPct val="100000"/>
              </a:lnSpc>
            </a:pPr>
            <a:r>
              <a:rPr lang="en-US" dirty="0" smtClean="0"/>
              <a:t>Scrollbar class is useful to create scrollbars that can be attached to a frame or text area. Scrollbars can be arranged vertically or horizontally.</a:t>
            </a:r>
          </a:p>
          <a:p>
            <a:pPr lvl="1">
              <a:lnSpc>
                <a:spcPct val="100000"/>
              </a:lnSpc>
            </a:pPr>
            <a:r>
              <a:rPr lang="en-US" dirty="0" smtClean="0"/>
              <a:t>To create a scrollbar : Scrollbar </a:t>
            </a:r>
            <a:r>
              <a:rPr lang="en-US" dirty="0" err="1" smtClean="0"/>
              <a:t>sb</a:t>
            </a:r>
            <a:r>
              <a:rPr lang="en-US" dirty="0" smtClean="0"/>
              <a:t> = new Scrollbar (alignment, start, step, min, max); </a:t>
            </a:r>
          </a:p>
          <a:p>
            <a:pPr lvl="2">
              <a:lnSpc>
                <a:spcPct val="100000"/>
              </a:lnSpc>
            </a:pPr>
            <a:r>
              <a:rPr lang="en-US" dirty="0" smtClean="0"/>
              <a:t>alignment: </a:t>
            </a:r>
            <a:r>
              <a:rPr lang="en-US" dirty="0" err="1" smtClean="0"/>
              <a:t>Scrollbar.VERTICAL</a:t>
            </a:r>
            <a:r>
              <a:rPr lang="en-US" dirty="0" smtClean="0"/>
              <a:t>, </a:t>
            </a:r>
            <a:r>
              <a:rPr lang="en-US" dirty="0" err="1" smtClean="0"/>
              <a:t>Scrollbar.HORIZONTAL</a:t>
            </a:r>
            <a:endParaRPr lang="en-US" dirty="0" smtClean="0"/>
          </a:p>
          <a:p>
            <a:pPr lvl="2">
              <a:lnSpc>
                <a:spcPct val="100000"/>
              </a:lnSpc>
            </a:pPr>
            <a:r>
              <a:rPr lang="en-US" dirty="0" smtClean="0"/>
              <a:t>start: starting value (e.g. 0)</a:t>
            </a:r>
          </a:p>
          <a:p>
            <a:pPr lvl="2">
              <a:lnSpc>
                <a:spcPct val="100000"/>
              </a:lnSpc>
            </a:pPr>
            <a:r>
              <a:rPr lang="en-US" dirty="0" smtClean="0"/>
              <a:t>step: step value (e.g. 30) // represents scrollbar length</a:t>
            </a:r>
          </a:p>
          <a:p>
            <a:pPr lvl="2">
              <a:lnSpc>
                <a:spcPct val="100000"/>
              </a:lnSpc>
            </a:pPr>
            <a:r>
              <a:rPr lang="nn-NO" dirty="0" smtClean="0"/>
              <a:t>min: minimum value (e.g. 0)</a:t>
            </a:r>
          </a:p>
          <a:p>
            <a:pPr lvl="2">
              <a:lnSpc>
                <a:spcPct val="100000"/>
              </a:lnSpc>
            </a:pPr>
            <a:r>
              <a:rPr lang="en-US" dirty="0" smtClean="0"/>
              <a:t>max: maximum value (e.g. 300)</a:t>
            </a:r>
          </a:p>
          <a:p>
            <a:pPr lvl="1">
              <a:lnSpc>
                <a:spcPct val="100000"/>
              </a:lnSpc>
            </a:pPr>
            <a:r>
              <a:rPr lang="en-US" dirty="0" smtClean="0"/>
              <a:t>To know the location of a scrollbar: </a:t>
            </a:r>
            <a:r>
              <a:rPr lang="en-US" dirty="0" err="1" smtClean="0"/>
              <a:t>int</a:t>
            </a:r>
            <a:r>
              <a:rPr lang="en-US" dirty="0" smtClean="0"/>
              <a:t> n = </a:t>
            </a:r>
            <a:r>
              <a:rPr lang="en-US" dirty="0" err="1" smtClean="0"/>
              <a:t>sb.getValue</a:t>
            </a:r>
            <a:r>
              <a:rPr lang="en-US" dirty="0" smtClean="0"/>
              <a:t> ();</a:t>
            </a:r>
          </a:p>
          <a:p>
            <a:pPr lvl="1">
              <a:lnSpc>
                <a:spcPct val="100000"/>
              </a:lnSpc>
            </a:pPr>
            <a:r>
              <a:rPr lang="en-US" dirty="0" smtClean="0"/>
              <a:t>To update scrollbar position to a new position: </a:t>
            </a:r>
            <a:r>
              <a:rPr lang="en-US" dirty="0" err="1" smtClean="0"/>
              <a:t>sb.setValue</a:t>
            </a:r>
            <a:r>
              <a:rPr lang="en-US" dirty="0" smtClean="0"/>
              <a:t> (</a:t>
            </a:r>
            <a:r>
              <a:rPr lang="en-US" dirty="0" err="1" smtClean="0"/>
              <a:t>int</a:t>
            </a:r>
            <a:r>
              <a:rPr lang="en-US" dirty="0" smtClean="0"/>
              <a:t> position);</a:t>
            </a:r>
          </a:p>
          <a:p>
            <a:pPr lvl="1">
              <a:lnSpc>
                <a:spcPct val="100000"/>
              </a:lnSpc>
            </a:pPr>
            <a:r>
              <a:rPr lang="en-US" dirty="0" smtClean="0"/>
              <a:t>To get the maximum value of the scrollbar: </a:t>
            </a:r>
            <a:r>
              <a:rPr lang="en-US" dirty="0" err="1" smtClean="0"/>
              <a:t>int</a:t>
            </a:r>
            <a:r>
              <a:rPr lang="en-US" dirty="0" smtClean="0"/>
              <a:t> x = </a:t>
            </a:r>
            <a:r>
              <a:rPr lang="en-US" dirty="0" err="1" smtClean="0"/>
              <a:t>sb.getMaximum</a:t>
            </a:r>
            <a:r>
              <a:rPr lang="en-US" dirty="0" smtClean="0"/>
              <a:t> ();</a:t>
            </a:r>
          </a:p>
          <a:p>
            <a:pPr lvl="1">
              <a:lnSpc>
                <a:spcPct val="100000"/>
              </a:lnSpc>
            </a:pPr>
            <a:r>
              <a:rPr lang="en-US" dirty="0" smtClean="0"/>
              <a:t>To get the minimum value of the scrollbar: </a:t>
            </a:r>
            <a:r>
              <a:rPr lang="en-US" dirty="0" err="1" smtClean="0"/>
              <a:t>int</a:t>
            </a:r>
            <a:r>
              <a:rPr lang="en-US" dirty="0" smtClean="0"/>
              <a:t> x = </a:t>
            </a:r>
            <a:r>
              <a:rPr lang="en-US" dirty="0" err="1" smtClean="0"/>
              <a:t>sb.getMinimum</a:t>
            </a:r>
            <a:r>
              <a:rPr lang="en-US" dirty="0" smtClean="0"/>
              <a:t> ();</a:t>
            </a:r>
          </a:p>
          <a:p>
            <a:pPr lvl="1">
              <a:lnSpc>
                <a:spcPct val="100000"/>
              </a:lnSpc>
            </a:pPr>
            <a:r>
              <a:rPr lang="en-US" dirty="0" smtClean="0"/>
              <a:t>To get the alignment of the scrollbar: </a:t>
            </a:r>
            <a:r>
              <a:rPr lang="en-US" dirty="0" err="1" smtClean="0"/>
              <a:t>int</a:t>
            </a:r>
            <a:r>
              <a:rPr lang="en-US" dirty="0" smtClean="0"/>
              <a:t> x = </a:t>
            </a:r>
            <a:r>
              <a:rPr lang="en-US" dirty="0" err="1" smtClean="0"/>
              <a:t>getOrientation</a:t>
            </a:r>
            <a:r>
              <a:rPr lang="en-US" dirty="0" smtClean="0"/>
              <a:t> ();</a:t>
            </a:r>
          </a:p>
          <a:p>
            <a:pPr lvl="2">
              <a:lnSpc>
                <a:spcPct val="100000"/>
              </a:lnSpc>
              <a:buNone/>
            </a:pPr>
            <a:r>
              <a:rPr lang="en-US" sz="1800" dirty="0" smtClean="0"/>
              <a:t>    return 0 if the scrollbar is aligned HORIZONTAL, 1 if aligned VERTICAL.</a:t>
            </a:r>
          </a:p>
          <a:p>
            <a:pPr lvl="1"/>
            <a:endParaRPr lang="en-US"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Frame</a:t>
            </a:r>
            <a:endParaRPr lang="en-US" dirty="0"/>
          </a:p>
        </p:txBody>
      </p:sp>
      <p:sp>
        <p:nvSpPr>
          <p:cNvPr id="4" name="Content Placeholder 3"/>
          <p:cNvSpPr>
            <a:spLocks noGrp="1"/>
          </p:cNvSpPr>
          <p:nvPr>
            <p:ph idx="1"/>
          </p:nvPr>
        </p:nvSpPr>
        <p:spPr/>
        <p:txBody>
          <a:bodyPr/>
          <a:lstStyle/>
          <a:p>
            <a:pPr>
              <a:lnSpc>
                <a:spcPct val="100000"/>
              </a:lnSpc>
            </a:pPr>
            <a:r>
              <a:rPr lang="en-US" dirty="0" smtClean="0"/>
              <a:t>We can create a Frame by creating Frame class object. </a:t>
            </a:r>
          </a:p>
          <a:p>
            <a:pPr>
              <a:lnSpc>
                <a:spcPct val="100000"/>
              </a:lnSpc>
              <a:buNone/>
            </a:pPr>
            <a:r>
              <a:rPr lang="en-US" dirty="0" smtClean="0"/>
              <a:t>        </a:t>
            </a:r>
            <a:r>
              <a:rPr lang="en-US" b="1" dirty="0" smtClean="0">
                <a:latin typeface="Courier New" pitchFamily="49" charset="0"/>
                <a:cs typeface="Courier New" pitchFamily="49" charset="0"/>
              </a:rPr>
              <a:t>Frame </a:t>
            </a:r>
            <a:r>
              <a:rPr lang="en-US" b="1" dirty="0" err="1" smtClean="0">
                <a:latin typeface="Courier New" pitchFamily="49" charset="0"/>
                <a:cs typeface="Courier New" pitchFamily="49" charset="0"/>
              </a:rPr>
              <a:t>obj</a:t>
            </a:r>
            <a:r>
              <a:rPr lang="en-US" b="1" dirty="0" smtClean="0">
                <a:latin typeface="Courier New" pitchFamily="49" charset="0"/>
                <a:cs typeface="Courier New" pitchFamily="49" charset="0"/>
              </a:rPr>
              <a:t> = new Frame(); </a:t>
            </a:r>
            <a:r>
              <a:rPr lang="en-US" dirty="0" smtClean="0"/>
              <a:t>  </a:t>
            </a:r>
            <a:r>
              <a:rPr lang="en-US" b="1" dirty="0" smtClean="0"/>
              <a:t>(or)</a:t>
            </a:r>
          </a:p>
          <a:p>
            <a:pPr>
              <a:lnSpc>
                <a:spcPct val="100000"/>
              </a:lnSpc>
            </a:pPr>
            <a:r>
              <a:rPr lang="en-US" dirty="0" smtClean="0"/>
              <a:t>Create a class that extends Frame class then create an object to that class.</a:t>
            </a:r>
          </a:p>
          <a:p>
            <a:pPr>
              <a:lnSpc>
                <a:spcPct val="100000"/>
              </a:lnSpc>
              <a:buNone/>
            </a:pPr>
            <a:r>
              <a:rPr lang="en-US" dirty="0" smtClean="0"/>
              <a:t>        </a:t>
            </a:r>
            <a:r>
              <a:rPr lang="en-US" b="1" dirty="0" smtClean="0">
                <a:latin typeface="Courier New" pitchFamily="49" charset="0"/>
                <a:cs typeface="Courier New" pitchFamily="49" charset="0"/>
              </a:rPr>
              <a:t>class </a:t>
            </a:r>
            <a:r>
              <a:rPr lang="en-US" b="1" dirty="0" err="1" smtClean="0">
                <a:latin typeface="Courier New" pitchFamily="49" charset="0"/>
                <a:cs typeface="Courier New" pitchFamily="49" charset="0"/>
              </a:rPr>
              <a:t>MyClass</a:t>
            </a:r>
            <a:r>
              <a:rPr lang="en-US" b="1" dirty="0" smtClean="0">
                <a:latin typeface="Courier New" pitchFamily="49" charset="0"/>
                <a:cs typeface="Courier New" pitchFamily="49" charset="0"/>
              </a:rPr>
              <a:t> extends Frame</a:t>
            </a:r>
          </a:p>
          <a:p>
            <a:pPr>
              <a:lnSpc>
                <a:spcPct val="100000"/>
              </a:lnSpc>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MyClass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obj</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MyClass</a:t>
            </a:r>
            <a:r>
              <a:rPr lang="en-US" b="1" dirty="0" smtClean="0">
                <a:latin typeface="Courier New" pitchFamily="49" charset="0"/>
                <a:cs typeface="Courier New" pitchFamily="49" charset="0"/>
              </a:rPr>
              <a:t>();</a:t>
            </a:r>
          </a:p>
          <a:p>
            <a:pPr>
              <a:lnSpc>
                <a:spcPct val="100000"/>
              </a:lnSpc>
            </a:pPr>
            <a:r>
              <a:rPr lang="en-US" dirty="0" smtClean="0"/>
              <a:t>After creating the Frame we need to set Frame width and height using </a:t>
            </a:r>
            <a:r>
              <a:rPr lang="en-US" dirty="0" err="1" smtClean="0">
                <a:latin typeface="Courier New" pitchFamily="49" charset="0"/>
                <a:cs typeface="Courier New" pitchFamily="49" charset="0"/>
              </a:rPr>
              <a:t>setSize</a:t>
            </a:r>
            <a:r>
              <a:rPr lang="en-US" dirty="0" smtClean="0">
                <a:latin typeface="Courier New" pitchFamily="49" charset="0"/>
                <a:cs typeface="Courier New" pitchFamily="49" charset="0"/>
              </a:rPr>
              <a:t>() </a:t>
            </a:r>
            <a:r>
              <a:rPr lang="en-US" dirty="0" smtClean="0"/>
              <a:t>method as:</a:t>
            </a:r>
          </a:p>
          <a:p>
            <a:pPr>
              <a:lnSpc>
                <a:spcPct val="100000"/>
              </a:lnSpc>
              <a:buNone/>
            </a:pPr>
            <a:r>
              <a:rPr lang="en-US" dirty="0" smtClean="0"/>
              <a:t>       </a:t>
            </a:r>
            <a:r>
              <a:rPr lang="en-US" b="1" dirty="0" err="1" smtClean="0">
                <a:latin typeface="Courier New" pitchFamily="49" charset="0"/>
                <a:cs typeface="Courier New" pitchFamily="49" charset="0"/>
              </a:rPr>
              <a:t>f.setSize</a:t>
            </a:r>
            <a:r>
              <a:rPr lang="en-US" b="1" dirty="0" smtClean="0">
                <a:latin typeface="Courier New" pitchFamily="49" charset="0"/>
                <a:cs typeface="Courier New" pitchFamily="49" charset="0"/>
              </a:rPr>
              <a:t>(400, 350);</a:t>
            </a:r>
          </a:p>
          <a:p>
            <a:pPr>
              <a:lnSpc>
                <a:spcPct val="100000"/>
              </a:lnSpc>
            </a:pPr>
            <a:r>
              <a:rPr lang="en-US" dirty="0" smtClean="0"/>
              <a:t>We can display the frame using </a:t>
            </a:r>
            <a:r>
              <a:rPr lang="en-US" dirty="0" err="1" smtClean="0">
                <a:latin typeface="Courier New" pitchFamily="49" charset="0"/>
                <a:cs typeface="Courier New" pitchFamily="49" charset="0"/>
              </a:rPr>
              <a:t>setVisible</a:t>
            </a:r>
            <a:r>
              <a:rPr lang="en-US" dirty="0" smtClean="0">
                <a:latin typeface="Courier New" pitchFamily="49" charset="0"/>
                <a:cs typeface="Courier New" pitchFamily="49" charset="0"/>
              </a:rPr>
              <a:t>() </a:t>
            </a:r>
            <a:r>
              <a:rPr lang="en-US" dirty="0" smtClean="0"/>
              <a:t>method as:</a:t>
            </a:r>
          </a:p>
          <a:p>
            <a:pPr>
              <a:lnSpc>
                <a:spcPct val="100000"/>
              </a:lnSpc>
              <a:buNone/>
            </a:pPr>
            <a:r>
              <a:rPr lang="en-US" dirty="0" smtClean="0"/>
              <a:t>       </a:t>
            </a:r>
            <a:r>
              <a:rPr lang="en-US" b="1" dirty="0" err="1" smtClean="0">
                <a:latin typeface="Courier New" pitchFamily="49" charset="0"/>
                <a:cs typeface="Courier New" pitchFamily="49" charset="0"/>
              </a:rPr>
              <a:t>f.setVisible</a:t>
            </a:r>
            <a:r>
              <a:rPr lang="en-US" b="1" dirty="0" smtClean="0">
                <a:latin typeface="Courier New" pitchFamily="49" charset="0"/>
                <a:cs typeface="Courier New" pitchFamily="49" charset="0"/>
              </a:rPr>
              <a:t>(true);</a:t>
            </a:r>
          </a:p>
          <a:p>
            <a:endParaRPr lang="en-US" dirty="0"/>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Scroll bars</a:t>
            </a:r>
            <a:endParaRPr lang="en-US" dirty="0"/>
          </a:p>
        </p:txBody>
      </p:sp>
      <p:sp>
        <p:nvSpPr>
          <p:cNvPr id="3" name="Content Placeholder 2"/>
          <p:cNvSpPr>
            <a:spLocks noGrp="1"/>
          </p:cNvSpPr>
          <p:nvPr>
            <p:ph idx="1"/>
          </p:nvPr>
        </p:nvSpPr>
        <p:spPr/>
        <p:txBody>
          <a:bodyPr/>
          <a:lstStyle/>
          <a:p>
            <a:pPr>
              <a:buNone/>
            </a:pPr>
            <a:r>
              <a:rPr lang="en-US" sz="1800" b="1" dirty="0" smtClean="0"/>
              <a:t>Program 13: Program to create a vertical scrollbar </a:t>
            </a:r>
          </a:p>
          <a:p>
            <a:pPr>
              <a:buNone/>
            </a:pPr>
            <a:r>
              <a:rPr lang="en-US" sz="1800" b="1" dirty="0" smtClean="0">
                <a:latin typeface="Courier New" pitchFamily="49" charset="0"/>
                <a:cs typeface="Courier New" pitchFamily="49" charset="0"/>
              </a:rPr>
              <a:t>import java.awt.*;</a:t>
            </a:r>
          </a:p>
          <a:p>
            <a:pPr>
              <a:buNone/>
            </a:pPr>
            <a:r>
              <a:rPr lang="en-US" sz="1800" b="1" dirty="0" smtClean="0">
                <a:latin typeface="Courier New" pitchFamily="49" charset="0"/>
                <a:cs typeface="Courier New" pitchFamily="49" charset="0"/>
              </a:rPr>
              <a:t>import </a:t>
            </a:r>
            <a:r>
              <a:rPr lang="en-US" sz="1800" b="1" dirty="0" err="1" smtClean="0">
                <a:latin typeface="Courier New" pitchFamily="49" charset="0"/>
                <a:cs typeface="Courier New" pitchFamily="49" charset="0"/>
              </a:rPr>
              <a:t>java.awt.event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MyScroll</a:t>
            </a:r>
            <a:r>
              <a:rPr lang="en-US" sz="1800" b="1" dirty="0" smtClean="0">
                <a:latin typeface="Courier New" pitchFamily="49" charset="0"/>
                <a:cs typeface="Courier New" pitchFamily="49" charset="0"/>
              </a:rPr>
              <a:t> extends Frame implements </a:t>
            </a:r>
            <a:r>
              <a:rPr lang="en-US" sz="1800" b="1" dirty="0" err="1" smtClean="0">
                <a:latin typeface="Courier New" pitchFamily="49" charset="0"/>
                <a:cs typeface="Courier New" pitchFamily="49" charset="0"/>
              </a:rPr>
              <a:t>AdjustmentListener</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String </a:t>
            </a:r>
            <a:r>
              <a:rPr lang="en-US" sz="1800" b="1" dirty="0" err="1" smtClean="0">
                <a:latin typeface="Courier New" pitchFamily="49" charset="0"/>
                <a:cs typeface="Courier New" pitchFamily="49" charset="0"/>
              </a:rPr>
              <a:t>msg</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Scrollbar </a:t>
            </a:r>
            <a:r>
              <a:rPr lang="en-US" sz="1800" b="1" dirty="0" err="1" smtClean="0">
                <a:latin typeface="Courier New" pitchFamily="49" charset="0"/>
                <a:cs typeface="Courier New" pitchFamily="49" charset="0"/>
              </a:rPr>
              <a:t>sl</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MyScroll</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setLayout</a:t>
            </a:r>
            <a:r>
              <a:rPr lang="en-US" sz="1800" b="1" dirty="0" smtClean="0">
                <a:latin typeface="Courier New" pitchFamily="49" charset="0"/>
                <a:cs typeface="Courier New" pitchFamily="49" charset="0"/>
              </a:rPr>
              <a:t> (null);</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sl</a:t>
            </a:r>
            <a:r>
              <a:rPr lang="en-US" sz="1800" b="1" dirty="0" smtClean="0">
                <a:latin typeface="Courier New" pitchFamily="49" charset="0"/>
                <a:cs typeface="Courier New" pitchFamily="49" charset="0"/>
              </a:rPr>
              <a:t> = new Scrollbar (</a:t>
            </a:r>
            <a:r>
              <a:rPr lang="en-US" sz="1800" b="1" dirty="0" err="1" smtClean="0">
                <a:latin typeface="Courier New" pitchFamily="49" charset="0"/>
                <a:cs typeface="Courier New" pitchFamily="49" charset="0"/>
              </a:rPr>
              <a:t>Scrollbar.VERTICAL</a:t>
            </a:r>
            <a:r>
              <a:rPr lang="en-US" sz="1800" b="1" dirty="0" smtClean="0">
                <a:latin typeface="Courier New" pitchFamily="49" charset="0"/>
                <a:cs typeface="Courier New" pitchFamily="49" charset="0"/>
              </a:rPr>
              <a:t>, 0, 30, 0, 400);</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sl.setBounds</a:t>
            </a:r>
            <a:r>
              <a:rPr lang="en-US" sz="1800" b="1" dirty="0" smtClean="0">
                <a:latin typeface="Courier New" pitchFamily="49" charset="0"/>
                <a:cs typeface="Courier New" pitchFamily="49" charset="0"/>
              </a:rPr>
              <a:t> (250, 50, 30, 200);</a:t>
            </a:r>
          </a:p>
          <a:p>
            <a:pPr>
              <a:buNone/>
            </a:pPr>
            <a:r>
              <a:rPr lang="en-US" sz="1800" b="1" dirty="0" smtClean="0">
                <a:latin typeface="Courier New" pitchFamily="49" charset="0"/>
                <a:cs typeface="Courier New" pitchFamily="49" charset="0"/>
              </a:rPr>
              <a:t>    add (</a:t>
            </a:r>
            <a:r>
              <a:rPr lang="en-US" sz="1800" b="1" dirty="0" err="1" smtClean="0">
                <a:latin typeface="Courier New" pitchFamily="49" charset="0"/>
                <a:cs typeface="Courier New" pitchFamily="49" charset="0"/>
              </a:rPr>
              <a:t>sl</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sl.addAdjustmentListener</a:t>
            </a:r>
            <a:r>
              <a:rPr lang="en-US" sz="1800" b="1" dirty="0" smtClean="0">
                <a:latin typeface="Courier New" pitchFamily="49" charset="0"/>
                <a:cs typeface="Courier New" pitchFamily="49" charset="0"/>
              </a:rPr>
              <a:t> (this);</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addWindowListener</a:t>
            </a:r>
            <a:r>
              <a:rPr lang="en-US" sz="1800" b="1" dirty="0" smtClean="0">
                <a:latin typeface="Courier New" pitchFamily="49" charset="0"/>
                <a:cs typeface="Courier New" pitchFamily="49" charset="0"/>
              </a:rPr>
              <a:t> (new </a:t>
            </a:r>
            <a:r>
              <a:rPr lang="en-US" sz="1800" b="1" dirty="0" err="1" smtClean="0">
                <a:latin typeface="Courier New" pitchFamily="49" charset="0"/>
                <a:cs typeface="Courier New" pitchFamily="49" charset="0"/>
              </a:rPr>
              <a:t>WindowAdapter</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public void </a:t>
            </a:r>
            <a:r>
              <a:rPr lang="en-US" sz="1800" b="1" dirty="0" err="1" smtClean="0">
                <a:latin typeface="Courier New" pitchFamily="49" charset="0"/>
                <a:cs typeface="Courier New" pitchFamily="49" charset="0"/>
              </a:rPr>
              <a:t>windowClosing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WindowEvent</a:t>
            </a:r>
            <a:r>
              <a:rPr lang="en-US" sz="1800" b="1" dirty="0" smtClean="0">
                <a:latin typeface="Courier New" pitchFamily="49" charset="0"/>
                <a:cs typeface="Courier New" pitchFamily="49" charset="0"/>
              </a:rPr>
              <a:t> we)</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System.exit</a:t>
            </a:r>
            <a:r>
              <a:rPr lang="en-US" sz="1800" b="1" dirty="0" smtClean="0">
                <a:latin typeface="Courier New" pitchFamily="49" charset="0"/>
                <a:cs typeface="Courier New" pitchFamily="49" charset="0"/>
              </a:rPr>
              <a:t>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adjustmentValueChanged</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AdjustmentEvent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ae</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repaint ();</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endParaRPr lang="en-US" dirty="0"/>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7315200" cy="3970318"/>
          </a:xfrm>
          <a:prstGeom prst="rect">
            <a:avLst/>
          </a:prstGeom>
        </p:spPr>
        <p:txBody>
          <a:bodyPr wrap="square">
            <a:spAutoFit/>
          </a:bodyPr>
          <a:lstStyle/>
          <a:p>
            <a:r>
              <a:rPr lang="en-US" b="1" dirty="0" smtClean="0">
                <a:latin typeface="Courier New" pitchFamily="49" charset="0"/>
                <a:cs typeface="Courier New" pitchFamily="49" charset="0"/>
              </a:rPr>
              <a:t> public void paint (Graphics g)</a:t>
            </a:r>
          </a:p>
          <a:p>
            <a:r>
              <a:rPr lang="sv-SE" b="1" dirty="0" smtClean="0">
                <a:latin typeface="Courier New" pitchFamily="49" charset="0"/>
                <a:cs typeface="Courier New" pitchFamily="49" charset="0"/>
              </a:rPr>
              <a:t> { g.drawString ("SCROLLBAR POSITION: ", 20, 150);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sl.getValue</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 20,180);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msg</a:t>
            </a:r>
            <a:r>
              <a:rPr lang="en-US" b="1" dirty="0" smtClean="0">
                <a:latin typeface="Courier New" pitchFamily="49" charset="0"/>
                <a:cs typeface="Courier New" pitchFamily="49" charset="0"/>
              </a:rPr>
              <a:t> =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 (String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MyScroll</a:t>
            </a:r>
            <a:r>
              <a:rPr lang="en-US" b="1" dirty="0" smtClean="0">
                <a:latin typeface="Courier New" pitchFamily="49" charset="0"/>
                <a:cs typeface="Courier New" pitchFamily="49" charset="0"/>
              </a:rPr>
              <a:t> ms = new </a:t>
            </a:r>
            <a:r>
              <a:rPr lang="en-US" b="1" dirty="0" err="1" smtClean="0">
                <a:latin typeface="Courier New" pitchFamily="49" charset="0"/>
                <a:cs typeface="Courier New" pitchFamily="49" charset="0"/>
              </a:rPr>
              <a:t>MyScroll</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ms.setTitle</a:t>
            </a:r>
            <a:r>
              <a:rPr lang="en-US" b="1" dirty="0" smtClean="0">
                <a:latin typeface="Courier New" pitchFamily="49" charset="0"/>
                <a:cs typeface="Courier New" pitchFamily="49" charset="0"/>
              </a:rPr>
              <a:t> ("My Scroll Bar");</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ms.setSize</a:t>
            </a:r>
            <a:r>
              <a:rPr lang="en-US" b="1" dirty="0" smtClean="0">
                <a:latin typeface="Courier New" pitchFamily="49" charset="0"/>
                <a:cs typeface="Courier New" pitchFamily="49" charset="0"/>
              </a:rPr>
              <a:t> (400, 250);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ms.setVisible</a:t>
            </a:r>
            <a:r>
              <a:rPr lang="en-US" b="1" dirty="0" smtClean="0">
                <a:latin typeface="Courier New" pitchFamily="49" charset="0"/>
                <a:cs typeface="Courier New" pitchFamily="49" charset="0"/>
              </a:rPr>
              <a:t> (true);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t>Output:</a:t>
            </a:r>
          </a:p>
        </p:txBody>
      </p:sp>
      <p:pic>
        <p:nvPicPr>
          <p:cNvPr id="29698" name="Picture 2"/>
          <p:cNvPicPr>
            <a:picLocks noChangeAspect="1" noChangeArrowheads="1"/>
          </p:cNvPicPr>
          <p:nvPr/>
        </p:nvPicPr>
        <p:blipFill>
          <a:blip r:embed="rId2" cstate="print"/>
          <a:srcRect/>
          <a:stretch>
            <a:fillRect/>
          </a:stretch>
        </p:blipFill>
        <p:spPr bwMode="auto">
          <a:xfrm>
            <a:off x="1295400" y="3810000"/>
            <a:ext cx="4495800" cy="2854833"/>
          </a:xfrm>
          <a:prstGeom prst="rect">
            <a:avLst/>
          </a:prstGeom>
          <a:noFill/>
          <a:ln w="9525">
            <a:noFill/>
            <a:miter lim="800000"/>
            <a:headEnd/>
            <a:tailEnd/>
          </a:ln>
          <a:effectLst/>
        </p:spPr>
      </p:pic>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Handling Mouse Events</a:t>
            </a:r>
            <a:endParaRPr lang="en-US" dirty="0"/>
          </a:p>
        </p:txBody>
      </p:sp>
      <p:sp>
        <p:nvSpPr>
          <p:cNvPr id="4" name="Content Placeholder 3"/>
          <p:cNvSpPr>
            <a:spLocks noGrp="1"/>
          </p:cNvSpPr>
          <p:nvPr>
            <p:ph idx="1"/>
          </p:nvPr>
        </p:nvSpPr>
        <p:spPr>
          <a:xfrm>
            <a:off x="381000" y="990600"/>
            <a:ext cx="8382000" cy="3124200"/>
          </a:xfrm>
        </p:spPr>
        <p:txBody>
          <a:bodyPr/>
          <a:lstStyle/>
          <a:p>
            <a:pPr>
              <a:lnSpc>
                <a:spcPct val="100000"/>
              </a:lnSpc>
            </a:pPr>
            <a:r>
              <a:rPr lang="en-US" dirty="0" smtClean="0"/>
              <a:t>The user may click, release, drag or move a mouse while interacting with the application. If the programmer knows what the user has done, he can write the code according to the mouse event. </a:t>
            </a:r>
          </a:p>
          <a:p>
            <a:pPr>
              <a:lnSpc>
                <a:spcPct val="100000"/>
              </a:lnSpc>
            </a:pPr>
            <a:r>
              <a:rPr lang="en-US" dirty="0" smtClean="0"/>
              <a:t>To trap the mouse events, </a:t>
            </a:r>
            <a:r>
              <a:rPr lang="en-US" dirty="0" err="1" smtClean="0"/>
              <a:t>MouseListener</a:t>
            </a:r>
            <a:r>
              <a:rPr lang="en-US" dirty="0" smtClean="0"/>
              <a:t> and </a:t>
            </a:r>
            <a:r>
              <a:rPr lang="en-US" dirty="0" err="1" smtClean="0"/>
              <a:t>MouseMotionListener</a:t>
            </a:r>
            <a:r>
              <a:rPr lang="en-US" dirty="0" smtClean="0"/>
              <a:t> interfaces of </a:t>
            </a:r>
            <a:r>
              <a:rPr lang="en-US" dirty="0" err="1" smtClean="0"/>
              <a:t>jav.awt.event</a:t>
            </a:r>
            <a:r>
              <a:rPr lang="en-US" dirty="0" smtClean="0"/>
              <a:t> package are used. </a:t>
            </a:r>
          </a:p>
          <a:p>
            <a:pPr>
              <a:lnSpc>
                <a:spcPct val="100000"/>
              </a:lnSpc>
            </a:pPr>
            <a:r>
              <a:rPr lang="en-US" dirty="0" err="1" smtClean="0"/>
              <a:t>MouseListener</a:t>
            </a:r>
            <a:r>
              <a:rPr lang="en-US" dirty="0" smtClean="0"/>
              <a:t> interface contains the following methods:</a:t>
            </a:r>
          </a:p>
          <a:p>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0" y="4152900"/>
            <a:ext cx="8188130" cy="2705100"/>
          </a:xfrm>
          <a:prstGeom prst="rect">
            <a:avLst/>
          </a:prstGeom>
          <a:noFill/>
          <a:ln w="9525">
            <a:noFill/>
            <a:miter lim="800000"/>
            <a:headEnd/>
            <a:tailEnd/>
          </a:ln>
          <a:effectLst/>
        </p:spPr>
      </p:pic>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228600" y="838200"/>
            <a:ext cx="8534400" cy="4724400"/>
          </a:xfrm>
          <a:prstGeom prst="rect">
            <a:avLst/>
          </a:prstGeom>
          <a:noFill/>
          <a:ln w="9525">
            <a:noFill/>
            <a:miter lim="800000"/>
            <a:headEnd/>
            <a:tailEnd/>
          </a:ln>
          <a:effectLst/>
        </p:spPr>
      </p:pic>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97838" cy="762000"/>
          </a:xfrm>
        </p:spPr>
        <p:txBody>
          <a:bodyPr/>
          <a:lstStyle/>
          <a:p>
            <a:pPr algn="l"/>
            <a:r>
              <a:rPr lang="en-US" dirty="0" smtClean="0"/>
              <a:t>Example – Mouse Events</a:t>
            </a:r>
            <a:endParaRPr lang="en-US" dirty="0"/>
          </a:p>
        </p:txBody>
      </p:sp>
      <p:sp>
        <p:nvSpPr>
          <p:cNvPr id="3" name="Rectangle 2"/>
          <p:cNvSpPr/>
          <p:nvPr/>
        </p:nvSpPr>
        <p:spPr>
          <a:xfrm>
            <a:off x="152400" y="519291"/>
            <a:ext cx="8686800" cy="6186309"/>
          </a:xfrm>
          <a:prstGeom prst="rect">
            <a:avLst/>
          </a:prstGeom>
        </p:spPr>
        <p:txBody>
          <a:bodyPr wrap="square">
            <a:spAutoFit/>
          </a:bodyPr>
          <a:lstStyle/>
          <a:p>
            <a:r>
              <a:rPr lang="en-US" b="1" dirty="0" smtClean="0"/>
              <a:t>Program 14: Program to demonstrate the mouse events.</a:t>
            </a:r>
          </a:p>
          <a:p>
            <a:r>
              <a:rPr lang="en-US" b="1" dirty="0" smtClean="0">
                <a:latin typeface="Courier New" pitchFamily="49" charset="0"/>
                <a:cs typeface="Courier New" pitchFamily="49" charset="0"/>
              </a:rPr>
              <a:t>import java.awt.*;</a:t>
            </a:r>
          </a:p>
          <a:p>
            <a:r>
              <a:rPr lang="en-US" b="1" dirty="0" smtClean="0">
                <a:latin typeface="Courier New" pitchFamily="49" charset="0"/>
                <a:cs typeface="Courier New" pitchFamily="49" charset="0"/>
              </a:rPr>
              <a:t>import </a:t>
            </a:r>
            <a:r>
              <a:rPr lang="en-US" b="1" dirty="0" err="1" smtClean="0">
                <a:latin typeface="Courier New" pitchFamily="49" charset="0"/>
                <a:cs typeface="Courier New" pitchFamily="49" charset="0"/>
              </a:rPr>
              <a:t>java.awt.event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class </a:t>
            </a:r>
            <a:r>
              <a:rPr lang="en-US" b="1" dirty="0" err="1" smtClean="0">
                <a:latin typeface="Courier New" pitchFamily="49" charset="0"/>
                <a:cs typeface="Courier New" pitchFamily="49" charset="0"/>
              </a:rPr>
              <a:t>MouseEvents</a:t>
            </a:r>
            <a:r>
              <a:rPr lang="en-US" b="1" dirty="0" smtClean="0">
                <a:latin typeface="Courier New" pitchFamily="49" charset="0"/>
                <a:cs typeface="Courier New" pitchFamily="49" charset="0"/>
              </a:rPr>
              <a:t> extends Frame implements </a:t>
            </a:r>
            <a:r>
              <a:rPr lang="en-US" b="1" dirty="0" err="1" smtClean="0">
                <a:latin typeface="Courier New" pitchFamily="49" charset="0"/>
                <a:cs typeface="Courier New" pitchFamily="49" charset="0"/>
              </a:rPr>
              <a:t>MouseListener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MouseMotionListener</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MouseEvents</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setLayout</a:t>
            </a:r>
            <a:r>
              <a:rPr lang="en-US" b="1" dirty="0" smtClean="0">
                <a:latin typeface="Courier New" pitchFamily="49" charset="0"/>
                <a:cs typeface="Courier New" pitchFamily="49" charset="0"/>
              </a:rPr>
              <a:t> (new </a:t>
            </a:r>
            <a:r>
              <a:rPr lang="en-US" b="1" dirty="0" err="1" smtClean="0">
                <a:latin typeface="Courier New" pitchFamily="49" charset="0"/>
                <a:cs typeface="Courier New" pitchFamily="49" charset="0"/>
              </a:rPr>
              <a:t>FlowLayout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addMouseListener</a:t>
            </a:r>
            <a:r>
              <a:rPr lang="en-US" b="1" dirty="0" smtClean="0">
                <a:latin typeface="Courier New" pitchFamily="49" charset="0"/>
                <a:cs typeface="Courier New" pitchFamily="49" charset="0"/>
              </a:rPr>
              <a:t> (this);</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addMouseMotionListener</a:t>
            </a:r>
            <a:r>
              <a:rPr lang="en-US" b="1" dirty="0" smtClean="0">
                <a:latin typeface="Courier New" pitchFamily="49" charset="0"/>
                <a:cs typeface="Courier New" pitchFamily="49" charset="0"/>
              </a:rPr>
              <a:t> (this);</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addWindowListener</a:t>
            </a:r>
            <a:r>
              <a:rPr lang="en-US" b="1" dirty="0" smtClean="0">
                <a:latin typeface="Courier New" pitchFamily="49" charset="0"/>
                <a:cs typeface="Courier New" pitchFamily="49" charset="0"/>
              </a:rPr>
              <a:t> (new </a:t>
            </a:r>
            <a:r>
              <a:rPr lang="en-US" b="1" dirty="0" err="1" smtClean="0">
                <a:latin typeface="Courier New" pitchFamily="49" charset="0"/>
                <a:cs typeface="Courier New" pitchFamily="49" charset="0"/>
              </a:rPr>
              <a:t>WindowAdapter</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public void </a:t>
            </a:r>
            <a:r>
              <a:rPr lang="en-US" b="1" dirty="0" err="1" smtClean="0">
                <a:latin typeface="Courier New" pitchFamily="49" charset="0"/>
                <a:cs typeface="Courier New" pitchFamily="49" charset="0"/>
              </a:rPr>
              <a:t>windowClosing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WindowEvent</a:t>
            </a:r>
            <a:r>
              <a:rPr lang="en-US" b="1" dirty="0" smtClean="0">
                <a:latin typeface="Courier New" pitchFamily="49" charset="0"/>
                <a:cs typeface="Courier New" pitchFamily="49" charset="0"/>
              </a:rPr>
              <a:t> we)</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System.exit</a:t>
            </a:r>
            <a:r>
              <a:rPr lang="en-US" b="1" dirty="0" smtClean="0">
                <a:latin typeface="Courier New" pitchFamily="49" charset="0"/>
                <a:cs typeface="Courier New" pitchFamily="49" charset="0"/>
              </a:rPr>
              <a:t> (0);</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paint (Graphics g)</a:t>
            </a:r>
          </a:p>
          <a:p>
            <a:r>
              <a:rPr lang="es-ES" b="1" dirty="0" smtClean="0">
                <a:latin typeface="Courier New" pitchFamily="49" charset="0"/>
                <a:cs typeface="Courier New" pitchFamily="49" charset="0"/>
              </a:rPr>
              <a:t>  { </a:t>
            </a:r>
            <a:r>
              <a:rPr lang="es-ES" b="1" dirty="0" err="1" smtClean="0">
                <a:latin typeface="Courier New" pitchFamily="49" charset="0"/>
                <a:cs typeface="Courier New" pitchFamily="49" charset="0"/>
              </a:rPr>
              <a:t>g.drawString</a:t>
            </a:r>
            <a:r>
              <a:rPr lang="es-ES" b="1" dirty="0" smtClean="0">
                <a:latin typeface="Courier New" pitchFamily="49" charset="0"/>
                <a:cs typeface="Courier New" pitchFamily="49" charset="0"/>
              </a:rPr>
              <a:t> (x +" , "+ y, x, y);</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mouseClicked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MouseEvent</a:t>
            </a:r>
            <a:r>
              <a:rPr lang="en-US" b="1" dirty="0" smtClean="0">
                <a:latin typeface="Courier New" pitchFamily="49" charset="0"/>
                <a:cs typeface="Courier New" pitchFamily="49" charset="0"/>
              </a:rPr>
              <a:t> me)</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Color.yellow</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7086600" cy="7017306"/>
          </a:xfrm>
          <a:prstGeom prst="rect">
            <a:avLst/>
          </a:prstGeom>
        </p:spPr>
        <p:txBody>
          <a:bodyPr wrap="square">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mousePressed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MouseEvent</a:t>
            </a:r>
            <a:r>
              <a:rPr lang="en-US" b="1" dirty="0" smtClean="0">
                <a:latin typeface="Courier New" pitchFamily="49" charset="0"/>
                <a:cs typeface="Courier New" pitchFamily="49" charset="0"/>
              </a:rPr>
              <a:t> me)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Color.red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mouseReleased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MouseEvent</a:t>
            </a:r>
            <a:r>
              <a:rPr lang="en-US" b="1" dirty="0" smtClean="0">
                <a:latin typeface="Courier New" pitchFamily="49" charset="0"/>
                <a:cs typeface="Courier New" pitchFamily="49" charset="0"/>
              </a:rPr>
              <a:t> me)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Color.green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mouseEntered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MouseEvent</a:t>
            </a:r>
            <a:r>
              <a:rPr lang="en-US" b="1" dirty="0" smtClean="0">
                <a:latin typeface="Courier New" pitchFamily="49" charset="0"/>
                <a:cs typeface="Courier New" pitchFamily="49" charset="0"/>
              </a:rPr>
              <a:t> me)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Color.blue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mouseExited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MouseEvent</a:t>
            </a:r>
            <a:r>
              <a:rPr lang="en-US" b="1" dirty="0" smtClean="0">
                <a:latin typeface="Courier New" pitchFamily="49" charset="0"/>
                <a:cs typeface="Courier New" pitchFamily="49" charset="0"/>
              </a:rPr>
              <a:t> me)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Color.white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mouseDragged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MouseEvent</a:t>
            </a:r>
            <a:r>
              <a:rPr lang="en-US" b="1" dirty="0" smtClean="0">
                <a:latin typeface="Courier New" pitchFamily="49" charset="0"/>
                <a:cs typeface="Courier New" pitchFamily="49" charset="0"/>
              </a:rPr>
              <a:t> me)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Color.black</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mouseMoved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MouseEvent</a:t>
            </a:r>
            <a:r>
              <a:rPr lang="en-US" b="1" dirty="0" smtClean="0">
                <a:latin typeface="Courier New" pitchFamily="49" charset="0"/>
                <a:cs typeface="Courier New" pitchFamily="49" charset="0"/>
              </a:rPr>
              <a:t> me)</a:t>
            </a:r>
          </a:p>
          <a:p>
            <a:r>
              <a:rPr lang="en-US" b="1" dirty="0" smtClean="0">
                <a:latin typeface="Courier New" pitchFamily="49" charset="0"/>
                <a:cs typeface="Courier New" pitchFamily="49" charset="0"/>
              </a:rPr>
              <a:t>{ x = </a:t>
            </a:r>
            <a:r>
              <a:rPr lang="en-US" b="1" dirty="0" err="1" smtClean="0">
                <a:latin typeface="Courier New" pitchFamily="49" charset="0"/>
                <a:cs typeface="Courier New" pitchFamily="49" charset="0"/>
              </a:rPr>
              <a:t>me.getX</a:t>
            </a:r>
            <a:r>
              <a:rPr lang="en-US" b="1" dirty="0" smtClean="0">
                <a:latin typeface="Courier New" pitchFamily="49" charset="0"/>
                <a:cs typeface="Courier New" pitchFamily="49" charset="0"/>
              </a:rPr>
              <a:t> (); y = </a:t>
            </a:r>
            <a:r>
              <a:rPr lang="en-US" b="1" dirty="0" err="1" smtClean="0">
                <a:latin typeface="Courier New" pitchFamily="49" charset="0"/>
                <a:cs typeface="Courier New" pitchFamily="49" charset="0"/>
              </a:rPr>
              <a:t>me.getY</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setBackground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Color.cyan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repaint ();</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public static void main(String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MouseEvents</a:t>
            </a:r>
            <a:r>
              <a:rPr lang="en-US" b="1" dirty="0" smtClean="0">
                <a:latin typeface="Courier New" pitchFamily="49" charset="0"/>
                <a:cs typeface="Courier New" pitchFamily="49" charset="0"/>
              </a:rPr>
              <a:t> ob = new </a:t>
            </a:r>
            <a:r>
              <a:rPr lang="en-US" b="1" dirty="0" err="1" smtClean="0">
                <a:latin typeface="Courier New" pitchFamily="49" charset="0"/>
                <a:cs typeface="Courier New" pitchFamily="49" charset="0"/>
              </a:rPr>
              <a:t>MouseEvents</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(600,200);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(true);</a:t>
            </a:r>
          </a:p>
          <a:p>
            <a:r>
              <a:rPr lang="en-US" b="1" dirty="0" smtClean="0">
                <a:latin typeface="Courier New" pitchFamily="49" charset="0"/>
                <a:cs typeface="Courier New" pitchFamily="49" charset="0"/>
              </a:rPr>
              <a:t>}}</a:t>
            </a:r>
          </a:p>
        </p:txBody>
      </p:sp>
      <p:pic>
        <p:nvPicPr>
          <p:cNvPr id="32770" name="Picture 2"/>
          <p:cNvPicPr>
            <a:picLocks noChangeAspect="1" noChangeArrowheads="1"/>
          </p:cNvPicPr>
          <p:nvPr/>
        </p:nvPicPr>
        <p:blipFill>
          <a:blip r:embed="rId2" cstate="print"/>
          <a:srcRect/>
          <a:stretch>
            <a:fillRect/>
          </a:stretch>
        </p:blipFill>
        <p:spPr bwMode="auto">
          <a:xfrm>
            <a:off x="5181600" y="3657600"/>
            <a:ext cx="3962400" cy="16002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Handling Keyboard Events</a:t>
            </a:r>
            <a:endParaRPr lang="en-US" dirty="0"/>
          </a:p>
        </p:txBody>
      </p:sp>
      <p:sp>
        <p:nvSpPr>
          <p:cNvPr id="4" name="Content Placeholder 3"/>
          <p:cNvSpPr>
            <a:spLocks noGrp="1"/>
          </p:cNvSpPr>
          <p:nvPr>
            <p:ph idx="1"/>
          </p:nvPr>
        </p:nvSpPr>
        <p:spPr/>
        <p:txBody>
          <a:bodyPr/>
          <a:lstStyle/>
          <a:p>
            <a:pPr>
              <a:lnSpc>
                <a:spcPct val="100000"/>
              </a:lnSpc>
            </a:pPr>
            <a:r>
              <a:rPr lang="en-US" dirty="0" smtClean="0"/>
              <a:t>A user interacts with the application by pressing keys on the keyboard. </a:t>
            </a:r>
          </a:p>
          <a:p>
            <a:pPr>
              <a:lnSpc>
                <a:spcPct val="100000"/>
              </a:lnSpc>
            </a:pPr>
            <a:r>
              <a:rPr lang="en-US" dirty="0" smtClean="0"/>
              <a:t>A programmer should know which key the user has pressed on the keyboard. These are also called ‘events’. </a:t>
            </a:r>
          </a:p>
          <a:p>
            <a:pPr>
              <a:lnSpc>
                <a:spcPct val="100000"/>
              </a:lnSpc>
            </a:pPr>
            <a:r>
              <a:rPr lang="en-US" dirty="0" smtClean="0"/>
              <a:t>Knowing these events will enable the programmer to write his code according to the key pressed. </a:t>
            </a:r>
          </a:p>
          <a:p>
            <a:pPr>
              <a:lnSpc>
                <a:spcPct val="100000"/>
              </a:lnSpc>
            </a:pPr>
            <a:r>
              <a:rPr lang="en-US" dirty="0" err="1" smtClean="0"/>
              <a:t>KeyListener</a:t>
            </a:r>
            <a:r>
              <a:rPr lang="en-US" dirty="0" smtClean="0"/>
              <a:t> interface of </a:t>
            </a:r>
            <a:r>
              <a:rPr lang="en-US" dirty="0" err="1" smtClean="0"/>
              <a:t>java.awt.event</a:t>
            </a:r>
            <a:r>
              <a:rPr lang="en-US" dirty="0" smtClean="0"/>
              <a:t> package helps to know which key is pressed or released by the user. It has 3 methods:</a:t>
            </a:r>
          </a:p>
          <a:p>
            <a:endParaRPr lang="en-US" dirty="0"/>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2" cstate="print"/>
          <a:srcRect/>
          <a:stretch>
            <a:fillRect/>
          </a:stretch>
        </p:blipFill>
        <p:spPr bwMode="auto">
          <a:xfrm>
            <a:off x="304800" y="0"/>
            <a:ext cx="8708572" cy="4572001"/>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cstate="print"/>
          <a:srcRect/>
          <a:stretch>
            <a:fillRect/>
          </a:stretch>
        </p:blipFill>
        <p:spPr bwMode="auto">
          <a:xfrm>
            <a:off x="295275" y="4667250"/>
            <a:ext cx="7477125" cy="188595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1493"/>
            <a:ext cx="8305800" cy="6740307"/>
          </a:xfrm>
          <a:prstGeom prst="rect">
            <a:avLst/>
          </a:prstGeom>
        </p:spPr>
        <p:txBody>
          <a:bodyPr wrap="square">
            <a:spAutoFit/>
          </a:bodyPr>
          <a:lstStyle/>
          <a:p>
            <a:r>
              <a:rPr lang="en-US" b="1" dirty="0" smtClean="0"/>
              <a:t>Program 15: Program to trap a key which is pressed on the keyboard.</a:t>
            </a:r>
          </a:p>
          <a:p>
            <a:r>
              <a:rPr lang="en-US" b="1" dirty="0" smtClean="0">
                <a:latin typeface="Courier New" pitchFamily="49" charset="0"/>
                <a:cs typeface="Courier New" pitchFamily="49" charset="0"/>
              </a:rPr>
              <a:t>import java.awt.*; import </a:t>
            </a:r>
            <a:r>
              <a:rPr lang="en-US" b="1" dirty="0" err="1" smtClean="0">
                <a:latin typeface="Courier New" pitchFamily="49" charset="0"/>
                <a:cs typeface="Courier New" pitchFamily="49" charset="0"/>
              </a:rPr>
              <a:t>java.awt.event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class </a:t>
            </a:r>
            <a:r>
              <a:rPr lang="en-US" b="1" dirty="0" err="1" smtClean="0">
                <a:latin typeface="Courier New" pitchFamily="49" charset="0"/>
                <a:cs typeface="Courier New" pitchFamily="49" charset="0"/>
              </a:rPr>
              <a:t>KeyBoardEvents</a:t>
            </a:r>
            <a:r>
              <a:rPr lang="en-US" b="1" dirty="0" smtClean="0">
                <a:latin typeface="Courier New" pitchFamily="49" charset="0"/>
                <a:cs typeface="Courier New" pitchFamily="49" charset="0"/>
              </a:rPr>
              <a:t> extends Frame implements </a:t>
            </a:r>
            <a:r>
              <a:rPr lang="en-US" b="1" dirty="0" err="1" smtClean="0">
                <a:latin typeface="Courier New" pitchFamily="49" charset="0"/>
                <a:cs typeface="Courier New" pitchFamily="49" charset="0"/>
              </a:rPr>
              <a:t>KeyListener</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String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 ="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KeyBoardEvents</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addKeyListener</a:t>
            </a:r>
            <a:r>
              <a:rPr lang="en-US" b="1" dirty="0" smtClean="0">
                <a:latin typeface="Courier New" pitchFamily="49" charset="0"/>
                <a:cs typeface="Courier New" pitchFamily="49" charset="0"/>
              </a:rPr>
              <a:t> (this);</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addWindowListener</a:t>
            </a:r>
            <a:r>
              <a:rPr lang="en-US" b="1" dirty="0" smtClean="0">
                <a:latin typeface="Courier New" pitchFamily="49" charset="0"/>
                <a:cs typeface="Courier New" pitchFamily="49" charset="0"/>
              </a:rPr>
              <a:t> (new </a:t>
            </a:r>
            <a:r>
              <a:rPr lang="en-US" b="1" dirty="0" err="1" smtClean="0">
                <a:latin typeface="Courier New" pitchFamily="49" charset="0"/>
                <a:cs typeface="Courier New" pitchFamily="49" charset="0"/>
              </a:rPr>
              <a:t>WindowAdapter</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public void </a:t>
            </a:r>
            <a:r>
              <a:rPr lang="en-US" b="1" dirty="0" err="1" smtClean="0">
                <a:latin typeface="Courier New" pitchFamily="49" charset="0"/>
                <a:cs typeface="Courier New" pitchFamily="49" charset="0"/>
              </a:rPr>
              <a:t>windowClosing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WindowEvent</a:t>
            </a:r>
            <a:r>
              <a:rPr lang="en-US" b="1" dirty="0" smtClean="0">
                <a:latin typeface="Courier New" pitchFamily="49" charset="0"/>
                <a:cs typeface="Courier New" pitchFamily="49" charset="0"/>
              </a:rPr>
              <a:t> we)</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System.exit</a:t>
            </a:r>
            <a:r>
              <a:rPr lang="en-US" b="1" dirty="0" smtClean="0">
                <a:latin typeface="Courier New" pitchFamily="49" charset="0"/>
                <a:cs typeface="Courier New" pitchFamily="49" charset="0"/>
              </a:rPr>
              <a:t> (0);</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paint (Graphics g)</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g.drawString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 100, 100);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keyPressed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KeyEvent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ke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keyCode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ke.getKeyCode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if ( </a:t>
            </a:r>
            <a:r>
              <a:rPr lang="en-US" b="1" dirty="0" err="1" smtClean="0">
                <a:latin typeface="Courier New" pitchFamily="49" charset="0"/>
                <a:cs typeface="Courier New" pitchFamily="49" charset="0"/>
              </a:rPr>
              <a:t>keyCode</a:t>
            </a:r>
            <a:r>
              <a:rPr lang="en-US" b="1" dirty="0" smtClean="0">
                <a:latin typeface="Courier New" pitchFamily="49" charset="0"/>
                <a:cs typeface="Courier New" pitchFamily="49" charset="0"/>
              </a:rPr>
              <a:t> == KeyEvent.VK_F1)</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 += "F1 key";</a:t>
            </a:r>
          </a:p>
          <a:p>
            <a:r>
              <a:rPr lang="en-US" b="1" dirty="0" smtClean="0">
                <a:latin typeface="Courier New" pitchFamily="49" charset="0"/>
                <a:cs typeface="Courier New" pitchFamily="49" charset="0"/>
              </a:rPr>
              <a:t>    if ( </a:t>
            </a:r>
            <a:r>
              <a:rPr lang="en-US" b="1" dirty="0" err="1" smtClean="0">
                <a:latin typeface="Courier New" pitchFamily="49" charset="0"/>
                <a:cs typeface="Courier New" pitchFamily="49" charset="0"/>
              </a:rPr>
              <a:t>keyCode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KeyEvent.VK_HOME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 += "Home key";</a:t>
            </a:r>
          </a:p>
          <a:p>
            <a:r>
              <a:rPr lang="en-US" b="1" dirty="0" smtClean="0">
                <a:latin typeface="Courier New" pitchFamily="49" charset="0"/>
                <a:cs typeface="Courier New" pitchFamily="49" charset="0"/>
              </a:rPr>
              <a:t>    repaint ();</a:t>
            </a:r>
          </a:p>
          <a:p>
            <a:r>
              <a:rPr lang="en-US" b="1" dirty="0" smtClean="0">
                <a:latin typeface="Courier New" pitchFamily="49" charset="0"/>
                <a:cs typeface="Courier New" pitchFamily="49" charset="0"/>
              </a:rPr>
              <a:t>  }</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7086600" cy="3970318"/>
          </a:xfrm>
          <a:prstGeom prst="rect">
            <a:avLst/>
          </a:prstGeom>
        </p:spPr>
        <p:txBody>
          <a:bodyPr wrap="square">
            <a:spAutoFit/>
          </a:bodyPr>
          <a:lstStyle/>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keyReleased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KeyEvent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ke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keyTyped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KeyEvent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ke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 (String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KeyBoardEvents</a:t>
            </a:r>
            <a:r>
              <a:rPr lang="en-US" b="1" dirty="0" smtClean="0">
                <a:latin typeface="Courier New" pitchFamily="49" charset="0"/>
                <a:cs typeface="Courier New" pitchFamily="49" charset="0"/>
              </a:rPr>
              <a:t> ob = new </a:t>
            </a:r>
            <a:r>
              <a:rPr lang="en-US" b="1" dirty="0" err="1" smtClean="0">
                <a:latin typeface="Courier New" pitchFamily="49" charset="0"/>
                <a:cs typeface="Courier New" pitchFamily="49" charset="0"/>
              </a:rPr>
              <a:t>KeyBoardEvents</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ob.setTitle</a:t>
            </a:r>
            <a:r>
              <a:rPr lang="en-US" b="1" dirty="0" smtClean="0">
                <a:latin typeface="Courier New" pitchFamily="49" charset="0"/>
                <a:cs typeface="Courier New" pitchFamily="49" charset="0"/>
              </a:rPr>
              <a:t> ("Key demo");</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ob.setSize</a:t>
            </a:r>
            <a:r>
              <a:rPr lang="en-US" b="1" dirty="0" smtClean="0">
                <a:latin typeface="Courier New" pitchFamily="49" charset="0"/>
                <a:cs typeface="Courier New" pitchFamily="49" charset="0"/>
              </a:rPr>
              <a:t> (600,450);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ob.setVisible</a:t>
            </a:r>
            <a:r>
              <a:rPr lang="en-US" b="1" dirty="0" smtClean="0">
                <a:latin typeface="Courier New" pitchFamily="49" charset="0"/>
                <a:cs typeface="Courier New" pitchFamily="49" charset="0"/>
              </a:rPr>
              <a:t> (true);</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t>Output:</a:t>
            </a:r>
            <a:endParaRPr lang="en-US" b="1" dirty="0" smtClean="0">
              <a:latin typeface="Courier New" pitchFamily="49" charset="0"/>
              <a:cs typeface="Courier New" pitchFamily="49" charset="0"/>
            </a:endParaRPr>
          </a:p>
        </p:txBody>
      </p:sp>
      <p:pic>
        <p:nvPicPr>
          <p:cNvPr id="34818" name="Picture 2"/>
          <p:cNvPicPr>
            <a:picLocks noChangeAspect="1" noChangeArrowheads="1"/>
          </p:cNvPicPr>
          <p:nvPr/>
        </p:nvPicPr>
        <p:blipFill>
          <a:blip r:embed="rId2" cstate="print"/>
          <a:srcRect/>
          <a:stretch>
            <a:fillRect/>
          </a:stretch>
        </p:blipFill>
        <p:spPr bwMode="auto">
          <a:xfrm>
            <a:off x="304800" y="4105275"/>
            <a:ext cx="6231610" cy="1838325"/>
          </a:xfrm>
          <a:prstGeom prst="rect">
            <a:avLst/>
          </a:prstGeom>
          <a:noFill/>
          <a:ln w="9525">
            <a:noFill/>
            <a:miter lim="800000"/>
            <a:headEnd/>
            <a:tailEnd/>
          </a:ln>
          <a:effectLst/>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 Example1</a:t>
            </a:r>
            <a:endParaRPr lang="en-US" dirty="0"/>
          </a:p>
        </p:txBody>
      </p:sp>
      <p:sp>
        <p:nvSpPr>
          <p:cNvPr id="3" name="Content Placeholder 2"/>
          <p:cNvSpPr>
            <a:spLocks noGrp="1"/>
          </p:cNvSpPr>
          <p:nvPr>
            <p:ph idx="1"/>
          </p:nvPr>
        </p:nvSpPr>
        <p:spPr>
          <a:xfrm>
            <a:off x="381000" y="990600"/>
            <a:ext cx="8382000" cy="4343400"/>
          </a:xfrm>
        </p:spPr>
        <p:txBody>
          <a:bodyPr/>
          <a:lstStyle/>
          <a:p>
            <a:pPr>
              <a:buNone/>
            </a:pPr>
            <a:r>
              <a:rPr lang="en-US" sz="2000" b="1" dirty="0" smtClean="0"/>
              <a:t>Program 1: Program to create a Frame without extending Frame class.</a:t>
            </a:r>
          </a:p>
          <a:p>
            <a:pPr>
              <a:lnSpc>
                <a:spcPct val="100000"/>
              </a:lnSpc>
              <a:buNone/>
            </a:pPr>
            <a:r>
              <a:rPr lang="en-US" sz="2000" b="1" dirty="0" smtClean="0">
                <a:latin typeface="Courier New" pitchFamily="49" charset="0"/>
                <a:cs typeface="Courier New" pitchFamily="49" charset="0"/>
              </a:rPr>
              <a:t>import java.awt.*;</a:t>
            </a:r>
          </a:p>
          <a:p>
            <a:pPr>
              <a:lnSpc>
                <a:spcPct val="100000"/>
              </a:lnSpc>
              <a:buNone/>
            </a:pPr>
            <a:r>
              <a:rPr lang="en-US" sz="2000" b="1" dirty="0" smtClean="0">
                <a:latin typeface="Courier New" pitchFamily="49" charset="0"/>
                <a:cs typeface="Courier New" pitchFamily="49" charset="0"/>
              </a:rPr>
              <a:t>class </a:t>
            </a:r>
            <a:r>
              <a:rPr lang="en-US" sz="2000" b="1" dirty="0" err="1" smtClean="0">
                <a:latin typeface="Courier New" pitchFamily="49" charset="0"/>
                <a:cs typeface="Courier New" pitchFamily="49" charset="0"/>
              </a:rPr>
              <a:t>MyFrame</a:t>
            </a:r>
            <a:endParaRPr lang="en-US" sz="2000" b="1" dirty="0" smtClean="0">
              <a:latin typeface="Courier New" pitchFamily="49" charset="0"/>
              <a:cs typeface="Courier New" pitchFamily="49" charset="0"/>
            </a:endParaRPr>
          </a:p>
          <a:p>
            <a:pPr>
              <a:lnSpc>
                <a:spcPct val="100000"/>
              </a:lnSpc>
              <a:buNone/>
            </a:pP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 Frame f1 = new Frame ();</a:t>
            </a:r>
          </a:p>
          <a:p>
            <a:pPr>
              <a:lnSpc>
                <a:spcPct val="100000"/>
              </a:lnSpc>
              <a:buNone/>
            </a:pPr>
            <a:r>
              <a:rPr lang="en-US" sz="2000" b="1" dirty="0" smtClean="0">
                <a:latin typeface="Courier New" pitchFamily="49" charset="0"/>
                <a:cs typeface="Courier New" pitchFamily="49" charset="0"/>
              </a:rPr>
              <a:t>     f1.setSize (500,150);</a:t>
            </a:r>
          </a:p>
          <a:p>
            <a:pPr>
              <a:lnSpc>
                <a:spcPct val="100000"/>
              </a:lnSpc>
              <a:buNone/>
            </a:pPr>
            <a:r>
              <a:rPr lang="en-US" sz="2000" b="1" dirty="0" smtClean="0">
                <a:latin typeface="Courier New" pitchFamily="49" charset="0"/>
                <a:cs typeface="Courier New" pitchFamily="49" charset="0"/>
              </a:rPr>
              <a:t>     f1.setTitle ("GUI World");</a:t>
            </a:r>
          </a:p>
          <a:p>
            <a:pPr>
              <a:lnSpc>
                <a:spcPct val="100000"/>
              </a:lnSpc>
              <a:buNone/>
            </a:pPr>
            <a:r>
              <a:rPr lang="en-US" sz="2000" b="1" dirty="0" smtClean="0">
                <a:latin typeface="Courier New" pitchFamily="49" charset="0"/>
                <a:cs typeface="Courier New" pitchFamily="49" charset="0"/>
              </a:rPr>
              <a:t>     f1.setVisible (true);</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pPr>
              <a:buNone/>
            </a:pPr>
            <a:r>
              <a:rPr lang="en-US" sz="2000" b="1" dirty="0" smtClean="0">
                <a:solidFill>
                  <a:srgbClr val="C00000"/>
                </a:solidFill>
              </a:rPr>
              <a:t>Output:</a:t>
            </a:r>
          </a:p>
        </p:txBody>
      </p:sp>
      <p:pic>
        <p:nvPicPr>
          <p:cNvPr id="17410" name="Picture 2"/>
          <p:cNvPicPr>
            <a:picLocks noChangeAspect="1" noChangeArrowheads="1"/>
          </p:cNvPicPr>
          <p:nvPr/>
        </p:nvPicPr>
        <p:blipFill>
          <a:blip r:embed="rId2" cstate="print"/>
          <a:srcRect/>
          <a:stretch>
            <a:fillRect/>
          </a:stretch>
        </p:blipFill>
        <p:spPr bwMode="auto">
          <a:xfrm>
            <a:off x="2438400" y="4343400"/>
            <a:ext cx="6362700" cy="9144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457200" y="5448300"/>
            <a:ext cx="4762500" cy="14097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4495800" cy="430887"/>
          </a:xfrm>
          <a:prstGeom prst="rect">
            <a:avLst/>
          </a:prstGeom>
          <a:noFill/>
          <a:ln w="9525">
            <a:noFill/>
            <a:miter lim="800000"/>
            <a:headEnd/>
            <a:tailEnd/>
          </a:ln>
        </p:spPr>
        <p:txBody>
          <a:bodyPr wrap="square" lIns="0" tIns="0" rIns="0" bIns="0">
            <a:spAutoFit/>
          </a:bodyPr>
          <a:lstStyle/>
          <a:p>
            <a:pPr>
              <a:buClr>
                <a:srgbClr val="000000"/>
              </a:buClr>
              <a:buSzPct val="38000"/>
              <a:tabLst>
                <a:tab pos="656650" algn="l"/>
              </a:tabLst>
            </a:pPr>
            <a:r>
              <a:rPr lang="en-GB" sz="2800" dirty="0" smtClean="0">
                <a:solidFill>
                  <a:srgbClr val="7030A0"/>
                </a:solidFill>
                <a:latin typeface="Impact" pitchFamily="34" charset="0"/>
              </a:rPr>
              <a:t>Self -Review Questions</a:t>
            </a:r>
            <a:endParaRPr lang="en-GB" sz="2800" dirty="0">
              <a:solidFill>
                <a:srgbClr val="7030A0"/>
              </a:solidFill>
              <a:latin typeface="Impact" pitchFamily="34" charset="0"/>
            </a:endParaRPr>
          </a:p>
        </p:txBody>
      </p:sp>
      <p:sp>
        <p:nvSpPr>
          <p:cNvPr id="17411" name="Text Box 3"/>
          <p:cNvSpPr txBox="1">
            <a:spLocks noChangeArrowheads="1"/>
          </p:cNvSpPr>
          <p:nvPr/>
        </p:nvSpPr>
        <p:spPr bwMode="auto">
          <a:xfrm>
            <a:off x="381000" y="1219201"/>
            <a:ext cx="8319480" cy="4447371"/>
          </a:xfrm>
          <a:prstGeom prst="rect">
            <a:avLst/>
          </a:prstGeom>
          <a:noFill/>
          <a:ln w="9525">
            <a:noFill/>
            <a:miter lim="800000"/>
            <a:headEnd/>
            <a:tailEnd/>
          </a:ln>
        </p:spPr>
        <p:txBody>
          <a:bodyPr wrap="square" lIns="0" tIns="0" rIns="0" bIns="0">
            <a:spAutoFit/>
          </a:bodyPr>
          <a:lstStyle/>
          <a:p>
            <a:pPr marL="457200" indent="-457200">
              <a:buFont typeface="+mj-lt"/>
              <a:buAutoNum type="arabicPeriod"/>
            </a:pPr>
            <a:r>
              <a:rPr lang="en-US" sz="2400" dirty="0" smtClean="0"/>
              <a:t>What is meant by AWT? What are the AWT classes contained in the java.awt package? Discuss each of them briefly.</a:t>
            </a:r>
          </a:p>
          <a:p>
            <a:pPr marL="457200" indent="-457200">
              <a:buFont typeface="+mj-lt"/>
              <a:buAutoNum type="arabicPeriod"/>
            </a:pPr>
            <a:r>
              <a:rPr lang="en-US" sz="2400" dirty="0" smtClean="0"/>
              <a:t>What are Scroll bars? List out and explain various constructors and methods defined in it.</a:t>
            </a:r>
          </a:p>
          <a:p>
            <a:pPr marL="457200" indent="-457200">
              <a:buFont typeface="+mj-lt"/>
              <a:buAutoNum type="arabicPeriod"/>
            </a:pPr>
            <a:r>
              <a:rPr lang="en-US" sz="2400" dirty="0" smtClean="0"/>
              <a:t>Write a sample Java program to demonstrate the usage of Scroll bars.</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Write Java program for handling keyboard events.</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Distinguish between </a:t>
            </a:r>
            <a:r>
              <a:rPr lang="en-US" sz="2400" dirty="0" err="1" smtClean="0"/>
              <a:t>TextField</a:t>
            </a:r>
            <a:r>
              <a:rPr lang="en-US" sz="2400" dirty="0" smtClean="0"/>
              <a:t> and </a:t>
            </a:r>
            <a:r>
              <a:rPr lang="en-US" sz="2400" dirty="0" err="1" smtClean="0"/>
              <a:t>TextArea</a:t>
            </a:r>
            <a:r>
              <a:rPr lang="en-US" sz="2400" dirty="0" smtClean="0"/>
              <a:t> classes. </a:t>
            </a:r>
          </a:p>
          <a:p>
            <a:pPr marL="457200" indent="-457200">
              <a:buFont typeface="+mj-lt"/>
              <a:buAutoNum type="arabicPeriod"/>
            </a:pPr>
            <a:r>
              <a:rPr lang="en-US" sz="2400" dirty="0" smtClean="0"/>
              <a:t>What are the methods supported by </a:t>
            </a:r>
            <a:r>
              <a:rPr lang="en-US" sz="2400" dirty="0" err="1" smtClean="0"/>
              <a:t>KeyListener</a:t>
            </a:r>
            <a:r>
              <a:rPr lang="en-US" sz="2400" dirty="0" smtClean="0"/>
              <a:t> interface and </a:t>
            </a:r>
            <a:r>
              <a:rPr lang="en-US" sz="2400" dirty="0" err="1" smtClean="0"/>
              <a:t>MouseListener</a:t>
            </a:r>
            <a:r>
              <a:rPr lang="en-US" sz="2400" dirty="0" smtClean="0"/>
              <a:t> interface. Explain each of them with examples.</a:t>
            </a:r>
          </a:p>
          <a:p>
            <a:pPr marL="457200" indent="-457200">
              <a:spcBef>
                <a:spcPts val="1020"/>
              </a:spcBef>
              <a:buClr>
                <a:srgbClr val="000000"/>
              </a:buClr>
              <a:buSzPct val="8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smtClean="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 Example2</a:t>
            </a:r>
            <a:endParaRPr lang="en-US" dirty="0"/>
          </a:p>
        </p:txBody>
      </p:sp>
      <p:sp>
        <p:nvSpPr>
          <p:cNvPr id="3" name="Content Placeholder 2"/>
          <p:cNvSpPr>
            <a:spLocks noGrp="1"/>
          </p:cNvSpPr>
          <p:nvPr>
            <p:ph idx="1"/>
          </p:nvPr>
        </p:nvSpPr>
        <p:spPr>
          <a:xfrm>
            <a:off x="381000" y="990600"/>
            <a:ext cx="8382000" cy="3962400"/>
          </a:xfrm>
        </p:spPr>
        <p:txBody>
          <a:bodyPr/>
          <a:lstStyle/>
          <a:p>
            <a:pPr>
              <a:buNone/>
            </a:pPr>
            <a:r>
              <a:rPr lang="en-US" sz="2000" b="1" dirty="0" smtClean="0"/>
              <a:t>Program 2: Program to create a Frame by extending Frame class.</a:t>
            </a:r>
          </a:p>
          <a:p>
            <a:pPr>
              <a:lnSpc>
                <a:spcPct val="100000"/>
              </a:lnSpc>
              <a:buNone/>
            </a:pPr>
            <a:r>
              <a:rPr lang="en-US" sz="2000" b="1" dirty="0" smtClean="0">
                <a:latin typeface="Courier New" pitchFamily="49" charset="0"/>
                <a:cs typeface="Courier New" pitchFamily="49" charset="0"/>
              </a:rPr>
              <a:t>import java.awt.*;</a:t>
            </a:r>
          </a:p>
          <a:p>
            <a:pPr>
              <a:lnSpc>
                <a:spcPct val="100000"/>
              </a:lnSpc>
              <a:buNone/>
            </a:pPr>
            <a:r>
              <a:rPr lang="en-US" sz="2000" b="1" dirty="0" smtClean="0">
                <a:latin typeface="Courier New" pitchFamily="49" charset="0"/>
                <a:cs typeface="Courier New" pitchFamily="49" charset="0"/>
              </a:rPr>
              <a:t>class </a:t>
            </a:r>
            <a:r>
              <a:rPr lang="en-US" sz="2000" b="1" dirty="0" err="1" smtClean="0">
                <a:latin typeface="Courier New" pitchFamily="49" charset="0"/>
                <a:cs typeface="Courier New" pitchFamily="49" charset="0"/>
              </a:rPr>
              <a:t>MyFrame</a:t>
            </a:r>
            <a:r>
              <a:rPr lang="en-US" sz="2000" b="1" dirty="0" smtClean="0">
                <a:latin typeface="Courier New" pitchFamily="49" charset="0"/>
                <a:cs typeface="Courier New" pitchFamily="49" charset="0"/>
              </a:rPr>
              <a:t> extends Frame</a:t>
            </a:r>
          </a:p>
          <a:p>
            <a:pPr>
              <a:lnSpc>
                <a:spcPct val="100000"/>
              </a:lnSpc>
              <a:buNone/>
            </a:pPr>
            <a:r>
              <a:rPr lang="en-US" sz="2000" b="1" dirty="0" smtClean="0">
                <a:latin typeface="Courier New" pitchFamily="49" charset="0"/>
                <a:cs typeface="Courier New" pitchFamily="49" charset="0"/>
              </a:rPr>
              <a:t>{ 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MyFrame</a:t>
            </a:r>
            <a:r>
              <a:rPr lang="en-US" sz="2000" b="1" dirty="0" smtClean="0">
                <a:latin typeface="Courier New" pitchFamily="49" charset="0"/>
                <a:cs typeface="Courier New" pitchFamily="49" charset="0"/>
              </a:rPr>
              <a:t> f1 = new </a:t>
            </a:r>
            <a:r>
              <a:rPr lang="en-US" sz="2000" b="1" dirty="0" err="1" smtClean="0">
                <a:latin typeface="Courier New" pitchFamily="49" charset="0"/>
                <a:cs typeface="Courier New" pitchFamily="49" charset="0"/>
              </a:rPr>
              <a:t>MyFrame</a:t>
            </a: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f1.setSize (500,200);</a:t>
            </a:r>
          </a:p>
          <a:p>
            <a:pPr>
              <a:lnSpc>
                <a:spcPct val="100000"/>
              </a:lnSpc>
              <a:buNone/>
            </a:pPr>
            <a:r>
              <a:rPr lang="en-US" sz="2000" b="1" dirty="0" smtClean="0">
                <a:latin typeface="Courier New" pitchFamily="49" charset="0"/>
                <a:cs typeface="Courier New" pitchFamily="49" charset="0"/>
              </a:rPr>
              <a:t>    f1.setTitle ("GUI World");</a:t>
            </a:r>
          </a:p>
          <a:p>
            <a:pPr>
              <a:lnSpc>
                <a:spcPct val="100000"/>
              </a:lnSpc>
              <a:buNone/>
            </a:pPr>
            <a:r>
              <a:rPr lang="en-US" sz="2000" b="1" dirty="0" smtClean="0">
                <a:latin typeface="Courier New" pitchFamily="49" charset="0"/>
                <a:cs typeface="Courier New" pitchFamily="49" charset="0"/>
              </a:rPr>
              <a:t>    f1.setVisible (true);</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pPr>
              <a:buNone/>
            </a:pPr>
            <a:r>
              <a:rPr lang="en-US" sz="2000" b="1" dirty="0" smtClean="0">
                <a:solidFill>
                  <a:srgbClr val="C00000"/>
                </a:solidFill>
              </a:rPr>
              <a:t>Output:</a:t>
            </a:r>
          </a:p>
        </p:txBody>
      </p:sp>
      <p:pic>
        <p:nvPicPr>
          <p:cNvPr id="18434" name="Picture 2"/>
          <p:cNvPicPr>
            <a:picLocks noChangeAspect="1" noChangeArrowheads="1"/>
          </p:cNvPicPr>
          <p:nvPr/>
        </p:nvPicPr>
        <p:blipFill>
          <a:blip r:embed="rId2" cstate="print"/>
          <a:srcRect/>
          <a:stretch>
            <a:fillRect/>
          </a:stretch>
        </p:blipFill>
        <p:spPr bwMode="auto">
          <a:xfrm>
            <a:off x="1600200" y="3886200"/>
            <a:ext cx="6362700" cy="9906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a:off x="533400" y="5067300"/>
            <a:ext cx="6049662" cy="1790700"/>
          </a:xfrm>
          <a:prstGeom prst="rect">
            <a:avLst/>
          </a:prstGeom>
          <a:noFill/>
          <a:ln w="9525">
            <a:noFill/>
            <a:miter lim="800000"/>
            <a:headEnd/>
            <a:tailEnd/>
          </a:ln>
          <a:effectLst/>
        </p:spPr>
      </p:pic>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Event-Delegation Model</a:t>
            </a:r>
            <a:endParaRPr lang="en-US" dirty="0"/>
          </a:p>
        </p:txBody>
      </p:sp>
      <p:sp>
        <p:nvSpPr>
          <p:cNvPr id="3" name="Content Placeholder 2"/>
          <p:cNvSpPr>
            <a:spLocks noGrp="1"/>
          </p:cNvSpPr>
          <p:nvPr>
            <p:ph idx="1"/>
          </p:nvPr>
        </p:nvSpPr>
        <p:spPr/>
        <p:txBody>
          <a:bodyPr/>
          <a:lstStyle/>
          <a:p>
            <a:pPr>
              <a:lnSpc>
                <a:spcPct val="100000"/>
              </a:lnSpc>
            </a:pPr>
            <a:r>
              <a:rPr lang="en-US" dirty="0" smtClean="0"/>
              <a:t>Graphical representation of an object is called a component. </a:t>
            </a:r>
          </a:p>
          <a:p>
            <a:pPr>
              <a:lnSpc>
                <a:spcPct val="100000"/>
              </a:lnSpc>
            </a:pPr>
            <a:r>
              <a:rPr lang="en-US" dirty="0" smtClean="0"/>
              <a:t>User interaction with the component is called </a:t>
            </a:r>
            <a:r>
              <a:rPr lang="en-US" b="1" dirty="0" smtClean="0"/>
              <a:t>event</a:t>
            </a:r>
            <a:r>
              <a:rPr lang="en-US" dirty="0" smtClean="0"/>
              <a:t>. </a:t>
            </a:r>
          </a:p>
          <a:p>
            <a:pPr>
              <a:lnSpc>
                <a:spcPct val="100000"/>
              </a:lnSpc>
            </a:pPr>
            <a:r>
              <a:rPr lang="en-US" dirty="0" smtClean="0"/>
              <a:t>When an event is generated by the user on the component, component will delegate (hand over) the event to the </a:t>
            </a:r>
            <a:r>
              <a:rPr lang="en-US" b="1" dirty="0" smtClean="0"/>
              <a:t>listener</a:t>
            </a:r>
            <a:r>
              <a:rPr lang="en-US" dirty="0" smtClean="0"/>
              <a:t>. </a:t>
            </a:r>
          </a:p>
          <a:p>
            <a:pPr>
              <a:lnSpc>
                <a:spcPct val="100000"/>
              </a:lnSpc>
            </a:pPr>
            <a:r>
              <a:rPr lang="en-US" dirty="0" smtClean="0"/>
              <a:t>The listener will delegate the event to one of its </a:t>
            </a:r>
            <a:r>
              <a:rPr lang="en-US" b="1" dirty="0" smtClean="0"/>
              <a:t>method</a:t>
            </a:r>
            <a:r>
              <a:rPr lang="en-US" dirty="0" smtClean="0"/>
              <a:t>. </a:t>
            </a:r>
          </a:p>
          <a:p>
            <a:pPr>
              <a:lnSpc>
                <a:spcPct val="100000"/>
              </a:lnSpc>
            </a:pPr>
            <a:r>
              <a:rPr lang="en-US" dirty="0" smtClean="0"/>
              <a:t>The method is finally executed and the event is handled.</a:t>
            </a:r>
          </a:p>
          <a:p>
            <a:pPr>
              <a:lnSpc>
                <a:spcPct val="100000"/>
              </a:lnSpc>
            </a:pPr>
            <a:r>
              <a:rPr lang="en-US" dirty="0" smtClean="0"/>
              <a:t>This is called </a:t>
            </a:r>
            <a:r>
              <a:rPr lang="en-US" b="1" dirty="0" smtClean="0"/>
              <a:t>Event-Delegation-Model</a:t>
            </a:r>
            <a:r>
              <a:rPr lang="en-US" dirty="0" smtClean="0"/>
              <a:t>. </a:t>
            </a:r>
          </a:p>
          <a:p>
            <a:pPr>
              <a:lnSpc>
                <a:spcPct val="100000"/>
              </a:lnSpc>
            </a:pPr>
            <a:r>
              <a:rPr lang="en-US" dirty="0" smtClean="0"/>
              <a:t>Event-Delegation-Model is used in AWT to provide actions for components. In Event Delegation Model:</a:t>
            </a:r>
          </a:p>
          <a:p>
            <a:pPr lvl="1">
              <a:lnSpc>
                <a:spcPct val="100000"/>
              </a:lnSpc>
            </a:pPr>
            <a:r>
              <a:rPr lang="en-US" dirty="0" smtClean="0"/>
              <a:t>Attach the Listener to the component.</a:t>
            </a:r>
          </a:p>
          <a:p>
            <a:pPr lvl="1">
              <a:lnSpc>
                <a:spcPct val="100000"/>
              </a:lnSpc>
            </a:pPr>
            <a:r>
              <a:rPr lang="en-US" dirty="0" smtClean="0"/>
              <a:t>Implement all the methods of the Listener.</a:t>
            </a:r>
          </a:p>
          <a:p>
            <a:pPr lvl="1">
              <a:lnSpc>
                <a:spcPct val="100000"/>
              </a:lnSpc>
            </a:pPr>
            <a:r>
              <a:rPr lang="en-US" dirty="0" smtClean="0"/>
              <a:t>When an Event is generated one of these methods performs the required action.</a:t>
            </a:r>
          </a:p>
          <a:p>
            <a:endParaRPr lang="en-US" dirty="0"/>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 Frame</a:t>
            </a:r>
            <a:endParaRPr lang="en-US" dirty="0"/>
          </a:p>
        </p:txBody>
      </p:sp>
      <p:sp>
        <p:nvSpPr>
          <p:cNvPr id="3" name="Content Placeholder 2"/>
          <p:cNvSpPr>
            <a:spLocks noGrp="1"/>
          </p:cNvSpPr>
          <p:nvPr>
            <p:ph idx="1"/>
          </p:nvPr>
        </p:nvSpPr>
        <p:spPr/>
        <p:txBody>
          <a:bodyPr/>
          <a:lstStyle/>
          <a:p>
            <a:pPr>
              <a:lnSpc>
                <a:spcPct val="100000"/>
              </a:lnSpc>
            </a:pPr>
            <a:r>
              <a:rPr lang="en-US" dirty="0" smtClean="0"/>
              <a:t>We know Frame is also a component. We want to close the frame by clicking on its close button. </a:t>
            </a:r>
          </a:p>
          <a:p>
            <a:pPr>
              <a:lnSpc>
                <a:spcPct val="100000"/>
              </a:lnSpc>
            </a:pPr>
            <a:r>
              <a:rPr lang="en-US" dirty="0" smtClean="0"/>
              <a:t>Follow these steps to see how to use event delegation model to do this:</a:t>
            </a:r>
          </a:p>
          <a:p>
            <a:pPr lvl="1">
              <a:lnSpc>
                <a:spcPct val="100000"/>
              </a:lnSpc>
            </a:pPr>
            <a:r>
              <a:rPr lang="en-US" dirty="0" smtClean="0"/>
              <a:t>Attach a listener to the frame component. Remember, all listeners are available in </a:t>
            </a:r>
            <a:r>
              <a:rPr lang="en-US" b="1" dirty="0" err="1" smtClean="0">
                <a:latin typeface="Courier New" pitchFamily="49" charset="0"/>
                <a:cs typeface="Courier New" pitchFamily="49" charset="0"/>
              </a:rPr>
              <a:t>java.awt.event</a:t>
            </a:r>
            <a:r>
              <a:rPr lang="en-US" b="1" dirty="0" smtClean="0">
                <a:latin typeface="Courier New" pitchFamily="49" charset="0"/>
                <a:cs typeface="Courier New" pitchFamily="49" charset="0"/>
              </a:rPr>
              <a:t> </a:t>
            </a:r>
            <a:r>
              <a:rPr lang="en-US" dirty="0" smtClean="0"/>
              <a:t>package. </a:t>
            </a:r>
          </a:p>
          <a:p>
            <a:pPr lvl="2">
              <a:lnSpc>
                <a:spcPct val="100000"/>
              </a:lnSpc>
            </a:pPr>
            <a:r>
              <a:rPr lang="en-US" dirty="0" smtClean="0"/>
              <a:t>The most suitable listener to the frame is ‘</a:t>
            </a:r>
            <a:r>
              <a:rPr lang="en-US" dirty="0" err="1" smtClean="0"/>
              <a:t>WindowListener</a:t>
            </a:r>
            <a:r>
              <a:rPr lang="en-US" dirty="0" smtClean="0"/>
              <a:t>’. It can be attached using </a:t>
            </a:r>
            <a:r>
              <a:rPr lang="en-US" dirty="0" err="1" smtClean="0"/>
              <a:t>addWindowListener</a:t>
            </a:r>
            <a:r>
              <a:rPr lang="en-US" dirty="0" smtClean="0"/>
              <a:t> () method as:</a:t>
            </a:r>
          </a:p>
          <a:p>
            <a:pPr lvl="3">
              <a:lnSpc>
                <a:spcPct val="100000"/>
              </a:lnSpc>
              <a:buNone/>
            </a:pPr>
            <a:r>
              <a:rPr lang="en-US" b="1" dirty="0" err="1" smtClean="0">
                <a:latin typeface="Courier New" pitchFamily="49" charset="0"/>
                <a:cs typeface="Courier New" pitchFamily="49" charset="0"/>
              </a:rPr>
              <a:t>f.addWindowListener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WindowListener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obj</a:t>
            </a:r>
            <a:r>
              <a:rPr lang="en-US" b="1" dirty="0" smtClean="0">
                <a:latin typeface="Courier New" pitchFamily="49" charset="0"/>
                <a:cs typeface="Courier New" pitchFamily="49" charset="0"/>
              </a:rPr>
              <a:t>);</a:t>
            </a:r>
          </a:p>
          <a:p>
            <a:pPr lvl="2">
              <a:lnSpc>
                <a:spcPct val="100000"/>
              </a:lnSpc>
            </a:pPr>
            <a:r>
              <a:rPr lang="en-US" dirty="0" smtClean="0"/>
              <a:t>Note that the </a:t>
            </a:r>
            <a:r>
              <a:rPr lang="en-US" dirty="0" err="1" smtClean="0"/>
              <a:t>addWindowListener</a:t>
            </a:r>
            <a:r>
              <a:rPr lang="en-US" dirty="0" smtClean="0"/>
              <a:t> () method has a parameter that is expecting object of </a:t>
            </a:r>
            <a:r>
              <a:rPr lang="en-US" dirty="0" err="1" smtClean="0"/>
              <a:t>WindowListener</a:t>
            </a:r>
            <a:r>
              <a:rPr lang="en-US" dirty="0" smtClean="0"/>
              <a:t> interface. Since it is not possible to create an object to an interface, we should create an object to the implementation class of the interface and pass it to the method.</a:t>
            </a:r>
          </a:p>
          <a:p>
            <a:endParaRPr lang="en-US" dirty="0"/>
          </a:p>
        </p:txBody>
      </p:sp>
    </p:spTree>
  </p:cSld>
  <p:clrMapOvr>
    <a:masterClrMapping/>
  </p:clrMapOvr>
  <p:transition>
    <p:zoom/>
  </p:transition>
</p:sld>
</file>

<file path=ppt/theme/theme1.xml><?xml version="1.0" encoding="utf-8"?>
<a:theme xmlns:a="http://schemas.openxmlformats.org/drawingml/2006/main" name="Theme3">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ileep">
      <a:majorFont>
        <a:latin typeface="Andalu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2943</TotalTime>
  <Words>6019</Words>
  <Application>Microsoft Office PowerPoint</Application>
  <PresentationFormat>On-screen Show (4:3)</PresentationFormat>
  <Paragraphs>739</Paragraphs>
  <Slides>60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Theme3</vt:lpstr>
      <vt:lpstr>Clip</vt:lpstr>
      <vt:lpstr>Chapter 07</vt:lpstr>
      <vt:lpstr>Objectives</vt:lpstr>
      <vt:lpstr>Introduction</vt:lpstr>
      <vt:lpstr>Abstract Window Tool Kit</vt:lpstr>
      <vt:lpstr>Creating a Frame</vt:lpstr>
      <vt:lpstr>Frame – Example1</vt:lpstr>
      <vt:lpstr>Frame – Example2</vt:lpstr>
      <vt:lpstr>Event-Delegation Model</vt:lpstr>
      <vt:lpstr>Closing a Frame</vt:lpstr>
      <vt:lpstr>Contd.</vt:lpstr>
      <vt:lpstr>Contd.</vt:lpstr>
      <vt:lpstr>Closing Frame - Example</vt:lpstr>
      <vt:lpstr>Example – Contd.</vt:lpstr>
      <vt:lpstr>Contd.</vt:lpstr>
      <vt:lpstr>Displaying text in the Frame</vt:lpstr>
      <vt:lpstr>Contd. </vt:lpstr>
      <vt:lpstr>Example - Displaying a message</vt:lpstr>
      <vt:lpstr>PowerPoint Presentation</vt:lpstr>
      <vt:lpstr>Drawing in the Frame</vt:lpstr>
      <vt:lpstr>Contd.</vt:lpstr>
      <vt:lpstr>Example – Drawing shapes</vt:lpstr>
      <vt:lpstr>PowerPoint Presentation</vt:lpstr>
      <vt:lpstr>Displaying images in the frame</vt:lpstr>
      <vt:lpstr>Example – Drawing image</vt:lpstr>
      <vt:lpstr>PowerPoint Presentation</vt:lpstr>
      <vt:lpstr>Component Class</vt:lpstr>
      <vt:lpstr>PowerPoint Presentation</vt:lpstr>
      <vt:lpstr>Contd.</vt:lpstr>
      <vt:lpstr>Contd.</vt:lpstr>
      <vt:lpstr>Listeners and Listener Methods</vt:lpstr>
      <vt:lpstr>Creating Push Buttons</vt:lpstr>
      <vt:lpstr>Example – Creating buttons</vt:lpstr>
      <vt:lpstr>PowerPoint Presentation</vt:lpstr>
      <vt:lpstr>Checkbox</vt:lpstr>
      <vt:lpstr>Example – Creating Checkbox</vt:lpstr>
      <vt:lpstr>PowerPoint Presentation</vt:lpstr>
      <vt:lpstr>Radio Button</vt:lpstr>
      <vt:lpstr>Example – Creating Radio button</vt:lpstr>
      <vt:lpstr>PowerPoint Presentation</vt:lpstr>
      <vt:lpstr>Choice Menu</vt:lpstr>
      <vt:lpstr>Example – Creating a Choice box</vt:lpstr>
      <vt:lpstr>PowerPoint Presentation</vt:lpstr>
      <vt:lpstr>List Box</vt:lpstr>
      <vt:lpstr>Example – List box</vt:lpstr>
      <vt:lpstr>PowerPoint Presentation</vt:lpstr>
      <vt:lpstr>Label, Text Field and Text Area</vt:lpstr>
      <vt:lpstr>Example</vt:lpstr>
      <vt:lpstr>PowerPoint Presentation</vt:lpstr>
      <vt:lpstr>Scroll bars</vt:lpstr>
      <vt:lpstr>Example – Scroll bars</vt:lpstr>
      <vt:lpstr>PowerPoint Presentation</vt:lpstr>
      <vt:lpstr>Handling Mouse Events</vt:lpstr>
      <vt:lpstr>PowerPoint Presentation</vt:lpstr>
      <vt:lpstr>Example – Mouse Events</vt:lpstr>
      <vt:lpstr>PowerPoint Presentation</vt:lpstr>
      <vt:lpstr>Handling Keyboard Events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01 Introduction</dc:title>
  <dc:creator>Dileep</dc:creator>
  <cp:lastModifiedBy>ismail - [2010]</cp:lastModifiedBy>
  <cp:revision>989</cp:revision>
  <dcterms:created xsi:type="dcterms:W3CDTF">2006-08-16T00:00:00Z</dcterms:created>
  <dcterms:modified xsi:type="dcterms:W3CDTF">2022-07-11T11:17:52Z</dcterms:modified>
</cp:coreProperties>
</file>