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327" r:id="rId3"/>
    <p:sldId id="401" r:id="rId4"/>
    <p:sldId id="353" r:id="rId5"/>
    <p:sldId id="372" r:id="rId6"/>
    <p:sldId id="373" r:id="rId7"/>
    <p:sldId id="410" r:id="rId8"/>
    <p:sldId id="411" r:id="rId9"/>
    <p:sldId id="404" r:id="rId10"/>
    <p:sldId id="405" r:id="rId11"/>
    <p:sldId id="407" r:id="rId12"/>
    <p:sldId id="408" r:id="rId13"/>
    <p:sldId id="409" r:id="rId14"/>
    <p:sldId id="412" r:id="rId15"/>
    <p:sldId id="376" r:id="rId16"/>
    <p:sldId id="377" r:id="rId17"/>
    <p:sldId id="379" r:id="rId18"/>
    <p:sldId id="381" r:id="rId19"/>
    <p:sldId id="382" r:id="rId20"/>
    <p:sldId id="383" r:id="rId21"/>
    <p:sldId id="384" r:id="rId22"/>
    <p:sldId id="385" r:id="rId23"/>
    <p:sldId id="386" r:id="rId24"/>
    <p:sldId id="387" r:id="rId25"/>
    <p:sldId id="388" r:id="rId26"/>
    <p:sldId id="389" r:id="rId27"/>
    <p:sldId id="390" r:id="rId28"/>
    <p:sldId id="391" r:id="rId29"/>
    <p:sldId id="397" r:id="rId30"/>
    <p:sldId id="398" r:id="rId31"/>
    <p:sldId id="399" r:id="rId32"/>
    <p:sldId id="40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C0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E3676-3E76-42A7-A4E0-B82DD3987B6F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56C0D-8265-47AB-84E1-CA4A8CC63E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658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1E221-6779-48DB-948D-4BFAA1C5E6A2}" type="slidenum">
              <a:rPr lang="en-US"/>
              <a:pPr/>
              <a:t>7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9881FE-DEA1-4595-AB4C-2CEFE8C2A9BB}" type="slidenum">
              <a:rPr lang="en-US"/>
              <a:pPr/>
              <a:t>9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F49C99-6668-4257-B797-7617912208FA}" type="slidenum">
              <a:rPr lang="en-US"/>
              <a:pPr/>
              <a:t>12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56C0D-8265-47AB-84E1-CA4A8CC63E0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Oval 14"/>
          <p:cNvSpPr/>
          <p:nvPr userDrawn="1"/>
        </p:nvSpPr>
        <p:spPr bwMode="auto">
          <a:xfrm>
            <a:off x="8686800" y="640080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003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0A4E790A-226A-49D6-9A5E-00C3628B1519}" type="slidenum">
              <a:rPr lang="en-US" sz="1600" smtClean="0">
                <a:latin typeface="Times New Roman" pitchFamily="18" charset="0"/>
                <a:cs typeface="Times New Roman" pitchFamily="18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p:oleObj spid="_x0000_s7172" name="Clip" r:id="rId3" imgW="6857143" imgH="48963" progId="">
              <p:embed/>
            </p:oleObj>
          </a:graphicData>
        </a:graphic>
      </p:graphicFrame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1000" y="228600"/>
            <a:ext cx="8458200" cy="632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p:oleObj spid="_x0000_s8196" name="Clip" r:id="rId3" imgW="6857143" imgH="48963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447800"/>
            <a:ext cx="41148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4038600"/>
            <a:ext cx="41148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1524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295400"/>
            <a:ext cx="8305800" cy="4830763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3"/>
          <p:cNvGraphicFramePr>
            <a:graphicFrameLocks/>
          </p:cNvGraphicFramePr>
          <p:nvPr/>
        </p:nvGraphicFramePr>
        <p:xfrm>
          <a:off x="381000" y="838200"/>
          <a:ext cx="8382000" cy="76200"/>
        </p:xfrm>
        <a:graphic>
          <a:graphicData uri="http://schemas.openxmlformats.org/presentationml/2006/ole">
            <p:oleObj spid="_x0000_s2052" name="Clip" r:id="rId3" imgW="6857143" imgH="48963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609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486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8686800" y="640080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003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0A4E790A-226A-49D6-9A5E-00C3628B1519}" type="slidenum">
              <a:rPr lang="en-US" sz="1600" smtClean="0">
                <a:latin typeface="Times New Roman" pitchFamily="18" charset="0"/>
                <a:cs typeface="Times New Roman" pitchFamily="18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JavaIcon.gi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001000" y="0"/>
            <a:ext cx="914400" cy="762000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p:oleObj spid="_x0000_s4100" name="Clip" r:id="rId3" imgW="6857143" imgH="48963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p:oleObj spid="_x0000_s5124" name="Clip" r:id="rId3" imgW="6857143" imgH="48963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Oval 8"/>
          <p:cNvSpPr/>
          <p:nvPr userDrawn="1"/>
        </p:nvSpPr>
        <p:spPr bwMode="auto">
          <a:xfrm>
            <a:off x="8610600" y="640080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003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0A4E790A-226A-49D6-9A5E-00C3628B1519}" type="slidenum">
              <a:rPr lang="en-US" sz="1600" smtClean="0">
                <a:latin typeface="Times New Roman" pitchFamily="18" charset="0"/>
                <a:cs typeface="Times New Roman" pitchFamily="18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 descr="JavaIcon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914400" cy="762000"/>
          </a:xfrm>
          <a:prstGeom prst="rect">
            <a:avLst/>
          </a:prstGeom>
        </p:spPr>
      </p:pic>
      <p:sp>
        <p:nvSpPr>
          <p:cNvPr id="6" name="Oval 5"/>
          <p:cNvSpPr/>
          <p:nvPr userDrawn="1"/>
        </p:nvSpPr>
        <p:spPr bwMode="auto">
          <a:xfrm>
            <a:off x="8686800" y="640080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003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0A4E790A-226A-49D6-9A5E-00C3628B1519}" type="slidenum">
              <a:rPr lang="en-US" sz="1600" smtClean="0">
                <a:latin typeface="Times New Roman" pitchFamily="18" charset="0"/>
                <a:cs typeface="Times New Roman" pitchFamily="18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7175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0978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aphicFrame>
        <p:nvGraphicFramePr>
          <p:cNvPr id="1026" name="Object 23"/>
          <p:cNvGraphicFramePr>
            <a:graphicFrameLocks/>
          </p:cNvGraphicFramePr>
          <p:nvPr/>
        </p:nvGraphicFramePr>
        <p:xfrm>
          <a:off x="381000" y="1066800"/>
          <a:ext cx="8382000" cy="76200"/>
        </p:xfrm>
        <a:graphic>
          <a:graphicData uri="http://schemas.openxmlformats.org/presentationml/2006/ole">
            <p:oleObj spid="_x0000_s1028" name="Clip" r:id="rId18" imgW="6857143" imgH="48963" progId="">
              <p:embed/>
            </p:oleObj>
          </a:graphicData>
        </a:graphic>
      </p:graphicFrame>
      <p:pic>
        <p:nvPicPr>
          <p:cNvPr id="8" name="Picture 7" descr="JavaIcon.gif"/>
          <p:cNvPicPr>
            <a:picLocks noChangeAspect="1"/>
          </p:cNvPicPr>
          <p:nvPr userDrawn="1"/>
        </p:nvPicPr>
        <p:blipFill>
          <a:blip r:embed="rId19" cstate="print"/>
          <a:stretch>
            <a:fillRect/>
          </a:stretch>
        </p:blipFill>
        <p:spPr>
          <a:xfrm>
            <a:off x="8001000" y="0"/>
            <a:ext cx="914400" cy="762000"/>
          </a:xfrm>
          <a:prstGeom prst="rect">
            <a:avLst/>
          </a:prstGeom>
        </p:spPr>
      </p:pic>
      <p:sp>
        <p:nvSpPr>
          <p:cNvPr id="9" name="Oval 8"/>
          <p:cNvSpPr/>
          <p:nvPr userDrawn="1"/>
        </p:nvSpPr>
        <p:spPr bwMode="auto">
          <a:xfrm>
            <a:off x="8610600" y="640080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003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0A4E790A-226A-49D6-9A5E-00C3628B1519}" type="slidenum">
              <a:rPr lang="en-US" sz="1600" smtClean="0">
                <a:latin typeface="Times New Roman" pitchFamily="18" charset="0"/>
                <a:cs typeface="Times New Roman" pitchFamily="18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6" r:id="rId15"/>
  </p:sldLayoutIdLst>
  <p:transition>
    <p:zoom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743200"/>
            <a:ext cx="7010400" cy="609600"/>
          </a:xfrm>
        </p:spPr>
        <p:txBody>
          <a:bodyPr/>
          <a:lstStyle/>
          <a:p>
            <a:r>
              <a:rPr lang="en-US" dirty="0" smtClean="0">
                <a:latin typeface="Impact" pitchFamily="34" charset="0"/>
              </a:rPr>
              <a:t>Chapter </a:t>
            </a:r>
            <a:r>
              <a:rPr lang="en-US" dirty="0" smtClean="0">
                <a:latin typeface="Impact" pitchFamily="34" charset="0"/>
              </a:rPr>
              <a:t>05</a:t>
            </a:r>
            <a:endParaRPr lang="en-US" dirty="0">
              <a:latin typeface="Impac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320225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Britannic Bold" pitchFamily="34" charset="0"/>
              </a:rPr>
              <a:t>Object Oriented Programming (SE </a:t>
            </a:r>
            <a:r>
              <a:rPr lang="en-US" sz="3200" dirty="0" smtClean="0">
                <a:solidFill>
                  <a:srgbClr val="C00000"/>
                </a:solidFill>
                <a:latin typeface="Britannic Bold" pitchFamily="34" charset="0"/>
              </a:rPr>
              <a:t>2202)</a:t>
            </a:r>
            <a:endParaRPr lang="en-US" sz="3200" dirty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838200" y="37338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Eras Bold ITC" pitchFamily="34" charset="0"/>
                <a:ea typeface="+mj-ea"/>
                <a:cs typeface="Aharoni" pitchFamily="2" charset="-79"/>
              </a:rPr>
              <a:t>Exception Handling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Eras Bold ITC" pitchFamily="34" charset="0"/>
              <a:ea typeface="+mj-ea"/>
              <a:cs typeface="Aharoni" pitchFamily="2" charset="-79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200" b="1"/>
              <a:t>UncheckedExceptions Example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52400" y="1066800"/>
            <a:ext cx="5867400" cy="369331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class Exceptiondemo1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a=10;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b= 5;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 =5;</a:t>
            </a:r>
          </a:p>
          <a:p>
            <a:r>
              <a:rPr lang="en-US" b="1" i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x = a/(b-c); // Dynamic </a:t>
            </a:r>
            <a:r>
              <a:rPr lang="en-US" b="1" i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Initilization</a:t>
            </a:r>
            <a:endParaRPr lang="en-US" b="1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System.out.println("c="+c);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y = a/(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b+c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System.out.println("y="+y);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5241925"/>
            <a:ext cx="86868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C:\&gt;</a:t>
            </a:r>
            <a:r>
              <a:rPr lang="en-US" sz="2000" dirty="0" err="1" smtClean="0">
                <a:solidFill>
                  <a:srgbClr val="00B0F0"/>
                </a:solidFill>
              </a:rPr>
              <a:t>javac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Exceptiondemo1.java </a:t>
            </a:r>
            <a:r>
              <a:rPr lang="en-US" sz="2000" dirty="0" smtClean="0">
                <a:solidFill>
                  <a:srgbClr val="00B0F0"/>
                </a:solidFill>
              </a:rPr>
              <a:t>                  </a:t>
            </a:r>
            <a:r>
              <a:rPr lang="en-US" dirty="0" smtClean="0">
                <a:solidFill>
                  <a:srgbClr val="008000"/>
                </a:solidFill>
              </a:rPr>
              <a:t>&lt;&lt; </a:t>
            </a:r>
            <a:r>
              <a:rPr lang="en-US" dirty="0">
                <a:solidFill>
                  <a:srgbClr val="008000"/>
                </a:solidFill>
              </a:rPr>
              <a:t>Compilation Step Pass&gt;&gt;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C:\&gt;java </a:t>
            </a:r>
            <a:r>
              <a:rPr lang="en-US" sz="2000" dirty="0">
                <a:solidFill>
                  <a:srgbClr val="FF0000"/>
                </a:solidFill>
              </a:rPr>
              <a:t>Exceptiondemo1</a:t>
            </a:r>
          </a:p>
          <a:p>
            <a:r>
              <a:rPr lang="en-US" sz="2000" dirty="0">
                <a:solidFill>
                  <a:srgbClr val="FF0000"/>
                </a:solidFill>
              </a:rPr>
              <a:t>Exception in thread "main" </a:t>
            </a:r>
          </a:p>
          <a:p>
            <a:r>
              <a:rPr lang="en-US" sz="2000" i="1" dirty="0" err="1">
                <a:solidFill>
                  <a:srgbClr val="00B0F0"/>
                </a:solidFill>
              </a:rPr>
              <a:t>java.lang.ArithmeticException</a:t>
            </a:r>
            <a:r>
              <a:rPr lang="en-US" sz="2000" i="1" dirty="0">
                <a:solidFill>
                  <a:srgbClr val="00B0F0"/>
                </a:solidFill>
              </a:rPr>
              <a:t>: / by zero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at Exceptiondemo1.main(Exceptiondemo1.java:8)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5562600" y="1600200"/>
            <a:ext cx="3581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throws </a:t>
            </a:r>
            <a:r>
              <a:rPr lang="en-US" sz="2000" dirty="0" err="1">
                <a:solidFill>
                  <a:srgbClr val="FF0000"/>
                </a:solidFill>
              </a:rPr>
              <a:t>ArithmeticException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 flipH="1" flipV="1">
            <a:off x="6172200" y="2133600"/>
            <a:ext cx="609600" cy="106680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 flipH="1" flipV="1">
            <a:off x="6477000" y="2133600"/>
            <a:ext cx="838200" cy="914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6096000" y="3124200"/>
            <a:ext cx="2514600" cy="650875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No Need to mention for</a:t>
            </a:r>
          </a:p>
          <a:p>
            <a:r>
              <a:rPr lang="en-US" dirty="0">
                <a:solidFill>
                  <a:schemeClr val="bg2"/>
                </a:solidFill>
              </a:rPr>
              <a:t>Unchecked Exceptions</a:t>
            </a: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457200" y="6096000"/>
            <a:ext cx="579120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5257800" y="34290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6019800" y="4038600"/>
            <a:ext cx="251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Can Throw an Exception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2" grpId="0" animBg="1"/>
      <p:bldP spid="7174" grpId="0"/>
      <p:bldP spid="7179" grpId="0" animBg="1"/>
      <p:bldP spid="7180" grpId="0" animBg="1"/>
      <p:bldP spid="7183" grpId="0" animBg="1"/>
      <p:bldP spid="71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7010400" cy="879475"/>
          </a:xfrm>
        </p:spPr>
        <p:txBody>
          <a:bodyPr/>
          <a:lstStyle/>
          <a:p>
            <a:r>
              <a:rPr lang="en-US" dirty="0"/>
              <a:t>Exception </a:t>
            </a:r>
            <a:r>
              <a:rPr lang="en-US" dirty="0" smtClean="0"/>
              <a:t>Handling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05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Code that could generate errors put in </a:t>
            </a:r>
            <a:r>
              <a:rPr lang="en-US" b="1" dirty="0" smtClean="0">
                <a:solidFill>
                  <a:schemeClr val="tx2"/>
                </a:solidFill>
              </a:rPr>
              <a:t>try</a:t>
            </a:r>
            <a:r>
              <a:rPr lang="en-US" dirty="0" smtClean="0"/>
              <a:t> blocks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for error handling enclosed in a </a:t>
            </a:r>
            <a:r>
              <a:rPr lang="en-US" b="1" dirty="0" smtClean="0">
                <a:solidFill>
                  <a:schemeClr val="tx2"/>
                </a:solidFill>
              </a:rPr>
              <a:t>catch</a:t>
            </a:r>
            <a:r>
              <a:rPr lang="en-US" dirty="0" smtClean="0"/>
              <a:t> clause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/>
                </a:solidFill>
              </a:rPr>
              <a:t>finally </a:t>
            </a:r>
            <a:r>
              <a:rPr lang="en-US" dirty="0" smtClean="0"/>
              <a:t>clause always executes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Five constructs are used in exception handling:</a:t>
            </a:r>
          </a:p>
          <a:p>
            <a:pPr marL="914400" lvl="1" indent="-457200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try</a:t>
            </a:r>
            <a:r>
              <a:rPr lang="en-US" dirty="0" smtClean="0"/>
              <a:t> – a block surrounding program statements to monitor for exceptions</a:t>
            </a:r>
          </a:p>
          <a:p>
            <a:pPr marL="914400" lvl="1" indent="-457200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catch </a:t>
            </a:r>
            <a:r>
              <a:rPr lang="en-US" dirty="0" smtClean="0"/>
              <a:t>– together with try, catches specific kinds of exceptions and handles them in some way</a:t>
            </a:r>
          </a:p>
          <a:p>
            <a:pPr marL="914400" lvl="1" indent="-457200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finally</a:t>
            </a:r>
            <a:r>
              <a:rPr lang="en-US" dirty="0" smtClean="0"/>
              <a:t> – specifies any code that absolutely must be executed whether or not an exception occurs</a:t>
            </a:r>
          </a:p>
          <a:p>
            <a:pPr marL="914400" lvl="1" indent="-457200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throw</a:t>
            </a:r>
            <a:r>
              <a:rPr lang="en-US" dirty="0" smtClean="0"/>
              <a:t> – used to throw a specific exception from the program</a:t>
            </a:r>
          </a:p>
          <a:p>
            <a:pPr marL="914400" lvl="1" indent="-457200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throws </a:t>
            </a:r>
            <a:r>
              <a:rPr lang="en-US" dirty="0" smtClean="0"/>
              <a:t>– specifies which exceptions a given method can throw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Exception Handler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609600" y="1066800"/>
            <a:ext cx="2362200" cy="24384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1066800" y="1447800"/>
            <a:ext cx="1447800" cy="338554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 smtClean="0">
                <a:solidFill>
                  <a:schemeClr val="bg2"/>
                </a:solidFill>
              </a:rPr>
              <a:t>try block</a:t>
            </a:r>
            <a:endParaRPr lang="en-US" sz="1600" b="1" dirty="0">
              <a:solidFill>
                <a:schemeClr val="bg2"/>
              </a:solidFill>
            </a:endParaRP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1066800" y="2819400"/>
            <a:ext cx="1524000" cy="338554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 smtClean="0">
                <a:solidFill>
                  <a:schemeClr val="bg2"/>
                </a:solidFill>
              </a:rPr>
              <a:t>catch block</a:t>
            </a:r>
            <a:endParaRPr lang="en-US" sz="1600" b="1" dirty="0">
              <a:solidFill>
                <a:schemeClr val="bg2"/>
              </a:solidFill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590800" y="1066800"/>
            <a:ext cx="4724400" cy="1828800"/>
            <a:chOff x="2160" y="1296"/>
            <a:chExt cx="2976" cy="1152"/>
          </a:xfrm>
        </p:grpSpPr>
        <p:sp>
          <p:nvSpPr>
            <p:cNvPr id="93193" name="Freeform 9"/>
            <p:cNvSpPr>
              <a:spLocks/>
            </p:cNvSpPr>
            <p:nvPr/>
          </p:nvSpPr>
          <p:spPr bwMode="auto">
            <a:xfrm>
              <a:off x="2160" y="1776"/>
              <a:ext cx="528" cy="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144"/>
                </a:cxn>
                <a:cxn ang="0">
                  <a:pos x="288" y="384"/>
                </a:cxn>
                <a:cxn ang="0">
                  <a:pos x="240" y="528"/>
                </a:cxn>
                <a:cxn ang="0">
                  <a:pos x="0" y="672"/>
                </a:cxn>
              </a:cxnLst>
              <a:rect l="0" t="0" r="r" b="b"/>
              <a:pathLst>
                <a:path w="288" h="672">
                  <a:moveTo>
                    <a:pt x="0" y="0"/>
                  </a:moveTo>
                  <a:cubicBezTo>
                    <a:pt x="96" y="40"/>
                    <a:pt x="192" y="80"/>
                    <a:pt x="240" y="144"/>
                  </a:cubicBezTo>
                  <a:cubicBezTo>
                    <a:pt x="288" y="208"/>
                    <a:pt x="288" y="320"/>
                    <a:pt x="288" y="384"/>
                  </a:cubicBezTo>
                  <a:cubicBezTo>
                    <a:pt x="288" y="448"/>
                    <a:pt x="288" y="480"/>
                    <a:pt x="240" y="528"/>
                  </a:cubicBezTo>
                  <a:cubicBezTo>
                    <a:pt x="192" y="576"/>
                    <a:pt x="96" y="624"/>
                    <a:pt x="0" y="672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196" name="Text Box 12"/>
            <p:cNvSpPr txBox="1">
              <a:spLocks noChangeArrowheads="1"/>
            </p:cNvSpPr>
            <p:nvPr/>
          </p:nvSpPr>
          <p:spPr bwMode="auto">
            <a:xfrm>
              <a:off x="2544" y="1296"/>
              <a:ext cx="2592" cy="40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smtClean="0">
                  <a:solidFill>
                    <a:schemeClr val="bg1"/>
                  </a:solidFill>
                </a:rPr>
                <a:t>The statement that causes an exception is thrown from here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3197" name="Text Box 13"/>
          <p:cNvSpPr txBox="1">
            <a:spLocks noChangeArrowheads="1"/>
          </p:cNvSpPr>
          <p:nvPr/>
        </p:nvSpPr>
        <p:spPr bwMode="auto">
          <a:xfrm>
            <a:off x="3429000" y="2590800"/>
            <a:ext cx="4114800" cy="369332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chemeClr val="bg1"/>
                </a:solidFill>
              </a:rPr>
              <a:t>The statement that handles the exception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6800" y="3733800"/>
            <a:ext cx="533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Figure: Exception Handling mechanism</a:t>
            </a:r>
            <a:endParaRPr lang="en-US" i="1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Blocks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4953000" cy="5410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General form: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try {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…  // generates an exception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catch(Exception1 e1){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…//handles the exception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catch(Exception2 e2){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…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finally 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…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343400" y="2514600"/>
            <a:ext cx="4572000" cy="326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000" dirty="0" smtClean="0"/>
              <a:t>where:</a:t>
            </a:r>
          </a:p>
          <a:p>
            <a:pPr marL="231775" indent="-231775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try { … } is the block of code to monitor for exceptions</a:t>
            </a:r>
          </a:p>
          <a:p>
            <a:pPr marL="231775" indent="-231775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catch(</a:t>
            </a:r>
            <a:r>
              <a:rPr lang="en-US" sz="2000" i="1" dirty="0" smtClean="0"/>
              <a:t>Exception</a:t>
            </a:r>
            <a:r>
              <a:rPr lang="en-US" sz="2000" dirty="0" smtClean="0"/>
              <a:t> ex) { … } is exception handler for the exception </a:t>
            </a:r>
            <a:r>
              <a:rPr lang="en-US" sz="2000" i="1" dirty="0" err="1" smtClean="0"/>
              <a:t>Exception</a:t>
            </a:r>
            <a:endParaRPr lang="en-US" sz="2000" i="1" dirty="0" smtClean="0"/>
          </a:p>
          <a:p>
            <a:pPr marL="231775" indent="-231775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finally { … } is the block of code to execute before the try block ends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Example</a:t>
            </a:r>
            <a:endParaRPr lang="en-US" sz="3200" b="1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5257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/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DivByZero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static void main(String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[])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try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 = 10, b = 0, c;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 = a / b;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System.out.println("Division = " + c);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}catch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ArithmeticException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System.out.println("Error:" +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}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} 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5715000"/>
            <a:ext cx="3048000" cy="92333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 smtClean="0"/>
              <a:t>Error: / by zero</a:t>
            </a:r>
          </a:p>
          <a:p>
            <a:r>
              <a:rPr lang="en-US" b="1" dirty="0" smtClean="0"/>
              <a:t>Quit</a:t>
            </a:r>
            <a:endParaRPr lang="en-US" b="1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 smtClean="0"/>
              <a:t>Example - Multiple catch Statements</a:t>
            </a:r>
            <a:endParaRPr lang="en-US" sz="3800" b="1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518160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1900" b="1" dirty="0"/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MultipleCatch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100000"/>
              </a:lnSpc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>
              <a:lnSpc>
                <a:spcPct val="100000"/>
              </a:lnSpc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try {</a:t>
            </a:r>
          </a:p>
          <a:p>
            <a:pPr>
              <a:lnSpc>
                <a:spcPct val="100000"/>
              </a:lnSpc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a = 10, b = 0, c;</a:t>
            </a:r>
          </a:p>
          <a:p>
            <a:pPr>
              <a:lnSpc>
                <a:spcPct val="100000"/>
              </a:lnSpc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9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 = a / b;</a:t>
            </a:r>
          </a:p>
          <a:p>
            <a:pPr>
              <a:lnSpc>
                <a:spcPct val="100000"/>
              </a:lnSpc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   System.out.println("Division = " + c);</a:t>
            </a:r>
          </a:p>
          <a:p>
            <a:pPr>
              <a:lnSpc>
                <a:spcPct val="100000"/>
              </a:lnSpc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x[] = {1, 2, 3};</a:t>
            </a:r>
          </a:p>
          <a:p>
            <a:pPr>
              <a:lnSpc>
                <a:spcPct val="100000"/>
              </a:lnSpc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9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x[30] = 100;</a:t>
            </a:r>
          </a:p>
          <a:p>
            <a:pPr>
              <a:lnSpc>
                <a:spcPct val="100000"/>
              </a:lnSpc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} catch (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ArithmeticException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pPr>
              <a:lnSpc>
                <a:spcPct val="100000"/>
              </a:lnSpc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   System.out.println("Error:" +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lnSpc>
                <a:spcPct val="100000"/>
              </a:lnSpc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} catch (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ArrayIndexOutOfBoundsException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e2) {</a:t>
            </a:r>
          </a:p>
          <a:p>
            <a:pPr>
              <a:lnSpc>
                <a:spcPct val="100000"/>
              </a:lnSpc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   System.out.println("Error:" + e2.toString());</a:t>
            </a:r>
          </a:p>
          <a:p>
            <a:pPr>
              <a:lnSpc>
                <a:spcPct val="100000"/>
              </a:lnSpc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>
              <a:lnSpc>
                <a:spcPct val="100000"/>
              </a:lnSpc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9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5791200"/>
            <a:ext cx="57912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Even though multiple exceptions are found in the program, only one exception is raised at a time.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 smtClean="0"/>
              <a:t>Nested try's</a:t>
            </a:r>
            <a:endParaRPr lang="en-US" sz="3800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077200" cy="5257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NestedTryDemo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Integer.parseInt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try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Integer.parseInt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[1]);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(a/b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}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ArithmeticException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e)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System.out.println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(“Div by zero error!");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}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}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catch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ArrayIndexOutOfBoundsException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System.out.println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(“Need 2 parameters!");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}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100" b="1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Exceptions(throw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0772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 far, we were only catching the exceptions thrown by the Java system.</a:t>
            </a:r>
          </a:p>
          <a:p>
            <a:pPr>
              <a:lnSpc>
                <a:spcPct val="100000"/>
              </a:lnSpc>
            </a:pPr>
            <a:r>
              <a:rPr lang="en-US" dirty="0"/>
              <a:t>In fact, a user program may throw an exception explicitly: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throw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ThrowableInstance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  </a:t>
            </a:r>
            <a:r>
              <a:rPr lang="en-US" sz="2000" dirty="0" err="1" smtClean="0"/>
              <a:t>ThrowableInstance</a:t>
            </a:r>
            <a:r>
              <a:rPr lang="en-US" sz="2000" dirty="0" smtClean="0"/>
              <a:t> </a:t>
            </a:r>
            <a:r>
              <a:rPr lang="en-US" sz="2000" dirty="0"/>
              <a:t>must be an object of type </a:t>
            </a:r>
            <a:r>
              <a:rPr lang="en-US" sz="2000" dirty="0" err="1"/>
              <a:t>Throwable</a:t>
            </a:r>
            <a:r>
              <a:rPr lang="en-US" sz="2000" dirty="0"/>
              <a:t> or </a:t>
            </a:r>
            <a:r>
              <a:rPr lang="en-US" sz="2000" dirty="0" smtClean="0"/>
              <a:t>its subclass.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Once an exception is thrown by: throw </a:t>
            </a:r>
            <a:r>
              <a:rPr lang="en-US" dirty="0" err="1" smtClean="0"/>
              <a:t>ThrowableInstance</a:t>
            </a:r>
            <a:r>
              <a:rPr lang="en-US" dirty="0" smtClean="0"/>
              <a:t>;</a:t>
            </a:r>
          </a:p>
          <a:p>
            <a:pPr marL="857250" lvl="1" indent="-457200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 smtClean="0"/>
              <a:t>the flow of control stops immediately</a:t>
            </a:r>
          </a:p>
          <a:p>
            <a:pPr marL="857250" lvl="1" indent="-457200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 smtClean="0"/>
              <a:t>the nearest enclosing try statement is inspected if it has a catch statement that matches the type of exception:</a:t>
            </a:r>
          </a:p>
          <a:p>
            <a:pPr marL="857250" lvl="1" indent="-457200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 smtClean="0"/>
              <a:t>if one exists, control is transferred to that statement</a:t>
            </a:r>
          </a:p>
          <a:p>
            <a:pPr marL="857250" lvl="1" indent="-457200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 smtClean="0"/>
              <a:t>otherwise, the next enclosing try statement is examined</a:t>
            </a:r>
          </a:p>
          <a:p>
            <a:pPr marL="857250" lvl="1" indent="-457200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 smtClean="0"/>
              <a:t>if no enclosing try statement has a corresponding catch clause, the default exception handler halts the program and prints the stack</a:t>
            </a:r>
          </a:p>
          <a:p>
            <a:pPr>
              <a:lnSpc>
                <a:spcPct val="100000"/>
              </a:lnSpc>
              <a:buNone/>
            </a:pP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525780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600" dirty="0"/>
              <a:t>Two ways to obtain a </a:t>
            </a:r>
            <a:r>
              <a:rPr lang="en-US" sz="2600" dirty="0" err="1"/>
              <a:t>Throwable</a:t>
            </a:r>
            <a:r>
              <a:rPr lang="en-US" sz="2600" dirty="0"/>
              <a:t> instance:</a:t>
            </a:r>
          </a:p>
          <a:p>
            <a:pPr marL="290513" indent="-290513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sz="2600" dirty="0" smtClean="0"/>
              <a:t>creating </a:t>
            </a:r>
            <a:r>
              <a:rPr lang="en-US" sz="2600" dirty="0"/>
              <a:t>one with the </a:t>
            </a:r>
            <a:r>
              <a:rPr lang="en-US" sz="2600" b="1" dirty="0"/>
              <a:t>new</a:t>
            </a:r>
            <a:r>
              <a:rPr lang="en-US" sz="2600" dirty="0"/>
              <a:t> </a:t>
            </a:r>
            <a:r>
              <a:rPr lang="en-US" sz="2600" dirty="0" smtClean="0"/>
              <a:t>operator </a:t>
            </a:r>
          </a:p>
          <a:p>
            <a:pPr marL="514350" indent="-514350">
              <a:lnSpc>
                <a:spcPct val="100000"/>
              </a:lnSpc>
              <a:buNone/>
            </a:pPr>
            <a:r>
              <a:rPr lang="en-US" sz="2600" dirty="0" smtClean="0"/>
              <a:t>   All </a:t>
            </a:r>
            <a:r>
              <a:rPr lang="en-US" sz="2600" dirty="0"/>
              <a:t>Java built-in exceptions have at least two </a:t>
            </a:r>
            <a:r>
              <a:rPr lang="en-US" sz="2600" dirty="0" smtClean="0"/>
              <a:t>constructors</a:t>
            </a:r>
            <a:r>
              <a:rPr lang="en-US" sz="2600" dirty="0"/>
              <a:t>: </a:t>
            </a:r>
          </a:p>
          <a:p>
            <a:pPr marL="914400" lvl="1" indent="-514350">
              <a:lnSpc>
                <a:spcPct val="100000"/>
              </a:lnSpc>
              <a:buNone/>
            </a:pPr>
            <a:r>
              <a:rPr lang="en-US" sz="2200" dirty="0" smtClean="0"/>
              <a:t>One </a:t>
            </a:r>
            <a:r>
              <a:rPr lang="en-US" sz="2200" dirty="0"/>
              <a:t>without parameters and another with one </a:t>
            </a:r>
            <a:r>
              <a:rPr lang="en-US" sz="2200" dirty="0" smtClean="0"/>
              <a:t>String parameter</a:t>
            </a:r>
            <a:r>
              <a:rPr lang="en-US" sz="2200" dirty="0"/>
              <a:t>:</a:t>
            </a:r>
          </a:p>
          <a:p>
            <a:pPr marL="514350" indent="-514350">
              <a:lnSpc>
                <a:spcPct val="100000"/>
              </a:lnSpc>
              <a:buNone/>
            </a:pPr>
            <a:r>
              <a:rPr lang="en-US" sz="2600" dirty="0"/>
              <a:t>	</a:t>
            </a:r>
            <a:r>
              <a:rPr lang="en-US" sz="2600" b="1" dirty="0" smtClean="0"/>
              <a:t>throw </a:t>
            </a:r>
            <a:r>
              <a:rPr lang="en-US" sz="2600" b="1" dirty="0"/>
              <a:t>new </a:t>
            </a:r>
            <a:r>
              <a:rPr lang="en-US" sz="2600" b="1" dirty="0" err="1"/>
              <a:t>NullPointerException</a:t>
            </a:r>
            <a:r>
              <a:rPr lang="en-US" sz="2600" b="1" dirty="0"/>
              <a:t>("demo");</a:t>
            </a:r>
          </a:p>
          <a:p>
            <a:pPr marL="514350" indent="-514350">
              <a:lnSpc>
                <a:spcPct val="100000"/>
              </a:lnSpc>
              <a:buSzPct val="100000"/>
              <a:buFont typeface="+mj-lt"/>
              <a:buAutoNum type="arabicPeriod" startAt="2"/>
            </a:pPr>
            <a:r>
              <a:rPr lang="en-US" sz="2600" dirty="0" smtClean="0"/>
              <a:t>using </a:t>
            </a:r>
            <a:r>
              <a:rPr lang="en-US" sz="2600" dirty="0"/>
              <a:t>a parameter of the catch clause</a:t>
            </a:r>
          </a:p>
          <a:p>
            <a:pPr marL="514350" indent="-514350">
              <a:lnSpc>
                <a:spcPct val="100000"/>
              </a:lnSpc>
              <a:buNone/>
            </a:pPr>
            <a:r>
              <a:rPr lang="en-US" sz="2600" dirty="0"/>
              <a:t>	try { … </a:t>
            </a:r>
            <a:endParaRPr lang="en-US" sz="2600" dirty="0" smtClean="0"/>
          </a:p>
          <a:p>
            <a:pPr marL="514350" indent="-514350">
              <a:lnSpc>
                <a:spcPct val="100000"/>
              </a:lnSpc>
              <a:buNone/>
            </a:pPr>
            <a:r>
              <a:rPr lang="en-US" sz="2600" dirty="0" smtClean="0"/>
              <a:t>      } </a:t>
            </a:r>
          </a:p>
          <a:p>
            <a:pPr marL="514350" indent="-514350">
              <a:lnSpc>
                <a:spcPct val="100000"/>
              </a:lnSpc>
              <a:buNone/>
            </a:pPr>
            <a:r>
              <a:rPr lang="en-US" sz="2600" dirty="0" smtClean="0"/>
              <a:t>     catch(</a:t>
            </a:r>
            <a:r>
              <a:rPr lang="en-US" sz="2600" dirty="0" err="1" smtClean="0"/>
              <a:t>Throwable</a:t>
            </a:r>
            <a:r>
              <a:rPr lang="en-US" sz="2600" dirty="0" smtClean="0"/>
              <a:t> </a:t>
            </a:r>
            <a:r>
              <a:rPr lang="en-US" sz="2600" dirty="0"/>
              <a:t>e) </a:t>
            </a:r>
            <a:r>
              <a:rPr lang="en-US" sz="2600" dirty="0" smtClean="0"/>
              <a:t>{</a:t>
            </a:r>
          </a:p>
          <a:p>
            <a:pPr marL="514350" indent="-514350">
              <a:lnSpc>
                <a:spcPct val="100000"/>
              </a:lnSpc>
              <a:buNone/>
            </a:pPr>
            <a:r>
              <a:rPr lang="en-US" sz="2600" dirty="0" smtClean="0"/>
              <a:t>    …… </a:t>
            </a:r>
          </a:p>
          <a:p>
            <a:pPr marL="514350" indent="-514350">
              <a:lnSpc>
                <a:spcPct val="100000"/>
              </a:lnSpc>
              <a:buNone/>
            </a:pPr>
            <a:r>
              <a:rPr lang="en-US" sz="2600" dirty="0" smtClean="0"/>
              <a:t>   }</a:t>
            </a:r>
            <a:endParaRPr lang="en-US" sz="26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throw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441960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ThrowDemo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dirty="0">
                <a:cs typeface="Courier New" pitchFamily="49" charset="0"/>
              </a:rPr>
              <a:t>//The method </a:t>
            </a:r>
            <a:r>
              <a:rPr lang="en-US" sz="2000" dirty="0" err="1">
                <a:cs typeface="Courier New" pitchFamily="49" charset="0"/>
              </a:rPr>
              <a:t>demoproc</a:t>
            </a:r>
            <a:r>
              <a:rPr lang="en-US" sz="2000" dirty="0">
                <a:cs typeface="Courier New" pitchFamily="49" charset="0"/>
              </a:rPr>
              <a:t> throws a </a:t>
            </a:r>
            <a:r>
              <a:rPr lang="en-US" sz="2000" dirty="0" err="1">
                <a:cs typeface="Courier New" pitchFamily="49" charset="0"/>
              </a:rPr>
              <a:t>NullPointerException</a:t>
            </a:r>
            <a:endParaRPr lang="en-US" sz="2000" dirty="0">
              <a:cs typeface="Courier New" pitchFamily="49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dirty="0" smtClean="0">
                <a:cs typeface="Courier New" pitchFamily="49" charset="0"/>
              </a:rPr>
              <a:t>//exception </a:t>
            </a:r>
            <a:r>
              <a:rPr lang="en-US" sz="2000" dirty="0">
                <a:cs typeface="Courier New" pitchFamily="49" charset="0"/>
              </a:rPr>
              <a:t>which is immediately caught in the try block and </a:t>
            </a:r>
            <a:r>
              <a:rPr lang="en-US" sz="2000" dirty="0" smtClean="0">
                <a:cs typeface="Courier New" pitchFamily="49" charset="0"/>
              </a:rPr>
              <a:t>re-thrown</a:t>
            </a:r>
            <a:r>
              <a:rPr lang="en-US" sz="2000" dirty="0">
                <a:cs typeface="Courier New" pitchFamily="49" charset="0"/>
              </a:rPr>
              <a:t>: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static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demoproc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try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throw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NullPointerException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("demo");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catch(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NullPointerException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System.out.println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("Caught inside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demoproc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.");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throw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85000"/>
              <a:buNone/>
            </a:pPr>
            <a:r>
              <a:rPr lang="en-US" dirty="0" smtClean="0">
                <a:solidFill>
                  <a:srgbClr val="000000"/>
                </a:solidFill>
              </a:rPr>
              <a:t>After studying this chapter, students should be able to learn:</a:t>
            </a:r>
          </a:p>
          <a:p>
            <a:pPr marL="465138" indent="-344488">
              <a:lnSpc>
                <a:spcPct val="150000"/>
              </a:lnSpc>
              <a:buSzPct val="65000"/>
            </a:pPr>
            <a:r>
              <a:rPr lang="en-US" dirty="0" smtClean="0"/>
              <a:t>Exception</a:t>
            </a:r>
          </a:p>
          <a:p>
            <a:pPr marL="465138" indent="-344488">
              <a:lnSpc>
                <a:spcPct val="150000"/>
              </a:lnSpc>
              <a:buSzPct val="65000"/>
            </a:pPr>
            <a:r>
              <a:rPr lang="en-US" dirty="0" smtClean="0"/>
              <a:t>Exception Hierarchy</a:t>
            </a:r>
          </a:p>
          <a:p>
            <a:pPr marL="465138" indent="-344488">
              <a:lnSpc>
                <a:spcPct val="150000"/>
              </a:lnSpc>
              <a:buSzPct val="65000"/>
            </a:pPr>
            <a:r>
              <a:rPr lang="en-US" dirty="0" smtClean="0"/>
              <a:t>Exception Handling</a:t>
            </a:r>
          </a:p>
          <a:p>
            <a:pPr marL="465138" indent="-344488">
              <a:lnSpc>
                <a:spcPct val="150000"/>
              </a:lnSpc>
              <a:buSzPct val="65000"/>
            </a:pPr>
            <a:r>
              <a:rPr lang="en-US" dirty="0" smtClean="0"/>
              <a:t>Throwing Exception</a:t>
            </a:r>
          </a:p>
          <a:p>
            <a:pPr marL="465138" indent="-344488">
              <a:lnSpc>
                <a:spcPct val="150000"/>
              </a:lnSpc>
              <a:buSzPct val="65000"/>
            </a:pPr>
            <a:r>
              <a:rPr lang="en-US" dirty="0" smtClean="0"/>
              <a:t>User-defined Exceptions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throw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79248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//The </a:t>
            </a:r>
            <a:r>
              <a:rPr lang="en-US" sz="2400" dirty="0"/>
              <a:t>main method calls </a:t>
            </a:r>
            <a:r>
              <a:rPr lang="en-US" sz="2400" dirty="0" err="1"/>
              <a:t>demoproc</a:t>
            </a:r>
            <a:r>
              <a:rPr lang="en-US" sz="2400" dirty="0"/>
              <a:t> within the try </a:t>
            </a:r>
            <a:r>
              <a:rPr lang="en-US" sz="2400" dirty="0" smtClean="0"/>
              <a:t>block which catches </a:t>
            </a:r>
            <a:r>
              <a:rPr lang="en-US" sz="2400" dirty="0"/>
              <a:t>and handles the </a:t>
            </a:r>
            <a:r>
              <a:rPr lang="en-US" sz="2400" dirty="0" err="1"/>
              <a:t>NullPointerException</a:t>
            </a:r>
            <a:r>
              <a:rPr lang="en-US" sz="2400" dirty="0"/>
              <a:t> </a:t>
            </a:r>
            <a:r>
              <a:rPr lang="en-US" sz="2400" dirty="0" smtClean="0"/>
              <a:t> exception</a:t>
            </a:r>
            <a:r>
              <a:rPr lang="en-US" sz="2400" dirty="0"/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static void main(String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try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demoproc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catch(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NullPointerException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System.out.println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Recaught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 " + e);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throws </a:t>
            </a:r>
            <a:r>
              <a:rPr lang="en-US" dirty="0" smtClean="0"/>
              <a:t>Declaration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029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 dirty="0"/>
              <a:t>If a method is capable of causing an exception that it does not handle, it must specify this behavior by the throws clause in its declaration: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600" dirty="0"/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name(parameter-list) throws exception-list {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	…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600" dirty="0"/>
              <a:t>where exception-list is a comma-separated list of all types of exceptions that a method might throw.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All exceptions must be listed except Error and RuntimeException or any of their subclasses, otherwise a compile-time error occurs.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throws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05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The </a:t>
            </a:r>
            <a:r>
              <a:rPr lang="en-US" sz="2400" dirty="0" err="1"/>
              <a:t>throwOne</a:t>
            </a:r>
            <a:r>
              <a:rPr lang="en-US" sz="2400" dirty="0"/>
              <a:t> method throws an exception that it does not catch, nor declares it within the throws clause.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ThrowsDemo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static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throwOne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System.out.println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("Inside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throwOne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.");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throw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IllegalAccessException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("demo")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static void main(String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throwOne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Therefore this program does not compile.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throws 2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534400" cy="518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Corrected program: </a:t>
            </a:r>
            <a:r>
              <a:rPr lang="en-US" sz="2400" dirty="0" err="1"/>
              <a:t>throwOne</a:t>
            </a:r>
            <a:r>
              <a:rPr lang="en-US" sz="2400" dirty="0"/>
              <a:t> lists exception, main catches it: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ThrowsDemo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static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throwOne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IllegalAccessException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System.out.println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("Inside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throwOne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.");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throw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IllegalAccessException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("demo");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static void main(String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try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throwOne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}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IllegalAccessException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System.out.println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("Caught " + e);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}   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  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153400" cy="4114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 dirty="0"/>
              <a:t>When an exception is thrown: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600" dirty="0"/>
              <a:t>	1) the execution of a method is changed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600" dirty="0"/>
              <a:t>	2) the method may even return prematurely.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This may be a problem </a:t>
            </a:r>
            <a:r>
              <a:rPr lang="en-US" sz="2600" dirty="0" smtClean="0"/>
              <a:t>in </a:t>
            </a:r>
            <a:r>
              <a:rPr lang="en-US" sz="2600" dirty="0"/>
              <a:t>many situations.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For instance, if a method opens a file on entry and closes on exit; exception handling should not bypass the proper closure of the file.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The finally block is used to address this problem.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"/>
            <a:ext cx="8153400" cy="838200"/>
          </a:xfrm>
        </p:spPr>
        <p:txBody>
          <a:bodyPr/>
          <a:lstStyle/>
          <a:p>
            <a:r>
              <a:rPr lang="en-US" dirty="0"/>
              <a:t>finally </a:t>
            </a:r>
            <a:r>
              <a:rPr lang="en-US" dirty="0" smtClean="0"/>
              <a:t>Clause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534400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The try/catch statement requires at least one catch or finally clause, although both are optional:</a:t>
            </a:r>
          </a:p>
          <a:p>
            <a:pPr lvl="3">
              <a:lnSpc>
                <a:spcPct val="10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try { …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3">
              <a:lnSpc>
                <a:spcPct val="10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3">
              <a:lnSpc>
                <a:spcPct val="10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catch(Exception1 ex1) {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3">
              <a:lnSpc>
                <a:spcPct val="10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3">
              <a:lnSpc>
                <a:spcPct val="10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3">
              <a:lnSpc>
                <a:spcPct val="10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finally { …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3">
              <a:lnSpc>
                <a:spcPct val="10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/>
              <a:t>Executed after try/catch whether </a:t>
            </a:r>
            <a:r>
              <a:rPr lang="en-US" sz="2400" dirty="0" smtClean="0"/>
              <a:t>or not </a:t>
            </a:r>
            <a:r>
              <a:rPr lang="en-US" sz="2400" dirty="0"/>
              <a:t>the exception is thrown.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Any time a method is to return to a caller from inside </a:t>
            </a:r>
            <a:r>
              <a:rPr lang="en-US" sz="2400" dirty="0" smtClean="0"/>
              <a:t>the try/catch </a:t>
            </a:r>
            <a:r>
              <a:rPr lang="en-US" sz="2400" dirty="0"/>
              <a:t>block via: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sz="2000" dirty="0"/>
              <a:t>	1) uncaught exception or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sz="2000" dirty="0"/>
              <a:t>	2) explicit </a:t>
            </a:r>
            <a:r>
              <a:rPr lang="en-US" sz="2000" dirty="0" smtClean="0"/>
              <a:t>return the </a:t>
            </a:r>
            <a:r>
              <a:rPr lang="en-US" sz="2000" dirty="0"/>
              <a:t>finally clause is executed just before the method returns.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"/>
            <a:ext cx="8153400" cy="914400"/>
          </a:xfrm>
        </p:spPr>
        <p:txBody>
          <a:bodyPr/>
          <a:lstStyle/>
          <a:p>
            <a:r>
              <a:rPr lang="en-US" dirty="0"/>
              <a:t>Example: finally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7630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Three methods to exit in various ways.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FinallyDemo {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dirty="0">
                <a:cs typeface="Courier New" pitchFamily="49" charset="0"/>
              </a:rPr>
              <a:t>//procA prematurely breaks out of the try by throwing an exception, the finally clause is executed on the way out: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static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procA() {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try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System.out.println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("inside procA");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throw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new RuntimeException("demo");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finally {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System.out.println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("procA's finally");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finally 2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0010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// </a:t>
            </a:r>
            <a:r>
              <a:rPr lang="en-US" sz="2000" dirty="0" err="1"/>
              <a:t>procB’s</a:t>
            </a:r>
            <a:r>
              <a:rPr lang="en-US" sz="2000" dirty="0"/>
              <a:t> try statement is exited via a return statement, the finally clause is executed before </a:t>
            </a:r>
            <a:r>
              <a:rPr lang="en-US" sz="2000" dirty="0" err="1"/>
              <a:t>procB</a:t>
            </a:r>
            <a:r>
              <a:rPr lang="en-US" sz="2000" dirty="0"/>
              <a:t> returns: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static 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procB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try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{ System.out.println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("inside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procB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finally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{ System.out.println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procB's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finally");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finally 3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077200" cy="457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In </a:t>
            </a:r>
            <a:r>
              <a:rPr lang="en-US" sz="2000" dirty="0" err="1"/>
              <a:t>procC</a:t>
            </a:r>
            <a:r>
              <a:rPr lang="en-US" sz="2000" dirty="0"/>
              <a:t>, the try statement executes normally without error, however the finally clause is still executed</a:t>
            </a:r>
            <a:r>
              <a:rPr lang="en-US" sz="2000" dirty="0" smtClean="0"/>
              <a:t>:</a:t>
            </a:r>
          </a:p>
          <a:p>
            <a:pPr>
              <a:lnSpc>
                <a:spcPct val="100000"/>
              </a:lnSpc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static 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procC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try </a:t>
            </a: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System.out.println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("inside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procC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finally </a:t>
            </a: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System.out.println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procC's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finally");</a:t>
            </a: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Creating Own Exception </a:t>
            </a:r>
            <a:r>
              <a:rPr lang="en-US" sz="3800" dirty="0" smtClean="0"/>
              <a:t>Classes</a:t>
            </a:r>
            <a:endParaRPr lang="en-US" sz="3800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229600" cy="5029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Built-in </a:t>
            </a:r>
            <a:r>
              <a:rPr lang="en-US" dirty="0"/>
              <a:t>exception classes handle some generic errors.</a:t>
            </a:r>
          </a:p>
          <a:p>
            <a:pPr>
              <a:lnSpc>
                <a:spcPct val="100000"/>
              </a:lnSpc>
            </a:pPr>
            <a:r>
              <a:rPr lang="en-US" dirty="0"/>
              <a:t>For application-specific </a:t>
            </a:r>
            <a:r>
              <a:rPr lang="en-US" dirty="0" smtClean="0"/>
              <a:t>errors, </a:t>
            </a:r>
            <a:r>
              <a:rPr lang="en-US" dirty="0"/>
              <a:t>define your own exception classes. </a:t>
            </a:r>
            <a:r>
              <a:rPr lang="en-US" dirty="0">
                <a:solidFill>
                  <a:srgbClr val="FF0000"/>
                </a:solidFill>
              </a:rPr>
              <a:t>How?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Define </a:t>
            </a:r>
            <a:r>
              <a:rPr lang="en-US" dirty="0"/>
              <a:t>a subclass of Exception: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MyException extends Exception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………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dirty="0"/>
              <a:t> need not implement anything – its mere existence in the type system allows to use its objects as exceptions.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i="1" dirty="0" smtClean="0">
                <a:solidFill>
                  <a:schemeClr val="tx2"/>
                </a:solidFill>
              </a:rPr>
              <a:t>error</a:t>
            </a:r>
            <a:r>
              <a:rPr lang="en-US" dirty="0" smtClean="0"/>
              <a:t> in a program is called bug. Removing errors from program is called </a:t>
            </a:r>
            <a:r>
              <a:rPr lang="en-US" i="1" dirty="0" smtClean="0">
                <a:solidFill>
                  <a:schemeClr val="tx2"/>
                </a:solidFill>
              </a:rPr>
              <a:t>debugging</a:t>
            </a:r>
            <a:r>
              <a:rPr lang="en-US" dirty="0" smtClean="0"/>
              <a:t>.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Errors are broadly classified into 2 types:</a:t>
            </a:r>
          </a:p>
          <a:p>
            <a:pPr lvl="1">
              <a:lnSpc>
                <a:spcPct val="100000"/>
              </a:lnSpc>
            </a:pPr>
            <a:r>
              <a:rPr lang="en-US" b="1" dirty="0" smtClean="0"/>
              <a:t>Compile-time Errors: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sz="1800" dirty="0" smtClean="0"/>
              <a:t>Errors which occur due to syntax or format is called compile time errors. </a:t>
            </a:r>
          </a:p>
          <a:p>
            <a:pPr lvl="2">
              <a:lnSpc>
                <a:spcPct val="100000"/>
              </a:lnSpc>
            </a:pPr>
            <a:r>
              <a:rPr lang="en-US" sz="1800" dirty="0" smtClean="0"/>
              <a:t>These errors are detected by java compiler at compilation time.</a:t>
            </a:r>
          </a:p>
          <a:p>
            <a:pPr lvl="2">
              <a:lnSpc>
                <a:spcPct val="100000"/>
              </a:lnSpc>
            </a:pPr>
            <a:r>
              <a:rPr lang="en-US" sz="1800" dirty="0" smtClean="0"/>
              <a:t>The </a:t>
            </a:r>
            <a:r>
              <a:rPr lang="en-US" sz="1800" b="1" dirty="0" smtClean="0"/>
              <a:t>.class </a:t>
            </a:r>
            <a:r>
              <a:rPr lang="en-US" sz="1800" dirty="0" smtClean="0"/>
              <a:t>file will not be created due to errors.</a:t>
            </a:r>
          </a:p>
          <a:p>
            <a:pPr lvl="2">
              <a:lnSpc>
                <a:spcPct val="100000"/>
              </a:lnSpc>
            </a:pPr>
            <a:r>
              <a:rPr lang="en-US" sz="1800" dirty="0" smtClean="0"/>
              <a:t>Most of the compile-time errors are due to typing mistakes.</a:t>
            </a:r>
          </a:p>
          <a:p>
            <a:pPr lvl="2">
              <a:lnSpc>
                <a:spcPct val="100000"/>
              </a:lnSpc>
            </a:pPr>
            <a:r>
              <a:rPr lang="en-US" sz="1800" dirty="0" smtClean="0"/>
              <a:t>Examples: missing semicolon, missing double quotes, use of undeclared variables etc.</a:t>
            </a:r>
          </a:p>
          <a:p>
            <a:pPr lvl="1">
              <a:lnSpc>
                <a:spcPct val="100000"/>
              </a:lnSpc>
            </a:pPr>
            <a:r>
              <a:rPr lang="en-US" b="1" dirty="0" smtClean="0"/>
              <a:t>Run-time Errors: </a:t>
            </a:r>
          </a:p>
          <a:p>
            <a:pPr lvl="2">
              <a:lnSpc>
                <a:spcPct val="100000"/>
              </a:lnSpc>
            </a:pPr>
            <a:r>
              <a:rPr lang="en-US" sz="1800" dirty="0" smtClean="0"/>
              <a:t>These are the errors that represent computer  inefficiency. </a:t>
            </a:r>
          </a:p>
          <a:p>
            <a:pPr lvl="2">
              <a:lnSpc>
                <a:spcPct val="100000"/>
              </a:lnSpc>
            </a:pPr>
            <a:r>
              <a:rPr lang="en-US" sz="1800" dirty="0" smtClean="0"/>
              <a:t>Insufficient  memory to store data or inability of the microprocessor to execute some statement is examples to runtime errors. </a:t>
            </a:r>
          </a:p>
          <a:p>
            <a:pPr lvl="2">
              <a:lnSpc>
                <a:spcPct val="100000"/>
              </a:lnSpc>
            </a:pPr>
            <a:r>
              <a:rPr lang="en-US" sz="1800" dirty="0" smtClean="0"/>
              <a:t>Runtime errors are detected by JVM at runtime.</a:t>
            </a:r>
          </a:p>
          <a:p>
            <a:pPr lvl="2">
              <a:lnSpc>
                <a:spcPct val="100000"/>
              </a:lnSpc>
            </a:pPr>
            <a:r>
              <a:rPr lang="en-US" sz="1800" dirty="0" smtClean="0"/>
              <a:t>Examples: division be zero, accessing an element that is out of the array bound, converting invalid strings to integer etc.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Own Exceptions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153400" cy="5029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A new exception class is defined, with a private detail variable, a one parameter constructor and an overridden </a:t>
            </a:r>
            <a:r>
              <a:rPr lang="en-US" sz="2400" dirty="0" err="1"/>
              <a:t>toString</a:t>
            </a:r>
            <a:r>
              <a:rPr lang="en-US" sz="2400" dirty="0"/>
              <a:t> method:</a:t>
            </a:r>
          </a:p>
          <a:p>
            <a:pPr>
              <a:buFontTx/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MyException extends Exception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detail;</a:t>
            </a: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a)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detail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a;</a:t>
            </a: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"MyException[" + detail + "]";</a:t>
            </a: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Own Exceptions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05800" cy="487680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ExceptionDemo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dirty="0" smtClean="0">
                <a:cs typeface="Courier New" pitchFamily="49" charset="0"/>
              </a:rPr>
              <a:t>    //The </a:t>
            </a:r>
            <a:r>
              <a:rPr lang="en-US" sz="2000" dirty="0">
                <a:cs typeface="Courier New" pitchFamily="49" charset="0"/>
              </a:rPr>
              <a:t>static compute method throws the MyException </a:t>
            </a:r>
            <a:r>
              <a:rPr lang="en-US" sz="2000" dirty="0" smtClean="0">
                <a:cs typeface="Courier New" pitchFamily="49" charset="0"/>
              </a:rPr>
              <a:t> exception </a:t>
            </a:r>
            <a:r>
              <a:rPr lang="en-US" sz="2000" dirty="0">
                <a:cs typeface="Courier New" pitchFamily="49" charset="0"/>
              </a:rPr>
              <a:t>whenever its a argument is greater than 10: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static void compute(int a) throws MyException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System.out.println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("Called compute(" + a + ")");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(a &gt; 10) throw 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(a);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System.out.println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("Normal exit");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Own Exceptions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305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main method calls compute with two </a:t>
            </a:r>
            <a:r>
              <a:rPr lang="en-US" dirty="0" smtClean="0"/>
              <a:t>arguments within </a:t>
            </a:r>
            <a:r>
              <a:rPr lang="en-US" dirty="0"/>
              <a:t>a try block that catches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dirty="0"/>
              <a:t> exception: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[])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try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compute(1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compute(20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catch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(MyException 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System.out.println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("Caught " + e);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2971800"/>
            <a:ext cx="373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Output: </a:t>
            </a:r>
          </a:p>
          <a:p>
            <a:r>
              <a:rPr lang="en-US" dirty="0" smtClean="0"/>
              <a:t>Called compute(1)</a:t>
            </a:r>
          </a:p>
          <a:p>
            <a:r>
              <a:rPr lang="en-US" dirty="0" smtClean="0"/>
              <a:t>Normal exit</a:t>
            </a:r>
          </a:p>
          <a:p>
            <a:r>
              <a:rPr lang="en-US" dirty="0" smtClean="0"/>
              <a:t>Called compute(20)</a:t>
            </a:r>
          </a:p>
          <a:p>
            <a:r>
              <a:rPr lang="en-US" dirty="0" smtClean="0"/>
              <a:t>Caught MyException[20]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010400" cy="685800"/>
          </a:xfrm>
        </p:spPr>
        <p:txBody>
          <a:bodyPr/>
          <a:lstStyle/>
          <a:p>
            <a:r>
              <a:rPr lang="en-US" b="1" dirty="0" smtClean="0"/>
              <a:t>Exception</a:t>
            </a:r>
            <a:endParaRPr lang="en-US" b="1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5410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An abnormal event in a program is called an </a:t>
            </a:r>
            <a:r>
              <a:rPr lang="en-US" b="1" i="1" dirty="0" smtClean="0"/>
              <a:t>Exception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Exception may occur at compile time or at runtime.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Exceptions which occur at compile time are called </a:t>
            </a:r>
            <a:r>
              <a:rPr lang="en-US" b="1" dirty="0" smtClean="0"/>
              <a:t>Checked exceptions.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Ex: </a:t>
            </a:r>
            <a:r>
              <a:rPr lang="en-US" dirty="0" err="1" smtClean="0"/>
              <a:t>ClassNotFoundException</a:t>
            </a:r>
            <a:r>
              <a:rPr lang="en-US" dirty="0" smtClean="0"/>
              <a:t>, </a:t>
            </a:r>
            <a:r>
              <a:rPr lang="en-US" dirty="0" err="1" smtClean="0"/>
              <a:t>NoSuchMethodException</a:t>
            </a:r>
            <a:r>
              <a:rPr lang="en-US" dirty="0" smtClean="0"/>
              <a:t>, </a:t>
            </a:r>
            <a:r>
              <a:rPr lang="en-US" dirty="0" err="1" smtClean="0"/>
              <a:t>NoSuchFieldException</a:t>
            </a:r>
            <a:r>
              <a:rPr lang="en-US" dirty="0" smtClean="0"/>
              <a:t> etc.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Exceptions which occur at run time are called </a:t>
            </a:r>
            <a:r>
              <a:rPr lang="en-US" b="1" dirty="0" smtClean="0"/>
              <a:t>Unchecked exceptions.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Ex: </a:t>
            </a:r>
            <a:r>
              <a:rPr lang="en-US" dirty="0" err="1" smtClean="0"/>
              <a:t>ArrayIndexOutOfBoundsException</a:t>
            </a:r>
            <a:r>
              <a:rPr lang="en-US" dirty="0" smtClean="0"/>
              <a:t>, </a:t>
            </a:r>
            <a:r>
              <a:rPr lang="en-US" dirty="0" err="1" smtClean="0"/>
              <a:t>ArithmeticException</a:t>
            </a:r>
            <a:r>
              <a:rPr lang="en-US" dirty="0" smtClean="0"/>
              <a:t>, </a:t>
            </a:r>
            <a:r>
              <a:rPr lang="en-US" dirty="0" err="1" smtClean="0"/>
              <a:t>NumberFormatException</a:t>
            </a:r>
            <a:r>
              <a:rPr lang="en-US" dirty="0" smtClean="0"/>
              <a:t> etc.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</a:t>
            </a:r>
            <a:r>
              <a:rPr lang="en-US" dirty="0" smtClean="0"/>
              <a:t>Hierarchy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34400" cy="518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All exceptions are sub-classes of the </a:t>
            </a:r>
            <a:r>
              <a:rPr lang="en-US" sz="2400" dirty="0" smtClean="0"/>
              <a:t>built-in </a:t>
            </a:r>
            <a:r>
              <a:rPr lang="en-US" sz="2400" dirty="0"/>
              <a:t>class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Throwable</a:t>
            </a:r>
            <a:r>
              <a:rPr lang="en-US" sz="24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Throwable</a:t>
            </a:r>
            <a:r>
              <a:rPr lang="en-US" sz="2400" dirty="0"/>
              <a:t> contains two immediate sub-classes:</a:t>
            </a:r>
          </a:p>
          <a:p>
            <a:pPr marL="857250" lvl="1" indent="-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Exception </a:t>
            </a:r>
            <a:r>
              <a:rPr lang="en-US" sz="2000" dirty="0"/>
              <a:t>– exceptional conditions that programs should </a:t>
            </a:r>
            <a:r>
              <a:rPr lang="en-US" sz="2000" dirty="0" smtClean="0"/>
              <a:t>catch. </a:t>
            </a:r>
            <a:r>
              <a:rPr lang="en-US" dirty="0" smtClean="0"/>
              <a:t>The </a:t>
            </a:r>
            <a:r>
              <a:rPr lang="en-US" dirty="0"/>
              <a:t>class includes:</a:t>
            </a:r>
          </a:p>
          <a:p>
            <a:pPr marL="1257300" lvl="2" indent="-457200">
              <a:lnSpc>
                <a:spcPct val="150000"/>
              </a:lnSpc>
              <a:buSzPct val="100000"/>
              <a:buFont typeface="+mj-lt"/>
              <a:buAutoNum type="alphaLcParenR"/>
            </a:pPr>
            <a:r>
              <a:rPr lang="en-US" dirty="0" smtClean="0"/>
              <a:t>RuntimeException </a:t>
            </a:r>
            <a:r>
              <a:rPr lang="en-US" dirty="0"/>
              <a:t>– defined automatically for </a:t>
            </a:r>
            <a:r>
              <a:rPr lang="en-US" dirty="0" smtClean="0"/>
              <a:t>user </a:t>
            </a:r>
            <a:r>
              <a:rPr lang="en-US" dirty="0"/>
              <a:t>programs to include: division by zero, invalid </a:t>
            </a:r>
            <a:r>
              <a:rPr lang="en-US" dirty="0" smtClean="0"/>
              <a:t> array </a:t>
            </a:r>
            <a:r>
              <a:rPr lang="en-US" dirty="0"/>
              <a:t>indexing, etc.</a:t>
            </a:r>
          </a:p>
          <a:p>
            <a:pPr marL="1257300" lvl="2" indent="-457200">
              <a:lnSpc>
                <a:spcPct val="150000"/>
              </a:lnSpc>
              <a:buSzPct val="100000"/>
              <a:buFont typeface="+mj-lt"/>
              <a:buAutoNum type="alphaLcParenR"/>
            </a:pPr>
            <a:r>
              <a:rPr lang="en-US" dirty="0" smtClean="0"/>
              <a:t>user-defined exception </a:t>
            </a:r>
            <a:r>
              <a:rPr lang="en-US" dirty="0"/>
              <a:t>classes</a:t>
            </a:r>
          </a:p>
          <a:p>
            <a:pPr marL="857250" lvl="1" indent="-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Error</a:t>
            </a:r>
            <a:r>
              <a:rPr lang="en-US" sz="2000" dirty="0" smtClean="0"/>
              <a:t> </a:t>
            </a:r>
            <a:r>
              <a:rPr lang="en-US" sz="2000" dirty="0"/>
              <a:t>– exceptions used by Java to indicate errors with the runtime environment; user programs are not supposed to catch them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Hierarchy of Exception Classes</a:t>
            </a:r>
          </a:p>
        </p:txBody>
      </p:sp>
      <p:pic>
        <p:nvPicPr>
          <p:cNvPr id="6" name="Picture 57" descr="AAEMZJZ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3000"/>
            <a:ext cx="7696200" cy="5105400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Checked Exceptions</a:t>
            </a:r>
          </a:p>
        </p:txBody>
      </p:sp>
      <p:sp>
        <p:nvSpPr>
          <p:cNvPr id="1464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990600"/>
            <a:ext cx="8382000" cy="3200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Inherit from class </a:t>
            </a:r>
            <a:r>
              <a:rPr lang="en-US" sz="2000" dirty="0">
                <a:solidFill>
                  <a:schemeClr val="tx2"/>
                </a:solidFill>
                <a:latin typeface="Lucida Console" pitchFamily="49" charset="0"/>
              </a:rPr>
              <a:t>Exception</a:t>
            </a:r>
            <a:r>
              <a:rPr lang="en-US" dirty="0"/>
              <a:t> but not from </a:t>
            </a:r>
            <a:r>
              <a:rPr lang="en-US" sz="2000" dirty="0">
                <a:latin typeface="Lucida Console" pitchFamily="49" charset="0"/>
              </a:rPr>
              <a:t>RuntimeException</a:t>
            </a:r>
            <a:endParaRPr lang="en-US" dirty="0">
              <a:latin typeface="Lucida Console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Compiler enforces catch-or-declare requirement</a:t>
            </a:r>
          </a:p>
          <a:p>
            <a:pPr>
              <a:lnSpc>
                <a:spcPct val="100000"/>
              </a:lnSpc>
            </a:pPr>
            <a:r>
              <a:rPr lang="en-US" dirty="0"/>
              <a:t>Compiler checks each method call and method declaration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determines whether method </a:t>
            </a:r>
            <a:r>
              <a:rPr lang="en-US" dirty="0">
                <a:latin typeface="Lucida Console" pitchFamily="49" charset="0"/>
              </a:rPr>
              <a:t>throws</a:t>
            </a:r>
            <a:r>
              <a:rPr lang="en-US" sz="2400" dirty="0"/>
              <a:t> </a:t>
            </a:r>
            <a:r>
              <a:rPr lang="en-US" dirty="0"/>
              <a:t>checked exceptions.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so, the compiler ensures checked exception caught or declared in </a:t>
            </a:r>
            <a:r>
              <a:rPr lang="en-US" dirty="0">
                <a:latin typeface="Lucida Console" pitchFamily="49" charset="0"/>
              </a:rPr>
              <a:t>throws</a:t>
            </a:r>
            <a:r>
              <a:rPr lang="en-US" dirty="0"/>
              <a:t> clause.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not caught or declared, compiler error occurs.</a:t>
            </a:r>
            <a:endParaRPr lang="en-US" sz="18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3962400"/>
            <a:ext cx="487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 Common Checked Exceptions</a:t>
            </a:r>
          </a:p>
          <a:p>
            <a:pPr marL="231775" lvl="0" indent="-231775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Tx/>
              <a:buAutoNum type="arabicPeriod"/>
              <a:defRPr/>
            </a:pPr>
            <a:r>
              <a:rPr lang="en-US" b="1" kern="0" dirty="0" err="1" smtClean="0"/>
              <a:t>NoSuchMethodException</a:t>
            </a:r>
            <a:r>
              <a:rPr lang="en-US" b="1" kern="0" dirty="0" smtClean="0"/>
              <a:t> </a:t>
            </a:r>
          </a:p>
          <a:p>
            <a:pPr marL="231775" lvl="0" indent="-231775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Tx/>
              <a:buAutoNum type="arabicPeriod"/>
              <a:defRPr/>
            </a:pPr>
            <a:r>
              <a:rPr lang="en-US" b="1" kern="0" dirty="0" err="1" smtClean="0"/>
              <a:t>NoSuchFieldException</a:t>
            </a:r>
            <a:r>
              <a:rPr lang="en-US" b="1" kern="0" dirty="0" smtClean="0"/>
              <a:t> </a:t>
            </a:r>
          </a:p>
          <a:p>
            <a:pPr marL="231775" lvl="0" indent="-231775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Tx/>
              <a:buAutoNum type="arabicPeriod"/>
              <a:defRPr/>
            </a:pPr>
            <a:r>
              <a:rPr lang="en-US" b="1" kern="0" dirty="0" err="1" smtClean="0"/>
              <a:t>InterruptedException</a:t>
            </a:r>
            <a:endParaRPr lang="en-US" b="1" kern="0" dirty="0" smtClean="0"/>
          </a:p>
          <a:p>
            <a:pPr marL="231775" lvl="0" indent="-231775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Tx/>
              <a:buAutoNum type="arabicPeriod"/>
              <a:defRPr/>
            </a:pPr>
            <a:r>
              <a:rPr lang="en-US" b="1" kern="0" dirty="0" err="1" smtClean="0"/>
              <a:t>InstantiationException</a:t>
            </a:r>
            <a:endParaRPr lang="en-US" b="1" kern="0" dirty="0" smtClean="0"/>
          </a:p>
          <a:p>
            <a:pPr marL="231775" lvl="0" indent="-231775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Tx/>
              <a:buAutoNum type="arabicPeriod"/>
              <a:defRPr/>
            </a:pPr>
            <a:r>
              <a:rPr lang="en-US" b="1" kern="0" dirty="0" err="1" smtClean="0"/>
              <a:t>IllegalAccessException</a:t>
            </a:r>
            <a:endParaRPr lang="en-US" b="1" kern="0" dirty="0" smtClean="0"/>
          </a:p>
          <a:p>
            <a:pPr marL="231775" lvl="0" indent="-231775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Tx/>
              <a:buAutoNum type="arabicPeriod"/>
              <a:defRPr/>
            </a:pPr>
            <a:r>
              <a:rPr lang="en-US" b="1" kern="0" dirty="0" err="1" smtClean="0"/>
              <a:t>CloneNotSupportedException</a:t>
            </a:r>
            <a:endParaRPr lang="en-US" b="1" kern="0" dirty="0" smtClean="0"/>
          </a:p>
          <a:p>
            <a:pPr marL="231775" lvl="0" indent="-231775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Tx/>
              <a:buAutoNum type="arabicPeriod"/>
              <a:defRPr/>
            </a:pPr>
            <a:r>
              <a:rPr lang="en-US" b="1" kern="0" dirty="0" err="1" smtClean="0"/>
              <a:t>ClassNotFoundException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382000" cy="639762"/>
          </a:xfrm>
        </p:spPr>
        <p:txBody>
          <a:bodyPr/>
          <a:lstStyle/>
          <a:p>
            <a:r>
              <a:rPr lang="en-US" sz="4000" dirty="0"/>
              <a:t>Checked Exceptions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81000" y="914400"/>
            <a:ext cx="85344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/* Program to read two integers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and Display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their sum */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import java.io.*;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Expdemo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static void main(String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(new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Integer.parseInt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i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br.readLine</a:t>
            </a:r>
            <a:r>
              <a:rPr lang="en-US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Integer.parseInt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i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br.readLine</a:t>
            </a:r>
            <a:r>
              <a:rPr lang="en-US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System.out.println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("Sum is :"+(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5118100"/>
            <a:ext cx="89916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Expdemo.java:9</a:t>
            </a:r>
            <a:r>
              <a:rPr lang="en-US" dirty="0">
                <a:solidFill>
                  <a:schemeClr val="tx2"/>
                </a:solidFill>
              </a:rPr>
              <a:t>: unreported exception </a:t>
            </a:r>
            <a:r>
              <a:rPr lang="en-US" dirty="0" err="1">
                <a:solidFill>
                  <a:schemeClr val="tx2"/>
                </a:solidFill>
              </a:rPr>
              <a:t>java.io.IOException</a:t>
            </a:r>
            <a:r>
              <a:rPr lang="en-US" dirty="0">
                <a:solidFill>
                  <a:schemeClr val="tx2"/>
                </a:solidFill>
              </a:rPr>
              <a:t>; must be caught or declared to be thrown</a:t>
            </a:r>
          </a:p>
          <a:p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a = </a:t>
            </a:r>
            <a:r>
              <a:rPr lang="en-US" dirty="0" err="1">
                <a:solidFill>
                  <a:schemeClr val="tx2"/>
                </a:solidFill>
              </a:rPr>
              <a:t>Integer.parseInt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br.readLine</a:t>
            </a:r>
            <a:r>
              <a:rPr lang="en-US" dirty="0">
                <a:solidFill>
                  <a:schemeClr val="tx2"/>
                </a:solidFill>
              </a:rPr>
              <a:t>());                                    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Expdemo3.java:10</a:t>
            </a:r>
            <a:r>
              <a:rPr lang="en-US" dirty="0">
                <a:solidFill>
                  <a:schemeClr val="tx2"/>
                </a:solidFill>
              </a:rPr>
              <a:t>: unreported exception </a:t>
            </a:r>
            <a:r>
              <a:rPr lang="en-US" dirty="0" err="1">
                <a:solidFill>
                  <a:schemeClr val="tx2"/>
                </a:solidFill>
              </a:rPr>
              <a:t>java.io.IOException</a:t>
            </a:r>
            <a:r>
              <a:rPr lang="en-US" dirty="0">
                <a:solidFill>
                  <a:schemeClr val="tx2"/>
                </a:solidFill>
              </a:rPr>
              <a:t>; must be </a:t>
            </a:r>
            <a:r>
              <a:rPr lang="en-US" dirty="0" smtClean="0">
                <a:solidFill>
                  <a:schemeClr val="tx2"/>
                </a:solidFill>
              </a:rPr>
              <a:t>caught  </a:t>
            </a:r>
            <a:r>
              <a:rPr lang="en-US" dirty="0">
                <a:solidFill>
                  <a:schemeClr val="tx2"/>
                </a:solidFill>
              </a:rPr>
              <a:t>or declared to be thrown</a:t>
            </a:r>
          </a:p>
          <a:p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b = </a:t>
            </a:r>
            <a:r>
              <a:rPr lang="en-US" dirty="0" err="1">
                <a:solidFill>
                  <a:schemeClr val="tx2"/>
                </a:solidFill>
              </a:rPr>
              <a:t>Integer.parseInt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br.readLine</a:t>
            </a:r>
            <a:r>
              <a:rPr lang="en-US" dirty="0">
                <a:solidFill>
                  <a:schemeClr val="tx2"/>
                </a:solidFill>
              </a:rPr>
              <a:t>());                                    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Unchecked Exceptions</a:t>
            </a:r>
          </a:p>
        </p:txBody>
      </p:sp>
      <p:sp>
        <p:nvSpPr>
          <p:cNvPr id="1474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914400"/>
            <a:ext cx="83820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Inherit from class </a:t>
            </a:r>
            <a:r>
              <a:rPr lang="en-US" dirty="0">
                <a:latin typeface="Lucida Console" pitchFamily="49" charset="0"/>
              </a:rPr>
              <a:t>RuntimeException</a:t>
            </a:r>
            <a:r>
              <a:rPr lang="en-US" dirty="0"/>
              <a:t> or class </a:t>
            </a:r>
            <a:r>
              <a:rPr lang="en-US" dirty="0">
                <a:latin typeface="Lucida Console" pitchFamily="49" charset="0"/>
              </a:rPr>
              <a:t>Error</a:t>
            </a:r>
          </a:p>
          <a:p>
            <a:pPr>
              <a:lnSpc>
                <a:spcPct val="100000"/>
              </a:lnSpc>
            </a:pPr>
            <a:r>
              <a:rPr lang="en-US" dirty="0"/>
              <a:t>Compiler does </a:t>
            </a:r>
            <a:r>
              <a:rPr lang="en-US" u="sng" dirty="0"/>
              <a:t>not</a:t>
            </a:r>
            <a:r>
              <a:rPr lang="en-US" dirty="0"/>
              <a:t> check code to see if exception caught or declared</a:t>
            </a:r>
          </a:p>
          <a:p>
            <a:pPr>
              <a:lnSpc>
                <a:spcPct val="100000"/>
              </a:lnSpc>
            </a:pPr>
            <a:r>
              <a:rPr lang="en-US" dirty="0"/>
              <a:t>If an unchecked exception occurs and not caught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Program terminates or runs with unexpected results</a:t>
            </a:r>
          </a:p>
          <a:p>
            <a:pPr>
              <a:lnSpc>
                <a:spcPct val="100000"/>
              </a:lnSpc>
            </a:pPr>
            <a:r>
              <a:rPr lang="en-US" dirty="0"/>
              <a:t>Can typically be prevented by proper coding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3581400"/>
            <a:ext cx="4876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 Common Unchecked Exceptions</a:t>
            </a:r>
          </a:p>
          <a:p>
            <a:pPr marL="290513" marR="0" lvl="0" indent="-2905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Tx/>
              <a:buAutoNum type="arabicPeriod"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ArithmaticException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(Divide By 0)</a:t>
            </a:r>
          </a:p>
          <a:p>
            <a:pPr marL="290513" marR="0" lvl="0" indent="-2905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Tx/>
              <a:buAutoNum type="arabicPeriod"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ArrayIndexOutOfBoundsException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0513" marR="0" lvl="0" indent="-2905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Tx/>
              <a:buAutoNum type="arabicPeriod"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ArrayStoreException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0513" marR="0" lvl="0" indent="-2905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Tx/>
              <a:buAutoNum type="arabicPeriod"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FileNotFoundException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0513" marR="0" lvl="0" indent="-2905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Tx/>
              <a:buAutoNum type="arabicPeriod"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NullPointerException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0513" marR="0" lvl="0" indent="-2905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Tx/>
              <a:buAutoNum type="arabicPeriod"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NumberFormatException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0513" marR="0" lvl="0" indent="-2905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Tx/>
              <a:buAutoNum type="arabicPeriod"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IllegalArumentsException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5867400" y="3810000"/>
            <a:ext cx="2590800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bg2"/>
                </a:solidFill>
              </a:rPr>
              <a:t>All Unchecked Exceptions directly or indirectly are sub classes of </a:t>
            </a:r>
            <a:r>
              <a:rPr lang="en-US" sz="1600" dirty="0" err="1">
                <a:solidFill>
                  <a:schemeClr val="bg2"/>
                </a:solidFill>
              </a:rPr>
              <a:t>RunTimeException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7" name="Line 19"/>
          <p:cNvSpPr>
            <a:spLocks noChangeShapeType="1"/>
          </p:cNvSpPr>
          <p:nvPr/>
        </p:nvSpPr>
        <p:spPr bwMode="auto">
          <a:xfrm flipH="1">
            <a:off x="4648200" y="4343400"/>
            <a:ext cx="11430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 animBg="1"/>
    </p:bldLst>
  </p:timing>
</p:sld>
</file>

<file path=ppt/theme/theme1.xml><?xml version="1.0" encoding="utf-8"?>
<a:theme xmlns:a="http://schemas.openxmlformats.org/drawingml/2006/main" name="Theme3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Dileep">
      <a:majorFont>
        <a:latin typeface="Andalus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3793</TotalTime>
  <Words>2014</Words>
  <Application>Microsoft Office PowerPoint</Application>
  <PresentationFormat>On-screen Show (4:3)</PresentationFormat>
  <Paragraphs>394</Paragraphs>
  <Slides>32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Theme3</vt:lpstr>
      <vt:lpstr>Clip</vt:lpstr>
      <vt:lpstr>Chapter 05</vt:lpstr>
      <vt:lpstr>Objectives</vt:lpstr>
      <vt:lpstr>Introduction</vt:lpstr>
      <vt:lpstr>Exception</vt:lpstr>
      <vt:lpstr>Exception Hierarchy</vt:lpstr>
      <vt:lpstr>Hierarchy of Exception Classes</vt:lpstr>
      <vt:lpstr>Checked Exceptions</vt:lpstr>
      <vt:lpstr>Checked Exceptions</vt:lpstr>
      <vt:lpstr>Unchecked Exceptions</vt:lpstr>
      <vt:lpstr>UncheckedExceptions Example</vt:lpstr>
      <vt:lpstr>Exception Handling</vt:lpstr>
      <vt:lpstr>Exception Handler</vt:lpstr>
      <vt:lpstr>Exception Handling Blocks</vt:lpstr>
      <vt:lpstr>Example</vt:lpstr>
      <vt:lpstr>Example - Multiple catch Statements</vt:lpstr>
      <vt:lpstr>Nested try's</vt:lpstr>
      <vt:lpstr>Throwing Exceptions(throw)</vt:lpstr>
      <vt:lpstr>Contd.</vt:lpstr>
      <vt:lpstr>Example: throw 1</vt:lpstr>
      <vt:lpstr>Example: throw 2</vt:lpstr>
      <vt:lpstr>throws Declaration</vt:lpstr>
      <vt:lpstr>Example: throws 1</vt:lpstr>
      <vt:lpstr>Example: throws 2</vt:lpstr>
      <vt:lpstr>finally</vt:lpstr>
      <vt:lpstr>finally Clause</vt:lpstr>
      <vt:lpstr>Example: finally 1</vt:lpstr>
      <vt:lpstr>Example: finally 2</vt:lpstr>
      <vt:lpstr>Example: finally 3</vt:lpstr>
      <vt:lpstr>Creating Own Exception Classes</vt:lpstr>
      <vt:lpstr>Example: Own Exceptions 1</vt:lpstr>
      <vt:lpstr>Example: Own Exceptions 2</vt:lpstr>
      <vt:lpstr>Example: Own Exceptions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01 Introduction</dc:title>
  <dc:creator>Dileep</dc:creator>
  <cp:lastModifiedBy>Dell</cp:lastModifiedBy>
  <cp:revision>914</cp:revision>
  <dcterms:created xsi:type="dcterms:W3CDTF">2006-08-16T00:00:00Z</dcterms:created>
  <dcterms:modified xsi:type="dcterms:W3CDTF">2022-07-03T18:22:53Z</dcterms:modified>
</cp:coreProperties>
</file>