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Oval 14"/>
          <p:cNvSpPr/>
          <p:nvPr userDrawn="1"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A4E790A-226A-49D6-9A5E-00C3628B1519}" type="slidenum">
              <a:rPr lang="en-US" sz="1600">
                <a:solidFill>
                  <a:srgbClr val="000000"/>
                </a:solidFill>
                <a:cs typeface="Times New Roman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7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5034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7/15/2022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2255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7/15/2022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17233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7/15/2022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9289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64970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7/15/2022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52508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199B9-D3E6-4282-BE19-427D2E0FB9B4}" type="datetime1">
              <a:rPr lang="en-US">
                <a:solidFill>
                  <a:srgbClr val="000000"/>
                </a:solidFill>
              </a:rPr>
              <a:pPr>
                <a:defRPr/>
              </a:pPr>
              <a:t>7/15/2022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Belay Kal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28605-F047-479A-ADEF-DF9BEA4FC1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33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8382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A4E790A-226A-49D6-9A5E-00C3628B1519}" type="slidenum">
              <a:rPr lang="en-US" sz="1600">
                <a:solidFill>
                  <a:srgbClr val="000000"/>
                </a:solidFill>
                <a:cs typeface="Times New Roman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7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7" name="Picture 6" descr="JavaIcon.g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413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375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4708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 bwMode="auto">
          <a:xfrm>
            <a:off x="86106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A4E790A-226A-49D6-9A5E-00C3628B1519}" type="slidenum">
              <a:rPr lang="en-US" sz="1600">
                <a:solidFill>
                  <a:srgbClr val="000000"/>
                </a:solidFill>
                <a:cs typeface="Times New Roman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7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1967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JavaIcon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  <p:sp>
        <p:nvSpPr>
          <p:cNvPr id="6" name="Oval 5"/>
          <p:cNvSpPr/>
          <p:nvPr userDrawn="1"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A4E790A-226A-49D6-9A5E-00C3628B1519}" type="slidenum">
              <a:rPr lang="en-US" sz="1600">
                <a:solidFill>
                  <a:srgbClr val="000000"/>
                </a:solidFill>
                <a:cs typeface="Times New Roman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7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2163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16677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7/15/2022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99686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097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0668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18" imgW="6857143" imgH="48963" progId="">
                  <p:embed/>
                </p:oleObj>
              </mc:Choice>
              <mc:Fallback>
                <p:oleObj name="Clip" r:id="rId18" imgW="6857143" imgH="48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JavaIcon.gif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 bwMode="auto">
          <a:xfrm>
            <a:off x="86106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A4E790A-226A-49D6-9A5E-00C3628B1519}" type="slidenum">
              <a:rPr lang="en-US" sz="1600">
                <a:solidFill>
                  <a:srgbClr val="000000"/>
                </a:solidFill>
                <a:cs typeface="Times New Roman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7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743200"/>
            <a:ext cx="7010400" cy="609600"/>
          </a:xfrm>
        </p:spPr>
        <p:txBody>
          <a:bodyPr/>
          <a:lstStyle/>
          <a:p>
            <a:r>
              <a:rPr lang="en-US" dirty="0" smtClean="0">
                <a:latin typeface="Impact" pitchFamily="34" charset="0"/>
              </a:rPr>
              <a:t>Chapter </a:t>
            </a:r>
            <a:r>
              <a:rPr lang="en-US" dirty="0" smtClean="0">
                <a:latin typeface="Impact" pitchFamily="34" charset="0"/>
              </a:rPr>
              <a:t>07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3202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Object Oriented Programming (</a:t>
            </a:r>
            <a:r>
              <a:rPr lang="en-US" sz="3200" dirty="0" err="1" smtClean="0">
                <a:solidFill>
                  <a:srgbClr val="C00000"/>
                </a:solidFill>
                <a:latin typeface="Britannic Bold" pitchFamily="34" charset="0"/>
              </a:rPr>
              <a:t>SEng</a:t>
            </a:r>
            <a:r>
              <a:rPr lang="en-US" sz="3200" dirty="0" smtClean="0">
                <a:solidFill>
                  <a:srgbClr val="C00000"/>
                </a:solidFill>
                <a:latin typeface="Britannic Bold" pitchFamily="34" charset="0"/>
              </a:rPr>
              <a:t> 2202)</a:t>
            </a:r>
            <a:endParaRPr lang="en-US" sz="32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33528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solidFill>
                  <a:srgbClr val="00B050"/>
                </a:solidFill>
                <a:latin typeface="Eras Bold ITC" pitchFamily="34" charset="0"/>
                <a:cs typeface="Aharoni" pitchFamily="2" charset="-79"/>
              </a:rPr>
              <a:t>Graphical User Interface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E7BB01">
                  <a:lumMod val="75000"/>
                </a:srgbClr>
              </a:solidFill>
              <a:latin typeface="Eras Bold ITC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551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097838" cy="1219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on Swing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1295400"/>
            <a:ext cx="68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javax.swing.*;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java.awt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public class Input {</a:t>
            </a:r>
          </a:p>
          <a:p>
            <a:r>
              <a:rPr lang="en-US" dirty="0" smtClean="0"/>
              <a:t>  public static void main(String 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a=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a number"));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b=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a number"));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gcf</a:t>
            </a:r>
            <a:r>
              <a:rPr lang="en-US" dirty="0" smtClean="0"/>
              <a:t>=1;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lcm=a*</a:t>
            </a:r>
            <a:r>
              <a:rPr lang="en-US" dirty="0" err="1" smtClean="0"/>
              <a:t>b,m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for(</a:t>
            </a:r>
            <a:r>
              <a:rPr lang="en-US" dirty="0" err="1" smtClean="0"/>
              <a:t>int</a:t>
            </a:r>
            <a:r>
              <a:rPr lang="en-US" dirty="0" smtClean="0"/>
              <a:t> i=2;i&lt;=a&amp;&amp;i&lt;=</a:t>
            </a:r>
            <a:r>
              <a:rPr lang="en-US" dirty="0" err="1" smtClean="0"/>
              <a:t>b;i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if (</a:t>
            </a:r>
            <a:r>
              <a:rPr lang="en-US" dirty="0" err="1" smtClean="0"/>
              <a:t>a%i</a:t>
            </a:r>
            <a:r>
              <a:rPr lang="en-US" dirty="0" smtClean="0"/>
              <a:t>==0 &amp;&amp; </a:t>
            </a:r>
            <a:r>
              <a:rPr lang="en-US" dirty="0" err="1" smtClean="0"/>
              <a:t>b%i</a:t>
            </a:r>
            <a:r>
              <a:rPr lang="en-US" dirty="0" smtClean="0"/>
              <a:t>==0) 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gcf</a:t>
            </a:r>
            <a:r>
              <a:rPr lang="en-US" dirty="0" smtClean="0"/>
              <a:t>=i;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899186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06782" y="1524000"/>
            <a:ext cx="53132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String </a:t>
            </a:r>
            <a:r>
              <a:rPr lang="en-US" dirty="0" err="1" smtClean="0"/>
              <a:t>str</a:t>
            </a:r>
            <a:r>
              <a:rPr lang="en-US" dirty="0" smtClean="0"/>
              <a:t>="The GCF of "+a+" and "+b+" is "+</a:t>
            </a:r>
            <a:r>
              <a:rPr lang="en-US" dirty="0" err="1" smtClean="0"/>
              <a:t>gcf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if(a&gt;b)</a:t>
            </a:r>
          </a:p>
          <a:p>
            <a:r>
              <a:rPr lang="en-US" dirty="0" smtClean="0"/>
              <a:t>          m=a;</a:t>
            </a:r>
          </a:p>
          <a:p>
            <a:r>
              <a:rPr lang="en-US" dirty="0" smtClean="0"/>
              <a:t>      else</a:t>
            </a:r>
          </a:p>
          <a:p>
            <a:r>
              <a:rPr lang="en-US" dirty="0" smtClean="0"/>
              <a:t>          m=b;</a:t>
            </a:r>
          </a:p>
          <a:p>
            <a:r>
              <a:rPr lang="en-US" dirty="0" smtClean="0"/>
              <a:t>      for(;m&lt;=a*</a:t>
            </a:r>
            <a:r>
              <a:rPr lang="en-US" dirty="0" err="1" smtClean="0"/>
              <a:t>b;m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if(</a:t>
            </a:r>
            <a:r>
              <a:rPr lang="en-US" dirty="0" err="1" smtClean="0"/>
              <a:t>m%a</a:t>
            </a:r>
            <a:r>
              <a:rPr lang="en-US" dirty="0" smtClean="0"/>
              <a:t>==0 &amp;&amp; </a:t>
            </a:r>
            <a:r>
              <a:rPr lang="en-US" dirty="0" err="1" smtClean="0"/>
              <a:t>m%b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  lcm=m;</a:t>
            </a:r>
          </a:p>
          <a:p>
            <a:r>
              <a:rPr lang="en-US" dirty="0" smtClean="0"/>
              <a:t>              break;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str</a:t>
            </a:r>
            <a:r>
              <a:rPr lang="en-US" dirty="0" smtClean="0"/>
              <a:t>+="\</a:t>
            </a:r>
            <a:r>
              <a:rPr lang="en-US" dirty="0" err="1" smtClean="0"/>
              <a:t>nThe</a:t>
            </a:r>
            <a:r>
              <a:rPr lang="en-US" dirty="0" smtClean="0"/>
              <a:t> LCM of "+a+" and "+b+" is "+lcm;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(</a:t>
            </a:r>
            <a:r>
              <a:rPr lang="en-US" dirty="0" err="1" smtClean="0"/>
              <a:t>null,str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00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97838" cy="713509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r>
              <a:rPr lang="en-US" sz="2800" b="0" dirty="0" smtClean="0"/>
              <a:t> </a:t>
            </a:r>
            <a:r>
              <a:rPr lang="en-US" sz="2800" b="0" dirty="0"/>
              <a:t>| </a:t>
            </a:r>
            <a:r>
              <a:rPr lang="en-US" sz="2800" dirty="0"/>
              <a:t>AWT, SWING, JavaFX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524690"/>
            <a:ext cx="891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86257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/>
              <a:t>AWT, SWING, JavaFX are APIs. All of them used to develop GUI </a:t>
            </a:r>
            <a:endParaRPr lang="en-US" dirty="0" smtClean="0"/>
          </a:p>
          <a:p>
            <a:pPr fontAlgn="base"/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/>
              <a:t>what is GUI? GUI is an interface that interacts with user and source code.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makes the software user friendly. So, Users interact with the interface and that interface interacts with source code. </a:t>
            </a:r>
            <a:endParaRPr lang="en-US" dirty="0" smtClean="0"/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/>
              <a:t>Example of GUI- Calculator, All buttons </a:t>
            </a:r>
            <a:r>
              <a:rPr lang="en-US" dirty="0" smtClean="0"/>
              <a:t>shown </a:t>
            </a:r>
            <a:r>
              <a:rPr lang="en-US" dirty="0"/>
              <a:t>on-screen are components of GUI. </a:t>
            </a:r>
            <a:endParaRPr lang="en-US" dirty="0" smtClean="0"/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user is not interacting directly with code.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0568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6.googleusercontent.com/Ie-uYXbV4gweA4CaH9lGpsgwjmbwtXO_ZJkd8WbK1HNxpsQ9mBHrIbbyB2iQWOKb90KaGhMzZOpOahuARalEmuHohV3CVJFN4RRvpjvtpn0H06Pq4P_6_Lpfs5r7AMLZ3GeY88V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248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34438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What is AWT?  </a:t>
            </a:r>
            <a:r>
              <a:rPr lang="en-US" dirty="0"/>
              <a:t>Its full form is Abstract Window Toolkit. </a:t>
            </a:r>
            <a:endParaRPr lang="en-US" dirty="0" smtClean="0"/>
          </a:p>
          <a:p>
            <a:pPr fontAlgn="base"/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Released </a:t>
            </a:r>
            <a:r>
              <a:rPr lang="en-US" dirty="0"/>
              <a:t>in 1995 with java. It’s an API used to develop GUI for Windows-based applications in the Java programming language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AWT </a:t>
            </a:r>
            <a:r>
              <a:rPr lang="en-US" dirty="0"/>
              <a:t>is Platform dependent </a:t>
            </a:r>
            <a:r>
              <a:rPr lang="en-US" dirty="0" err="1"/>
              <a:t>i.e</a:t>
            </a:r>
            <a:r>
              <a:rPr lang="en-US" dirty="0"/>
              <a:t>, its components display according to the Architecture of the operating system. </a:t>
            </a:r>
            <a:endParaRPr lang="en-US" dirty="0" smtClean="0"/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use its components import </a:t>
            </a:r>
            <a:r>
              <a:rPr lang="en-US" dirty="0" err="1"/>
              <a:t>java.awt.package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AWT components are heavyweight which means components use resources of the operating system.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So</a:t>
            </a:r>
            <a:r>
              <a:rPr lang="en-US" dirty="0"/>
              <a:t>, Programmers have control over it as the looks of components vary on different platforms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Hence</a:t>
            </a:r>
            <a:r>
              <a:rPr lang="en-US" dirty="0"/>
              <a:t>, It doesn’t follow MVC ( Model View Architecture Model ) where Model means data, View Architecture means presentation and Controller means Interface between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34970037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1430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Hierarchy </a:t>
            </a:r>
            <a:r>
              <a:rPr lang="en-US" dirty="0"/>
              <a:t>of AWT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8194" name="Picture 2" descr="C:\Users\Nemerra\Pictures\pasted image 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63246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041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SWING?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7982" y="13716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itchFamily="2" charset="2"/>
              <a:buChar char="Ø"/>
            </a:pPr>
            <a:r>
              <a:rPr lang="en-US" dirty="0"/>
              <a:t>It’s an API used to develop GUI for desktop-based applications in the Java programming language.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was released in 1997 built on AWT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its </a:t>
            </a:r>
            <a:r>
              <a:rPr lang="en-US" dirty="0"/>
              <a:t>components display does not depend on the architecture of the operating system.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use SWING components import </a:t>
            </a:r>
            <a:r>
              <a:rPr lang="en-US" dirty="0" err="1"/>
              <a:t>javaX</a:t>
            </a:r>
            <a:r>
              <a:rPr lang="en-US" dirty="0"/>
              <a:t>, swing package.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package provides classes for SWING API like </a:t>
            </a:r>
            <a:r>
              <a:rPr lang="en-US" dirty="0" err="1"/>
              <a:t>textField</a:t>
            </a:r>
            <a:r>
              <a:rPr lang="en-US" dirty="0"/>
              <a:t>, label, text </a:t>
            </a:r>
            <a:r>
              <a:rPr lang="en-US" dirty="0" smtClean="0"/>
              <a:t>Area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However</a:t>
            </a:r>
            <a:r>
              <a:rPr lang="en-US" dirty="0"/>
              <a:t>, SWING components are lightweight which means components do not use many resources of the operating system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so</a:t>
            </a:r>
            <a:r>
              <a:rPr lang="en-US" dirty="0"/>
              <a:t>, It follows MVC ( Model View Architecture Model )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SWING </a:t>
            </a:r>
            <a:r>
              <a:rPr lang="en-US" dirty="0"/>
              <a:t>built on top of AWT API. However, it is also an extended version of itself. SWING has more components than </a:t>
            </a:r>
            <a:r>
              <a:rPr lang="en-US" dirty="0" smtClean="0"/>
              <a:t>it.  </a:t>
            </a:r>
            <a:r>
              <a:rPr lang="en-US" dirty="0"/>
              <a:t>like the Radio button.</a:t>
            </a:r>
          </a:p>
        </p:txBody>
      </p:sp>
    </p:spTree>
    <p:extLst>
      <p:ext uri="{BB962C8B-B14F-4D97-AF65-F5344CB8AC3E}">
        <p14:creationId xmlns:p14="http://schemas.microsoft.com/office/powerpoint/2010/main" val="300262551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97838" cy="11430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Hierarchy of SWING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9218" name="Picture 2" descr="C:\Users\Nemerra\Pictures\pasted imag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9342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39176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97838" cy="1143000"/>
          </a:xfrm>
        </p:spPr>
        <p:txBody>
          <a:bodyPr/>
          <a:lstStyle/>
          <a:p>
            <a:r>
              <a:rPr lang="en-US" dirty="0"/>
              <a:t>JavaFX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219200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Also</a:t>
            </a:r>
            <a:r>
              <a:rPr lang="en-US" dirty="0"/>
              <a:t>, To work with JavaFX no prerequisite knowledge of any other technology required.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However</a:t>
            </a:r>
            <a:r>
              <a:rPr lang="en-US" dirty="0"/>
              <a:t>, The package needed to import </a:t>
            </a:r>
            <a:r>
              <a:rPr lang="en-US" dirty="0" err="1" smtClean="0"/>
              <a:t>javaFX.util</a:t>
            </a:r>
            <a:r>
              <a:rPr lang="en-US" dirty="0"/>
              <a:t>  has a graphical processing unit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/>
              <a:t>It provides graphics pipelines which accelerate graphical processing without external </a:t>
            </a:r>
            <a:r>
              <a:rPr lang="en-US" dirty="0" smtClean="0"/>
              <a:t>storage.</a:t>
            </a:r>
          </a:p>
          <a:p>
            <a:pPr fontAlgn="base"/>
            <a:endParaRPr lang="en-US" dirty="0" smtClean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JavaFX also provides canvas and printing APIs,  support drag and drop facility, etc.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/>
              <a:t>Hence, Styling provided by JavaFX is like CSS. </a:t>
            </a:r>
            <a:endParaRPr lang="en-US" dirty="0" smtClean="0"/>
          </a:p>
          <a:p>
            <a:pPr fontAlgn="base"/>
            <a:endParaRPr lang="en-US" dirty="0"/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number of components in JavaFX is more than AWT but less than SWING.</a:t>
            </a:r>
          </a:p>
        </p:txBody>
      </p:sp>
    </p:spTree>
    <p:extLst>
      <p:ext uri="{BB962C8B-B14F-4D97-AF65-F5344CB8AC3E}">
        <p14:creationId xmlns:p14="http://schemas.microsoft.com/office/powerpoint/2010/main" val="289597507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difference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14608"/>
              </p:ext>
            </p:extLst>
          </p:nvPr>
        </p:nvGraphicFramePr>
        <p:xfrm>
          <a:off x="533398" y="1219199"/>
          <a:ext cx="8229600" cy="533400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926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dirty="0">
                          <a:effectLst/>
                        </a:rPr>
                        <a:t>CHARACTERISTIC</a:t>
                      </a:r>
                      <a:endParaRPr lang="en-US" sz="1500" dirty="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A8A0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6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9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            AWT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A8B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B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F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0F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          </a:t>
                      </a:r>
                      <a:r>
                        <a:rPr lang="en-US" sz="1500" b="1">
                          <a:effectLst/>
                        </a:rPr>
                        <a:t>SWING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B7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8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9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          </a:t>
                      </a:r>
                      <a:r>
                        <a:rPr lang="en-US" sz="1500" b="1">
                          <a:effectLst/>
                        </a:rPr>
                        <a:t>JavaFX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A8B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B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DEPENDENCY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80C7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C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9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dirty="0">
                          <a:effectLst/>
                        </a:rPr>
                        <a:t>Platform   </a:t>
                      </a:r>
                      <a:r>
                        <a:rPr lang="en-US" sz="1500" dirty="0" smtClean="0">
                          <a:effectLst/>
                        </a:rPr>
                        <a:t>dependent</a:t>
                      </a:r>
                      <a:endParaRPr lang="en-US" sz="1500" dirty="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CB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0F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68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Platform independent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809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A0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9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6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Platform independent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A8A0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C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WEIGHT OF COMPONENT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806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6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Heavyweight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D06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68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D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Lightweight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506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6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Lightweight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006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6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6C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2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CURRENTLY IN USE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94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dirty="0">
                          <a:effectLst/>
                        </a:rPr>
                        <a:t>Discarded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5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D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7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Use it in a few places.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61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69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Currently in use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A861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1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2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4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PLUGGABLE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6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7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dirty="0">
                          <a:effectLst/>
                        </a:rPr>
                        <a:t>Does Not support a pluggable look and feel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8067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67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6D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support pluggable look and feel. Components look the same on all systems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D06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C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69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support pluggable look and feel. Components look the same on all systems.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D06C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94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MVC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6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A2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Does Not Follow MVC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D06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6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6D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5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Follow MVC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6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A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Follow MVC.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806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6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6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NO. OF COMPONENTS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80A0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A5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A2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7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less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A5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5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7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More than AWT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00A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A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7D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More than AWT but less than SWING.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007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7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A0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7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PACKAGE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287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7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7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7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java.awt.package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507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7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1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javax.swing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D07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7E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7D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javafx.util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507E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E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A0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1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7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>
                          <a:effectLst/>
                        </a:rPr>
                        <a:t>RELEASED</a:t>
                      </a:r>
                      <a:endParaRPr lang="en-US" sz="1500">
                        <a:effectLst/>
                      </a:endParaRP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507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1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7F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9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1995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A81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1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1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>
                          <a:effectLst/>
                        </a:rPr>
                        <a:t>1997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801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1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dirty="0">
                          <a:effectLst/>
                        </a:rPr>
                        <a:t>2008</a:t>
                      </a:r>
                    </a:p>
                  </a:txBody>
                  <a:tcPr marL="64420" marR="64420" marT="64420" marB="64420" anchor="ctr">
                    <a:lnL w="12700" cap="flat" cmpd="sng" algn="ctr">
                      <a:solidFill>
                        <a:srgbClr val="001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1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1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1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5050" y="1219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152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heme3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ileep">
      <a:majorFont>
        <a:latin typeface="Andalu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603</Words>
  <Application>Microsoft Office PowerPoint</Application>
  <PresentationFormat>On-screen Show (4:3)</PresentationFormat>
  <Paragraphs>137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Theme3</vt:lpstr>
      <vt:lpstr>Clip</vt:lpstr>
      <vt:lpstr>Chapter 07</vt:lpstr>
      <vt:lpstr>INTRODUCTION | AWT, SWING, JavaFX</vt:lpstr>
      <vt:lpstr>PowerPoint Presentation</vt:lpstr>
      <vt:lpstr>PowerPoint Presentation</vt:lpstr>
      <vt:lpstr>        Hierarchy of AWT </vt:lpstr>
      <vt:lpstr>What is SWING?</vt:lpstr>
      <vt:lpstr> Hierarchy of SWING </vt:lpstr>
      <vt:lpstr>JavaFX  </vt:lpstr>
      <vt:lpstr>Tabular difference</vt:lpstr>
      <vt:lpstr>      Example on Swing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</dc:title>
  <dc:creator>ismail - [2010]</dc:creator>
  <cp:lastModifiedBy>ismail - [2010]</cp:lastModifiedBy>
  <cp:revision>9</cp:revision>
  <dcterms:created xsi:type="dcterms:W3CDTF">2022-07-15T09:12:55Z</dcterms:created>
  <dcterms:modified xsi:type="dcterms:W3CDTF">2022-07-15T13:03:22Z</dcterms:modified>
</cp:coreProperties>
</file>