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7" r:id="rId4"/>
    <p:sldId id="259" r:id="rId5"/>
    <p:sldId id="260" r:id="rId6"/>
    <p:sldId id="268" r:id="rId7"/>
    <p:sldId id="267" r:id="rId8"/>
    <p:sldId id="261" r:id="rId9"/>
    <p:sldId id="262" r:id="rId10"/>
    <p:sldId id="265" r:id="rId11"/>
    <p:sldId id="266"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3/17/2024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3/17/2024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3/17/2024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E2AC-5065-9EDF-B85A-6E4A51AF4C59}"/>
              </a:ext>
            </a:extLst>
          </p:cNvPr>
          <p:cNvSpPr>
            <a:spLocks noGrp="1"/>
          </p:cNvSpPr>
          <p:nvPr>
            <p:ph type="ctrTitle"/>
          </p:nvPr>
        </p:nvSpPr>
        <p:spPr>
          <a:xfrm>
            <a:off x="1606747" y="502350"/>
            <a:ext cx="9314620" cy="1886877"/>
          </a:xfrm>
        </p:spPr>
        <p:txBody>
          <a:bodyPr/>
          <a:lstStyle/>
          <a:p>
            <a:r>
              <a:rPr lang="en-US" dirty="0"/>
              <a:t>Virtual healthcare</a:t>
            </a:r>
            <a:br>
              <a:rPr lang="en-US" dirty="0"/>
            </a:br>
            <a:r>
              <a:rPr lang="en-US" sz="1800" dirty="0"/>
              <a:t>bridging patient and doctor</a:t>
            </a:r>
          </a:p>
        </p:txBody>
      </p:sp>
      <p:sp>
        <p:nvSpPr>
          <p:cNvPr id="3" name="Subtitle 2">
            <a:extLst>
              <a:ext uri="{FF2B5EF4-FFF2-40B4-BE49-F238E27FC236}">
                <a16:creationId xmlns:a16="http://schemas.microsoft.com/office/drawing/2014/main" id="{E807A759-68EB-42DF-83FE-8192AFF8BEB5}"/>
              </a:ext>
            </a:extLst>
          </p:cNvPr>
          <p:cNvSpPr>
            <a:spLocks noGrp="1"/>
          </p:cNvSpPr>
          <p:nvPr>
            <p:ph type="subTitle" idx="1"/>
          </p:nvPr>
        </p:nvSpPr>
        <p:spPr>
          <a:xfrm>
            <a:off x="1606747" y="3528134"/>
            <a:ext cx="7773138" cy="2414042"/>
          </a:xfrm>
        </p:spPr>
        <p:txBody>
          <a:bodyPr>
            <a:normAutofit/>
          </a:bodyPr>
          <a:lstStyle/>
          <a:p>
            <a:pPr lvl="2" algn="l"/>
            <a:r>
              <a:rPr lang="en-US" sz="2800" dirty="0"/>
              <a:t>Bindusree.P</a:t>
            </a:r>
            <a:endParaRPr lang="en-IN" sz="2800" dirty="0"/>
          </a:p>
          <a:p>
            <a:pPr lvl="2" algn="l"/>
            <a:r>
              <a:rPr lang="en-US" sz="2800" dirty="0" err="1"/>
              <a:t>Bhuma</a:t>
            </a:r>
            <a:r>
              <a:rPr lang="en-US" sz="2800" dirty="0"/>
              <a:t> </a:t>
            </a:r>
            <a:r>
              <a:rPr lang="en-US" sz="2800" dirty="0" err="1"/>
              <a:t>venkata</a:t>
            </a:r>
            <a:r>
              <a:rPr lang="en-US" sz="2800" dirty="0"/>
              <a:t> Siva </a:t>
            </a:r>
            <a:r>
              <a:rPr lang="en-US" sz="2800" dirty="0" err="1"/>
              <a:t>reddy</a:t>
            </a:r>
            <a:endParaRPr lang="en-US" sz="2800" dirty="0"/>
          </a:p>
          <a:p>
            <a:pPr lvl="2" algn="l"/>
            <a:r>
              <a:rPr lang="en-US" sz="2800" dirty="0"/>
              <a:t>N </a:t>
            </a:r>
            <a:r>
              <a:rPr lang="en-US" sz="2800" dirty="0" err="1"/>
              <a:t>Hasika</a:t>
            </a:r>
            <a:r>
              <a:rPr lang="en-US" sz="2800" dirty="0"/>
              <a:t> </a:t>
            </a:r>
            <a:r>
              <a:rPr lang="en-US" sz="2800" dirty="0" err="1"/>
              <a:t>Seethu</a:t>
            </a:r>
            <a:endParaRPr lang="en-US" sz="2800" dirty="0"/>
          </a:p>
          <a:p>
            <a:pPr lvl="2" algn="l"/>
            <a:r>
              <a:rPr lang="en-US" sz="2800" dirty="0" err="1"/>
              <a:t>S.Vishnu</a:t>
            </a:r>
            <a:r>
              <a:rPr lang="en-US" sz="2800" dirty="0"/>
              <a:t> </a:t>
            </a:r>
            <a:r>
              <a:rPr lang="en-US" sz="2800" dirty="0" err="1"/>
              <a:t>vardhan</a:t>
            </a:r>
            <a:endParaRPr lang="en-US" sz="2800" dirty="0"/>
          </a:p>
        </p:txBody>
      </p:sp>
    </p:spTree>
    <p:extLst>
      <p:ext uri="{BB962C8B-B14F-4D97-AF65-F5344CB8AC3E}">
        <p14:creationId xmlns:p14="http://schemas.microsoft.com/office/powerpoint/2010/main" val="294710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A30001-150B-5797-B34B-299B1EA21204}"/>
              </a:ext>
            </a:extLst>
          </p:cNvPr>
          <p:cNvPicPr>
            <a:picLocks noChangeAspect="1"/>
          </p:cNvPicPr>
          <p:nvPr/>
        </p:nvPicPr>
        <p:blipFill>
          <a:blip r:embed="rId2"/>
          <a:stretch>
            <a:fillRect/>
          </a:stretch>
        </p:blipFill>
        <p:spPr>
          <a:xfrm>
            <a:off x="206477" y="186813"/>
            <a:ext cx="11749549" cy="6424251"/>
          </a:xfrm>
          <a:prstGeom prst="rect">
            <a:avLst/>
          </a:prstGeom>
        </p:spPr>
      </p:pic>
    </p:spTree>
    <p:extLst>
      <p:ext uri="{BB962C8B-B14F-4D97-AF65-F5344CB8AC3E}">
        <p14:creationId xmlns:p14="http://schemas.microsoft.com/office/powerpoint/2010/main" val="148927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654B74C-3C6A-567F-6479-C9AEE39E548B}"/>
              </a:ext>
            </a:extLst>
          </p:cNvPr>
          <p:cNvPicPr>
            <a:picLocks noGrp="1" noChangeAspect="1"/>
          </p:cNvPicPr>
          <p:nvPr>
            <p:ph idx="1"/>
          </p:nvPr>
        </p:nvPicPr>
        <p:blipFill>
          <a:blip r:embed="rId2"/>
          <a:stretch>
            <a:fillRect/>
          </a:stretch>
        </p:blipFill>
        <p:spPr>
          <a:xfrm>
            <a:off x="167148" y="195659"/>
            <a:ext cx="11700387" cy="6367130"/>
          </a:xfrm>
          <a:prstGeom prst="rect">
            <a:avLst/>
          </a:prstGeom>
        </p:spPr>
      </p:pic>
    </p:spTree>
    <p:extLst>
      <p:ext uri="{BB962C8B-B14F-4D97-AF65-F5344CB8AC3E}">
        <p14:creationId xmlns:p14="http://schemas.microsoft.com/office/powerpoint/2010/main" val="2524801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F2D428-0209-6290-A1B3-5890F1BBB495}"/>
              </a:ext>
            </a:extLst>
          </p:cNvPr>
          <p:cNvSpPr>
            <a:spLocks noGrp="1"/>
          </p:cNvSpPr>
          <p:nvPr>
            <p:ph idx="1"/>
          </p:nvPr>
        </p:nvSpPr>
        <p:spPr>
          <a:xfrm>
            <a:off x="2059991" y="1598953"/>
            <a:ext cx="7634115" cy="3255264"/>
          </a:xfrm>
        </p:spPr>
        <p:txBody>
          <a:bodyPr>
            <a:normAutofit/>
          </a:bodyPr>
          <a:lstStyle/>
          <a:p>
            <a:pPr marL="0" indent="0">
              <a:buNone/>
            </a:pPr>
            <a:r>
              <a:rPr lang="en-IN" sz="2800" dirty="0"/>
              <a:t>We are happy to hear your feed back, as well as we would like to comeback stronger.</a:t>
            </a:r>
            <a:endParaRPr lang="en-US" sz="2800" dirty="0"/>
          </a:p>
        </p:txBody>
      </p:sp>
      <p:pic>
        <p:nvPicPr>
          <p:cNvPr id="6" name="Picture 6">
            <a:extLst>
              <a:ext uri="{FF2B5EF4-FFF2-40B4-BE49-F238E27FC236}">
                <a16:creationId xmlns:a16="http://schemas.microsoft.com/office/drawing/2014/main" id="{013486E2-7950-7F4D-51C7-81EE9846B61C}"/>
              </a:ext>
            </a:extLst>
          </p:cNvPr>
          <p:cNvPicPr>
            <a:picLocks noChangeAspect="1"/>
          </p:cNvPicPr>
          <p:nvPr/>
        </p:nvPicPr>
        <p:blipFill>
          <a:blip r:embed="rId2"/>
          <a:stretch>
            <a:fillRect/>
          </a:stretch>
        </p:blipFill>
        <p:spPr>
          <a:xfrm>
            <a:off x="4198867" y="3037813"/>
            <a:ext cx="3794266" cy="2524912"/>
          </a:xfrm>
          <a:prstGeom prst="rect">
            <a:avLst/>
          </a:prstGeom>
        </p:spPr>
      </p:pic>
    </p:spTree>
    <p:extLst>
      <p:ext uri="{BB962C8B-B14F-4D97-AF65-F5344CB8AC3E}">
        <p14:creationId xmlns:p14="http://schemas.microsoft.com/office/powerpoint/2010/main" val="409859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ABCD-2080-EEFE-0BAE-38D88E2AE7D7}"/>
              </a:ext>
            </a:extLst>
          </p:cNvPr>
          <p:cNvSpPr>
            <a:spLocks noGrp="1"/>
          </p:cNvSpPr>
          <p:nvPr>
            <p:ph type="title"/>
          </p:nvPr>
        </p:nvSpPr>
        <p:spPr/>
        <p:txBody>
          <a:bodyPr/>
          <a:lstStyle/>
          <a:p>
            <a:r>
              <a:rPr lang="en-IN" sz="3200" dirty="0">
                <a:solidFill>
                  <a:schemeClr val="accent4">
                    <a:lumMod val="75000"/>
                  </a:schemeClr>
                </a:solidFill>
              </a:rPr>
              <a:t>Abstract</a:t>
            </a:r>
            <a:r>
              <a:rPr lang="en-IN" dirty="0"/>
              <a:t> </a:t>
            </a:r>
            <a:endParaRPr lang="en-US" dirty="0"/>
          </a:p>
        </p:txBody>
      </p:sp>
      <p:sp>
        <p:nvSpPr>
          <p:cNvPr id="3" name="Content Placeholder 2">
            <a:extLst>
              <a:ext uri="{FF2B5EF4-FFF2-40B4-BE49-F238E27FC236}">
                <a16:creationId xmlns:a16="http://schemas.microsoft.com/office/drawing/2014/main" id="{563DEABD-3932-547E-F05E-EAA08CFF7202}"/>
              </a:ext>
            </a:extLst>
          </p:cNvPr>
          <p:cNvSpPr>
            <a:spLocks noGrp="1"/>
          </p:cNvSpPr>
          <p:nvPr>
            <p:ph idx="1"/>
          </p:nvPr>
        </p:nvSpPr>
        <p:spPr>
          <a:xfrm>
            <a:off x="2231136" y="2655734"/>
            <a:ext cx="7729728" cy="4097709"/>
          </a:xfrm>
        </p:spPr>
        <p:txBody>
          <a:bodyPr>
            <a:normAutofit/>
          </a:bodyPr>
          <a:lstStyle/>
          <a:p>
            <a:pPr marL="0" indent="0">
              <a:buNone/>
            </a:pPr>
            <a:r>
              <a:rPr lang="en-IN" sz="2400" dirty="0"/>
              <a:t>The medical website is a digital tool designed to provide healthcare services to individuals. This website is designed to be user-friendly. It offers a range of features including appointment booking and access to reliable health information. With the increasing demand for remote healthcare services, the medical website aims to bridge the gap between patients and healthcare providers, making healthcare more convenient, accessible, and affordable for everyone..</a:t>
            </a:r>
            <a:endParaRPr lang="en-US" sz="2400" dirty="0"/>
          </a:p>
        </p:txBody>
      </p:sp>
    </p:spTree>
    <p:extLst>
      <p:ext uri="{BB962C8B-B14F-4D97-AF65-F5344CB8AC3E}">
        <p14:creationId xmlns:p14="http://schemas.microsoft.com/office/powerpoint/2010/main" val="3110409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88ED-D483-7D53-68BD-00B5F592A8C6}"/>
              </a:ext>
            </a:extLst>
          </p:cNvPr>
          <p:cNvSpPr>
            <a:spLocks noGrp="1"/>
          </p:cNvSpPr>
          <p:nvPr>
            <p:ph type="title"/>
          </p:nvPr>
        </p:nvSpPr>
        <p:spPr/>
        <p:txBody>
          <a:bodyPr/>
          <a:lstStyle/>
          <a:p>
            <a:r>
              <a:rPr lang="en-IN" dirty="0">
                <a:solidFill>
                  <a:schemeClr val="accent4">
                    <a:lumMod val="75000"/>
                  </a:schemeClr>
                </a:solidFill>
              </a:rPr>
              <a:t>Problem statement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7550AB5E-EFCB-986E-A667-59376741E1FD}"/>
              </a:ext>
            </a:extLst>
          </p:cNvPr>
          <p:cNvSpPr>
            <a:spLocks noGrp="1"/>
          </p:cNvSpPr>
          <p:nvPr>
            <p:ph idx="1"/>
          </p:nvPr>
        </p:nvSpPr>
        <p:spPr>
          <a:xfrm>
            <a:off x="2231136" y="2638044"/>
            <a:ext cx="6130490" cy="3101983"/>
          </a:xfrm>
        </p:spPr>
        <p:txBody>
          <a:bodyPr>
            <a:normAutofit/>
          </a:bodyPr>
          <a:lstStyle/>
          <a:p>
            <a:pPr marL="0" indent="0">
              <a:buNone/>
            </a:pPr>
            <a:r>
              <a:rPr lang="en-IN" sz="2400" dirty="0">
                <a:solidFill>
                  <a:schemeClr val="tx1"/>
                </a:solidFill>
              </a:rPr>
              <a:t>The healthcare industry faces numerous challenges in providing accessible and affordable healthcare services to all individuals. One of the major problems is the lack of access to healthcare services, particularly for people living in remote areas or those with mobility issues.</a:t>
            </a:r>
            <a:endParaRPr lang="en-US" sz="2400" dirty="0">
              <a:solidFill>
                <a:schemeClr val="tx1"/>
              </a:solidFill>
            </a:endParaRPr>
          </a:p>
        </p:txBody>
      </p:sp>
      <p:pic>
        <p:nvPicPr>
          <p:cNvPr id="4" name="Picture 4">
            <a:extLst>
              <a:ext uri="{FF2B5EF4-FFF2-40B4-BE49-F238E27FC236}">
                <a16:creationId xmlns:a16="http://schemas.microsoft.com/office/drawing/2014/main" id="{E4524893-B7DC-278B-2BA2-4131BA213988}"/>
              </a:ext>
            </a:extLst>
          </p:cNvPr>
          <p:cNvPicPr>
            <a:picLocks noChangeAspect="1"/>
          </p:cNvPicPr>
          <p:nvPr/>
        </p:nvPicPr>
        <p:blipFill>
          <a:blip r:embed="rId2"/>
          <a:stretch>
            <a:fillRect/>
          </a:stretch>
        </p:blipFill>
        <p:spPr>
          <a:xfrm>
            <a:off x="8608314" y="3545134"/>
            <a:ext cx="2412596" cy="1503625"/>
          </a:xfrm>
          <a:prstGeom prst="rect">
            <a:avLst/>
          </a:prstGeom>
        </p:spPr>
      </p:pic>
    </p:spTree>
    <p:extLst>
      <p:ext uri="{BB962C8B-B14F-4D97-AF65-F5344CB8AC3E}">
        <p14:creationId xmlns:p14="http://schemas.microsoft.com/office/powerpoint/2010/main" val="61785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C516-FC8E-FBF9-AEA1-391B8CFBD5B4}"/>
              </a:ext>
            </a:extLst>
          </p:cNvPr>
          <p:cNvSpPr>
            <a:spLocks noGrp="1"/>
          </p:cNvSpPr>
          <p:nvPr>
            <p:ph type="title"/>
          </p:nvPr>
        </p:nvSpPr>
        <p:spPr/>
        <p:txBody>
          <a:bodyPr/>
          <a:lstStyle/>
          <a:p>
            <a:r>
              <a:rPr lang="en-IN" dirty="0">
                <a:solidFill>
                  <a:schemeClr val="accent4">
                    <a:lumMod val="75000"/>
                  </a:schemeClr>
                </a:solidFill>
              </a:rPr>
              <a:t>Existing solutions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372426E5-9DA0-4A0A-85BD-F857F48C4A8D}"/>
              </a:ext>
            </a:extLst>
          </p:cNvPr>
          <p:cNvSpPr>
            <a:spLocks noGrp="1"/>
          </p:cNvSpPr>
          <p:nvPr>
            <p:ph idx="1"/>
          </p:nvPr>
        </p:nvSpPr>
        <p:spPr>
          <a:xfrm>
            <a:off x="2231136" y="2638044"/>
            <a:ext cx="4773770" cy="3101983"/>
          </a:xfrm>
        </p:spPr>
        <p:txBody>
          <a:bodyPr>
            <a:normAutofit fontScale="92500" lnSpcReduction="10000"/>
          </a:bodyPr>
          <a:lstStyle/>
          <a:p>
            <a:pPr marL="0" indent="0">
              <a:buNone/>
            </a:pPr>
            <a:r>
              <a:rPr lang="en-IN" b="1" u="sng" dirty="0" err="1">
                <a:solidFill>
                  <a:schemeClr val="accent5">
                    <a:lumMod val="75000"/>
                  </a:schemeClr>
                </a:solidFill>
              </a:rPr>
              <a:t>Practo</a:t>
            </a:r>
            <a:r>
              <a:rPr lang="en-IN" dirty="0"/>
              <a:t>: </a:t>
            </a:r>
            <a:r>
              <a:rPr lang="en-IN" dirty="0" err="1"/>
              <a:t>Practo</a:t>
            </a:r>
            <a:r>
              <a:rPr lang="en-IN" dirty="0"/>
              <a:t> is an online platform that connects patients with doctors, clinics, and hospitals. It offers a range of services including online consultations, prescription ordering, appointment booking, and health record storage.</a:t>
            </a:r>
          </a:p>
          <a:p>
            <a:pPr marL="0" indent="0">
              <a:buNone/>
            </a:pPr>
            <a:r>
              <a:rPr lang="en-IN" dirty="0"/>
              <a:t>
</a:t>
            </a:r>
            <a:r>
              <a:rPr lang="en-IN" b="1" dirty="0" err="1"/>
              <a:t>Zocdoc</a:t>
            </a:r>
            <a:r>
              <a:rPr lang="en-IN" dirty="0"/>
              <a:t>: </a:t>
            </a:r>
            <a:r>
              <a:rPr lang="en-IN" dirty="0" err="1"/>
              <a:t>Zocdoc</a:t>
            </a:r>
            <a:r>
              <a:rPr lang="en-IN" dirty="0"/>
              <a:t> is a healthcare appointment booking platform that allows patients to find and book appointments with doctors in their area. It also offers features like patient reviews, doctor profiles, and wait-time estimates.</a:t>
            </a:r>
            <a:endParaRPr lang="en-US" dirty="0"/>
          </a:p>
        </p:txBody>
      </p:sp>
      <p:pic>
        <p:nvPicPr>
          <p:cNvPr id="4" name="Picture 4">
            <a:extLst>
              <a:ext uri="{FF2B5EF4-FFF2-40B4-BE49-F238E27FC236}">
                <a16:creationId xmlns:a16="http://schemas.microsoft.com/office/drawing/2014/main" id="{AC31F90A-4108-AC08-5D56-95EF0E83E6A0}"/>
              </a:ext>
            </a:extLst>
          </p:cNvPr>
          <p:cNvPicPr>
            <a:picLocks noChangeAspect="1"/>
          </p:cNvPicPr>
          <p:nvPr/>
        </p:nvPicPr>
        <p:blipFill>
          <a:blip r:embed="rId2"/>
          <a:stretch>
            <a:fillRect/>
          </a:stretch>
        </p:blipFill>
        <p:spPr>
          <a:xfrm>
            <a:off x="7004906" y="2615614"/>
            <a:ext cx="3057525" cy="1495425"/>
          </a:xfrm>
          <a:prstGeom prst="rect">
            <a:avLst/>
          </a:prstGeom>
        </p:spPr>
      </p:pic>
      <p:pic>
        <p:nvPicPr>
          <p:cNvPr id="5" name="Picture 5">
            <a:extLst>
              <a:ext uri="{FF2B5EF4-FFF2-40B4-BE49-F238E27FC236}">
                <a16:creationId xmlns:a16="http://schemas.microsoft.com/office/drawing/2014/main" id="{1870AFB0-B808-A7DC-0C25-B3E7893FBAF1}"/>
              </a:ext>
            </a:extLst>
          </p:cNvPr>
          <p:cNvPicPr>
            <a:picLocks noChangeAspect="1"/>
          </p:cNvPicPr>
          <p:nvPr/>
        </p:nvPicPr>
        <p:blipFill>
          <a:blip r:embed="rId3"/>
          <a:stretch>
            <a:fillRect/>
          </a:stretch>
        </p:blipFill>
        <p:spPr>
          <a:xfrm>
            <a:off x="7221633" y="4444773"/>
            <a:ext cx="2143125" cy="2143125"/>
          </a:xfrm>
          <a:prstGeom prst="rect">
            <a:avLst/>
          </a:prstGeom>
        </p:spPr>
      </p:pic>
    </p:spTree>
    <p:extLst>
      <p:ext uri="{BB962C8B-B14F-4D97-AF65-F5344CB8AC3E}">
        <p14:creationId xmlns:p14="http://schemas.microsoft.com/office/powerpoint/2010/main" val="82821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24C0-3D31-271C-5F3C-75E1C791FCC2}"/>
              </a:ext>
            </a:extLst>
          </p:cNvPr>
          <p:cNvSpPr>
            <a:spLocks noGrp="1"/>
          </p:cNvSpPr>
          <p:nvPr>
            <p:ph type="title"/>
          </p:nvPr>
        </p:nvSpPr>
        <p:spPr/>
        <p:txBody>
          <a:bodyPr/>
          <a:lstStyle/>
          <a:p>
            <a:r>
              <a:rPr lang="en-IN" sz="3200" dirty="0">
                <a:solidFill>
                  <a:schemeClr val="accent4">
                    <a:lumMod val="75000"/>
                  </a:schemeClr>
                </a:solidFill>
              </a:rPr>
              <a:t>Our solution</a:t>
            </a:r>
            <a:r>
              <a:rPr lang="en-IN" dirty="0">
                <a:solidFill>
                  <a:schemeClr val="accent4">
                    <a:lumMod val="75000"/>
                  </a:schemeClr>
                </a:solidFill>
              </a:rPr>
              <a: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38C3D449-2C7F-F401-B01C-E08A7FF7B9FB}"/>
              </a:ext>
            </a:extLst>
          </p:cNvPr>
          <p:cNvSpPr>
            <a:spLocks noGrp="1"/>
          </p:cNvSpPr>
          <p:nvPr>
            <p:ph idx="1"/>
          </p:nvPr>
        </p:nvSpPr>
        <p:spPr/>
        <p:txBody>
          <a:bodyPr>
            <a:normAutofit/>
          </a:bodyPr>
          <a:lstStyle/>
          <a:p>
            <a:pPr marL="0" indent="0">
              <a:buNone/>
            </a:pPr>
            <a:r>
              <a:rPr lang="en-IN" sz="2800" dirty="0"/>
              <a:t>The medical website aims to solve these problems by providing a digital platform that connects patients with healthcare providers and offers a range of features to improve healthcare accessibility and management.</a:t>
            </a:r>
            <a:endParaRPr lang="en-US" sz="2800" dirty="0"/>
          </a:p>
        </p:txBody>
      </p:sp>
    </p:spTree>
    <p:extLst>
      <p:ext uri="{BB962C8B-B14F-4D97-AF65-F5344CB8AC3E}">
        <p14:creationId xmlns:p14="http://schemas.microsoft.com/office/powerpoint/2010/main" val="2575887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7A55E-BE59-BAA8-6FBD-92C25AEAEFD3}"/>
              </a:ext>
            </a:extLst>
          </p:cNvPr>
          <p:cNvSpPr>
            <a:spLocks noGrp="1"/>
          </p:cNvSpPr>
          <p:nvPr>
            <p:ph type="title"/>
          </p:nvPr>
        </p:nvSpPr>
        <p:spPr/>
        <p:txBody>
          <a:bodyPr/>
          <a:lstStyle/>
          <a:p>
            <a:r>
              <a:rPr lang="en-IN" dirty="0">
                <a:solidFill>
                  <a:schemeClr val="accent4">
                    <a:lumMod val="75000"/>
                  </a:schemeClr>
                </a:solidFill>
              </a:rPr>
              <a:t>SWOT analysis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6E3F0757-DA67-8794-6881-8CAAD0533F05}"/>
              </a:ext>
            </a:extLst>
          </p:cNvPr>
          <p:cNvSpPr>
            <a:spLocks noGrp="1"/>
          </p:cNvSpPr>
          <p:nvPr>
            <p:ph idx="1"/>
          </p:nvPr>
        </p:nvSpPr>
        <p:spPr/>
        <p:txBody>
          <a:bodyPr/>
          <a:lstStyle/>
          <a:p>
            <a:r>
              <a:rPr lang="en-IN" dirty="0"/>
              <a:t>Strength :  our model classifies diseases according to its severity and gives precautions in advance before consulting the doctor</a:t>
            </a:r>
          </a:p>
          <a:p>
            <a:r>
              <a:rPr lang="en-IN" dirty="0"/>
              <a:t> Weakness : our website couldn’t predict all the diseases because of its data insufficiency</a:t>
            </a:r>
          </a:p>
          <a:p>
            <a:r>
              <a:rPr lang="en-IN" dirty="0"/>
              <a:t>Opportunity : if we could develop we can sell it to one particular company which sells medicines and recommend it’s products </a:t>
            </a:r>
            <a:r>
              <a:rPr lang="en-IN" dirty="0" err="1"/>
              <a:t>i.e</a:t>
            </a:r>
            <a:r>
              <a:rPr lang="en-IN" dirty="0"/>
              <a:t> medicines made by that company to users which is highly profitable</a:t>
            </a:r>
          </a:p>
          <a:p>
            <a:r>
              <a:rPr lang="en-IN" dirty="0"/>
              <a:t>Threat : hackers</a:t>
            </a:r>
            <a:endParaRPr lang="en-US" dirty="0"/>
          </a:p>
        </p:txBody>
      </p:sp>
    </p:spTree>
    <p:extLst>
      <p:ext uri="{BB962C8B-B14F-4D97-AF65-F5344CB8AC3E}">
        <p14:creationId xmlns:p14="http://schemas.microsoft.com/office/powerpoint/2010/main" val="30173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C35B-8021-F4B5-1BD5-8AE74428E491}"/>
              </a:ext>
            </a:extLst>
          </p:cNvPr>
          <p:cNvSpPr>
            <a:spLocks noGrp="1"/>
          </p:cNvSpPr>
          <p:nvPr>
            <p:ph type="title"/>
          </p:nvPr>
        </p:nvSpPr>
        <p:spPr/>
        <p:txBody>
          <a:bodyPr/>
          <a:lstStyle/>
          <a:p>
            <a:r>
              <a:rPr lang="en-IN" sz="3200" dirty="0">
                <a:solidFill>
                  <a:schemeClr val="accent4">
                    <a:lumMod val="75000"/>
                  </a:schemeClr>
                </a:solidFill>
              </a:rPr>
              <a:t>SWOT analysis</a:t>
            </a:r>
            <a:r>
              <a:rPr lang="en-IN" dirty="0">
                <a:solidFill>
                  <a:schemeClr val="accent4">
                    <a:lumMod val="75000"/>
                  </a:schemeClr>
                </a:solidFill>
              </a:rPr>
              <a:t> </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2118E91C-2EC2-A551-6102-13757A0918AD}"/>
              </a:ext>
            </a:extLst>
          </p:cNvPr>
          <p:cNvSpPr>
            <a:spLocks noGrp="1"/>
          </p:cNvSpPr>
          <p:nvPr>
            <p:ph idx="1"/>
          </p:nvPr>
        </p:nvSpPr>
        <p:spPr>
          <a:xfrm>
            <a:off x="3106160" y="3004782"/>
            <a:ext cx="7729728" cy="3101983"/>
          </a:xfrm>
        </p:spPr>
        <p:txBody>
          <a:bodyPr/>
          <a:lstStyle/>
          <a:p>
            <a:r>
              <a:rPr lang="en-IN" b="1" dirty="0">
                <a:solidFill>
                  <a:schemeClr val="accent5">
                    <a:lumMod val="75000"/>
                  </a:schemeClr>
                </a:solidFill>
              </a:rPr>
              <a:t>Strength</a:t>
            </a:r>
            <a:r>
              <a:rPr lang="en-IN" dirty="0"/>
              <a:t> : our model classifies diseases according to its severity and gives precautions in advance before consulting the doctor
 </a:t>
            </a:r>
            <a:r>
              <a:rPr lang="en-IN" b="1" dirty="0">
                <a:solidFill>
                  <a:schemeClr val="accent5">
                    <a:lumMod val="75000"/>
                  </a:schemeClr>
                </a:solidFill>
              </a:rPr>
              <a:t>Weakness</a:t>
            </a:r>
            <a:r>
              <a:rPr lang="en-IN" dirty="0"/>
              <a:t> : our app couldn’t predict all the diseases coz of its data insufficiency
</a:t>
            </a:r>
            <a:r>
              <a:rPr lang="en-IN" b="1" dirty="0" err="1">
                <a:solidFill>
                  <a:schemeClr val="accent5">
                    <a:lumMod val="75000"/>
                  </a:schemeClr>
                </a:solidFill>
              </a:rPr>
              <a:t>Oppurtunity</a:t>
            </a:r>
            <a:r>
              <a:rPr lang="en-IN" dirty="0"/>
              <a:t> : if we could develop we can sell it to one particular company which sells medicines and recommend it’s products </a:t>
            </a:r>
            <a:r>
              <a:rPr lang="en-IN" dirty="0" err="1"/>
              <a:t>i.e</a:t>
            </a:r>
            <a:r>
              <a:rPr lang="en-IN" dirty="0"/>
              <a:t> medicines made by that company to users which is highly profitable
</a:t>
            </a:r>
            <a:r>
              <a:rPr lang="en-IN" b="1" dirty="0"/>
              <a:t>Threat</a:t>
            </a:r>
            <a:r>
              <a:rPr lang="en-IN" dirty="0"/>
              <a:t> : hackers</a:t>
            </a:r>
            <a:endParaRPr lang="en-US" dirty="0"/>
          </a:p>
        </p:txBody>
      </p:sp>
    </p:spTree>
    <p:extLst>
      <p:ext uri="{BB962C8B-B14F-4D97-AF65-F5344CB8AC3E}">
        <p14:creationId xmlns:p14="http://schemas.microsoft.com/office/powerpoint/2010/main" val="422277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49AC-7BE3-375D-EF0B-078E7F972943}"/>
              </a:ext>
            </a:extLst>
          </p:cNvPr>
          <p:cNvSpPr>
            <a:spLocks noGrp="1"/>
          </p:cNvSpPr>
          <p:nvPr>
            <p:ph type="title"/>
          </p:nvPr>
        </p:nvSpPr>
        <p:spPr/>
        <p:txBody>
          <a:bodyPr/>
          <a:lstStyle/>
          <a:p>
            <a:r>
              <a:rPr lang="en-IN" dirty="0">
                <a:solidFill>
                  <a:schemeClr val="accent4">
                    <a:lumMod val="75000"/>
                  </a:schemeClr>
                </a:solidFill>
              </a:rPr>
              <a:t>Customers and consumers</a:t>
            </a:r>
            <a:endParaRPr lang="en-US" dirty="0">
              <a:solidFill>
                <a:schemeClr val="accent4">
                  <a:lumMod val="75000"/>
                </a:schemeClr>
              </a:solidFill>
            </a:endParaRPr>
          </a:p>
        </p:txBody>
      </p:sp>
      <p:sp>
        <p:nvSpPr>
          <p:cNvPr id="3" name="Content Placeholder 2">
            <a:extLst>
              <a:ext uri="{FF2B5EF4-FFF2-40B4-BE49-F238E27FC236}">
                <a16:creationId xmlns:a16="http://schemas.microsoft.com/office/drawing/2014/main" id="{52274E9E-3453-ABF9-62F3-9D07898922ED}"/>
              </a:ext>
            </a:extLst>
          </p:cNvPr>
          <p:cNvSpPr>
            <a:spLocks noGrp="1"/>
          </p:cNvSpPr>
          <p:nvPr>
            <p:ph idx="1"/>
          </p:nvPr>
        </p:nvSpPr>
        <p:spPr/>
        <p:txBody>
          <a:bodyPr>
            <a:normAutofit/>
          </a:bodyPr>
          <a:lstStyle/>
          <a:p>
            <a:pPr marL="0" indent="0">
              <a:buNone/>
            </a:pPr>
            <a:r>
              <a:rPr lang="en-IN" sz="2800" dirty="0"/>
              <a:t>Hospitals and Clinics
Healthcare Providers Patients</a:t>
            </a:r>
            <a:endParaRPr lang="en-US" sz="2800" dirty="0"/>
          </a:p>
        </p:txBody>
      </p:sp>
      <p:pic>
        <p:nvPicPr>
          <p:cNvPr id="4" name="Picture 4">
            <a:extLst>
              <a:ext uri="{FF2B5EF4-FFF2-40B4-BE49-F238E27FC236}">
                <a16:creationId xmlns:a16="http://schemas.microsoft.com/office/drawing/2014/main" id="{E4EC49B4-7096-C492-6C3B-D68C16D46EC2}"/>
              </a:ext>
            </a:extLst>
          </p:cNvPr>
          <p:cNvPicPr>
            <a:picLocks noChangeAspect="1"/>
          </p:cNvPicPr>
          <p:nvPr/>
        </p:nvPicPr>
        <p:blipFill>
          <a:blip r:embed="rId2"/>
          <a:stretch>
            <a:fillRect/>
          </a:stretch>
        </p:blipFill>
        <p:spPr>
          <a:xfrm>
            <a:off x="7588267" y="3111469"/>
            <a:ext cx="2558150" cy="2628558"/>
          </a:xfrm>
          <a:prstGeom prst="rect">
            <a:avLst/>
          </a:prstGeom>
        </p:spPr>
      </p:pic>
    </p:spTree>
    <p:extLst>
      <p:ext uri="{BB962C8B-B14F-4D97-AF65-F5344CB8AC3E}">
        <p14:creationId xmlns:p14="http://schemas.microsoft.com/office/powerpoint/2010/main" val="130150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7484F-5A25-C830-86D5-29AC13DC42CD}"/>
              </a:ext>
            </a:extLst>
          </p:cNvPr>
          <p:cNvSpPr>
            <a:spLocks noGrp="1"/>
          </p:cNvSpPr>
          <p:nvPr>
            <p:ph type="title"/>
          </p:nvPr>
        </p:nvSpPr>
        <p:spPr/>
        <p:txBody>
          <a:bodyPr/>
          <a:lstStyle/>
          <a:p>
            <a:r>
              <a:rPr lang="en-IN" dirty="0">
                <a:solidFill>
                  <a:schemeClr val="accent4">
                    <a:lumMod val="75000"/>
                  </a:schemeClr>
                </a:solidFill>
              </a:rPr>
              <a:t>Developed on </a:t>
            </a:r>
            <a:endParaRPr lang="en-US" dirty="0">
              <a:solidFill>
                <a:schemeClr val="accent4">
                  <a:lumMod val="75000"/>
                </a:schemeClr>
              </a:solidFill>
            </a:endParaRPr>
          </a:p>
        </p:txBody>
      </p:sp>
      <p:sp>
        <p:nvSpPr>
          <p:cNvPr id="6" name="Content Placeholder 5">
            <a:extLst>
              <a:ext uri="{FF2B5EF4-FFF2-40B4-BE49-F238E27FC236}">
                <a16:creationId xmlns:a16="http://schemas.microsoft.com/office/drawing/2014/main" id="{054AFFF2-81A4-D6F1-24B3-26C58BDF42BE}"/>
              </a:ext>
            </a:extLst>
          </p:cNvPr>
          <p:cNvSpPr>
            <a:spLocks noGrp="1"/>
          </p:cNvSpPr>
          <p:nvPr>
            <p:ph idx="1"/>
          </p:nvPr>
        </p:nvSpPr>
        <p:spPr>
          <a:xfrm>
            <a:off x="2231136" y="2638044"/>
            <a:ext cx="7729728" cy="4012138"/>
          </a:xfrm>
        </p:spPr>
        <p:txBody>
          <a:bodyPr>
            <a:normAutofit/>
          </a:bodyPr>
          <a:lstStyle/>
          <a:p>
            <a:r>
              <a:rPr lang="en-US" sz="2800" dirty="0"/>
              <a:t>Python.</a:t>
            </a:r>
          </a:p>
          <a:p>
            <a:r>
              <a:rPr lang="en-US" sz="2800" dirty="0"/>
              <a:t>Data set and analysis from Kaggle.com</a:t>
            </a:r>
          </a:p>
          <a:p>
            <a:r>
              <a:rPr lang="en-US" sz="2800" dirty="0"/>
              <a:t>Editor:  </a:t>
            </a:r>
            <a:r>
              <a:rPr lang="en-US" sz="2800" dirty="0" err="1"/>
              <a:t>VSCode</a:t>
            </a:r>
            <a:r>
              <a:rPr lang="en-US" sz="2800" dirty="0"/>
              <a:t>.</a:t>
            </a:r>
          </a:p>
          <a:p>
            <a:r>
              <a:rPr lang="en-US" sz="2800" dirty="0"/>
              <a:t>Libraries: Pandas, </a:t>
            </a:r>
            <a:r>
              <a:rPr lang="en-US" sz="2800" dirty="0" err="1"/>
              <a:t>Numpy</a:t>
            </a:r>
            <a:r>
              <a:rPr lang="en-US" sz="2800" dirty="0"/>
              <a:t>, </a:t>
            </a:r>
            <a:r>
              <a:rPr lang="en-US" sz="2800" dirty="0" err="1"/>
              <a:t>sklearn</a:t>
            </a:r>
            <a:r>
              <a:rPr lang="en-US" sz="2800" dirty="0"/>
              <a:t>, </a:t>
            </a:r>
            <a:r>
              <a:rPr lang="en-US" sz="2800" dirty="0" err="1"/>
              <a:t>streamlit</a:t>
            </a:r>
            <a:r>
              <a:rPr lang="en-US" sz="2800" dirty="0"/>
              <a:t>.</a:t>
            </a:r>
          </a:p>
          <a:p>
            <a:endParaRPr lang="en-US" sz="2800" dirty="0"/>
          </a:p>
        </p:txBody>
      </p:sp>
      <p:pic>
        <p:nvPicPr>
          <p:cNvPr id="5" name="Picture 4">
            <a:extLst>
              <a:ext uri="{FF2B5EF4-FFF2-40B4-BE49-F238E27FC236}">
                <a16:creationId xmlns:a16="http://schemas.microsoft.com/office/drawing/2014/main" id="{C5B056A7-59A1-BCC2-E08B-642B1C8AE8CA}"/>
              </a:ext>
            </a:extLst>
          </p:cNvPr>
          <p:cNvPicPr>
            <a:picLocks noChangeAspect="1"/>
          </p:cNvPicPr>
          <p:nvPr/>
        </p:nvPicPr>
        <p:blipFill>
          <a:blip r:embed="rId2"/>
          <a:stretch>
            <a:fillRect/>
          </a:stretch>
        </p:blipFill>
        <p:spPr>
          <a:xfrm>
            <a:off x="4811355" y="4943834"/>
            <a:ext cx="1530452" cy="1680637"/>
          </a:xfrm>
          <a:prstGeom prst="rect">
            <a:avLst/>
          </a:prstGeom>
        </p:spPr>
      </p:pic>
    </p:spTree>
    <p:extLst>
      <p:ext uri="{BB962C8B-B14F-4D97-AF65-F5344CB8AC3E}">
        <p14:creationId xmlns:p14="http://schemas.microsoft.com/office/powerpoint/2010/main" val="287027535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303</Words>
  <Application>Microsoft Office PowerPoint</Application>
  <PresentationFormat>Widescreen</PresentationFormat>
  <Paragraphs>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Parcel</vt:lpstr>
      <vt:lpstr>Virtual healthcare bridging patient and doctor</vt:lpstr>
      <vt:lpstr>Abstract </vt:lpstr>
      <vt:lpstr>Problem statement </vt:lpstr>
      <vt:lpstr>Existing solutions </vt:lpstr>
      <vt:lpstr>Our solution </vt:lpstr>
      <vt:lpstr>SWOT analysis </vt:lpstr>
      <vt:lpstr>SWOT analysis </vt:lpstr>
      <vt:lpstr>Customers and consumers</vt:lpstr>
      <vt:lpstr>Developed 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Capsule planet </dc:title>
  <dc:creator>harshithachallagolla@gmail.com</dc:creator>
  <cp:lastModifiedBy>Bindusree Pothapi</cp:lastModifiedBy>
  <cp:revision>8</cp:revision>
  <dcterms:created xsi:type="dcterms:W3CDTF">2023-03-15T02:09:14Z</dcterms:created>
  <dcterms:modified xsi:type="dcterms:W3CDTF">2024-03-17T03:59:38Z</dcterms:modified>
</cp:coreProperties>
</file>