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67" r:id="rId15"/>
    <p:sldId id="268" r:id="rId16"/>
    <p:sldId id="278" r:id="rId17"/>
    <p:sldId id="270" r:id="rId18"/>
    <p:sldId id="271" r:id="rId19"/>
    <p:sldId id="274" r:id="rId20"/>
    <p:sldId id="275" r:id="rId21"/>
    <p:sldId id="276" r:id="rId22"/>
    <p:sldId id="277" r:id="rId23"/>
    <p:sldId id="279"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6B8F695-8E32-4657-BE82-5C58D0F5AC48}"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195154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41389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1696123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C061B161-E602-4063-8F56-438C55E54724}"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59424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582436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6B8F695-8E32-4657-BE82-5C58D0F5AC48}"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111357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6B8F695-8E32-4657-BE82-5C58D0F5AC48}"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39927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6B8F695-8E32-4657-BE82-5C58D0F5AC48}"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43744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6B8F695-8E32-4657-BE82-5C58D0F5AC48}" type="datetimeFigureOut">
              <a:rPr lang="es-CO" smtClean="0"/>
              <a:t>15/02/2023</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061B161-E602-4063-8F56-438C55E54724}" type="slidenum">
              <a:rPr lang="es-CO" smtClean="0"/>
              <a:t>‹Nº›</a:t>
            </a:fld>
            <a:endParaRPr lang="es-CO"/>
          </a:p>
        </p:txBody>
      </p:sp>
    </p:spTree>
    <p:extLst>
      <p:ext uri="{BB962C8B-B14F-4D97-AF65-F5344CB8AC3E}">
        <p14:creationId xmlns:p14="http://schemas.microsoft.com/office/powerpoint/2010/main" val="1623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6B8F695-8E32-4657-BE82-5C58D0F5AC48}"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45921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6B8F695-8E32-4657-BE82-5C58D0F5AC48}"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45351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30977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6B8F695-8E32-4657-BE82-5C58D0F5AC48}" type="datetimeFigureOut">
              <a:rPr lang="es-CO" smtClean="0"/>
              <a:t>15/02/2023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211963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6B8F695-8E32-4657-BE82-5C58D0F5AC48}"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103861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6B8F695-8E32-4657-BE82-5C58D0F5AC48}" type="datetimeFigureOut">
              <a:rPr lang="es-CO" smtClean="0"/>
              <a:t>15/02/2023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91804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301593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6B8F695-8E32-4657-BE82-5C58D0F5AC48}"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061B161-E602-4063-8F56-438C55E54724}" type="slidenum">
              <a:rPr lang="es-CO" smtClean="0"/>
              <a:t>‹Nº›</a:t>
            </a:fld>
            <a:endParaRPr lang="es-CO"/>
          </a:p>
        </p:txBody>
      </p:sp>
    </p:spTree>
    <p:extLst>
      <p:ext uri="{BB962C8B-B14F-4D97-AF65-F5344CB8AC3E}">
        <p14:creationId xmlns:p14="http://schemas.microsoft.com/office/powerpoint/2010/main" val="72253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B8F695-8E32-4657-BE82-5C58D0F5AC48}" type="datetimeFigureOut">
              <a:rPr lang="es-CO" smtClean="0"/>
              <a:t>15/02/2023</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061B161-E602-4063-8F56-438C55E54724}" type="slidenum">
              <a:rPr lang="es-CO" smtClean="0"/>
              <a:t>‹Nº›</a:t>
            </a:fld>
            <a:endParaRPr lang="es-CO"/>
          </a:p>
        </p:txBody>
      </p:sp>
    </p:spTree>
    <p:extLst>
      <p:ext uri="{BB962C8B-B14F-4D97-AF65-F5344CB8AC3E}">
        <p14:creationId xmlns:p14="http://schemas.microsoft.com/office/powerpoint/2010/main" val="7176674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ingroom.becas-santander.com/info/implantar-scrum-con-exito-0017436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iebschool.com/blog/definicion-y-caracteristicas-del-scrum-master-agile-scru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ebschool.com/blog/project-manager-agile-scru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B298-203B-458B-A350-2EDDBBA89C7F}"/>
              </a:ext>
            </a:extLst>
          </p:cNvPr>
          <p:cNvSpPr>
            <a:spLocks noGrp="1"/>
          </p:cNvSpPr>
          <p:nvPr>
            <p:ph type="ctrTitle"/>
          </p:nvPr>
        </p:nvSpPr>
        <p:spPr/>
        <p:txBody>
          <a:bodyPr>
            <a:noAutofit/>
          </a:bodyPr>
          <a:lstStyle/>
          <a:p>
            <a:r>
              <a:rPr lang="es-MX" sz="4800" b="1" dirty="0"/>
              <a:t>METODOLOGIAS DE DESARROLLO</a:t>
            </a:r>
            <a:endParaRPr lang="es-CO" sz="4800" b="1" dirty="0"/>
          </a:p>
        </p:txBody>
      </p:sp>
      <p:sp>
        <p:nvSpPr>
          <p:cNvPr id="3" name="Subtítulo 2">
            <a:extLst>
              <a:ext uri="{FF2B5EF4-FFF2-40B4-BE49-F238E27FC236}">
                <a16:creationId xmlns:a16="http://schemas.microsoft.com/office/drawing/2014/main" id="{E2CCDB99-946C-4EE2-9840-E304808BD269}"/>
              </a:ext>
            </a:extLst>
          </p:cNvPr>
          <p:cNvSpPr>
            <a:spLocks noGrp="1"/>
          </p:cNvSpPr>
          <p:nvPr>
            <p:ph type="subTitle" idx="1"/>
          </p:nvPr>
        </p:nvSpPr>
        <p:spPr/>
        <p:txBody>
          <a:bodyPr/>
          <a:lstStyle/>
          <a:p>
            <a:r>
              <a:rPr lang="es-MX" dirty="0" err="1"/>
              <a:t>Jhon</a:t>
            </a:r>
            <a:r>
              <a:rPr lang="es-MX" dirty="0"/>
              <a:t> Steven Cetina Castro</a:t>
            </a:r>
          </a:p>
          <a:p>
            <a:endParaRPr lang="es-CO" dirty="0"/>
          </a:p>
        </p:txBody>
      </p:sp>
    </p:spTree>
    <p:extLst>
      <p:ext uri="{BB962C8B-B14F-4D97-AF65-F5344CB8AC3E}">
        <p14:creationId xmlns:p14="http://schemas.microsoft.com/office/powerpoint/2010/main" val="131188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4507B-4AFC-4708-9EED-CCFE6F9FBE66}"/>
              </a:ext>
            </a:extLst>
          </p:cNvPr>
          <p:cNvSpPr>
            <a:spLocks noGrp="1"/>
          </p:cNvSpPr>
          <p:nvPr>
            <p:ph type="title"/>
          </p:nvPr>
        </p:nvSpPr>
        <p:spPr/>
        <p:txBody>
          <a:bodyPr>
            <a:normAutofit/>
          </a:bodyPr>
          <a:lstStyle/>
          <a:p>
            <a:r>
              <a:rPr lang="es-MX" b="1" dirty="0"/>
              <a:t>Metodologías de desarrollo de software ágiles</a:t>
            </a:r>
            <a:endParaRPr lang="es-CO" dirty="0"/>
          </a:p>
        </p:txBody>
      </p:sp>
      <p:sp>
        <p:nvSpPr>
          <p:cNvPr id="3" name="Marcador de contenido 2">
            <a:extLst>
              <a:ext uri="{FF2B5EF4-FFF2-40B4-BE49-F238E27FC236}">
                <a16:creationId xmlns:a16="http://schemas.microsoft.com/office/drawing/2014/main" id="{49D152CD-EAEA-42EB-803B-F1EEBD25C019}"/>
              </a:ext>
            </a:extLst>
          </p:cNvPr>
          <p:cNvSpPr>
            <a:spLocks noGrp="1"/>
          </p:cNvSpPr>
          <p:nvPr>
            <p:ph idx="1"/>
          </p:nvPr>
        </p:nvSpPr>
        <p:spPr>
          <a:xfrm>
            <a:off x="680321" y="2546598"/>
            <a:ext cx="9613861" cy="2017013"/>
          </a:xfrm>
        </p:spPr>
        <p:txBody>
          <a:bodyPr>
            <a:normAutofit fontScale="92500" lnSpcReduction="20000"/>
          </a:bodyPr>
          <a:lstStyle/>
          <a:p>
            <a:pPr marL="0" indent="0">
              <a:buNone/>
            </a:pPr>
            <a:r>
              <a:rPr lang="es-MX" b="1" dirty="0"/>
              <a:t>se basan en la metodología incremental</a:t>
            </a:r>
            <a:r>
              <a:rPr lang="es-MX" dirty="0"/>
              <a:t>, en la que en cada ciclo de desarrollo se van agregando nuevas funcionalidades a la aplicación final. Sin embargo, los ciclos son mucho más cortos y rápidos, por lo que se van agregando pequeñas funcionalidades en lugar de grandes cambios.</a:t>
            </a:r>
          </a:p>
          <a:p>
            <a:pPr marL="0" indent="0">
              <a:buNone/>
            </a:pPr>
            <a:r>
              <a:rPr lang="es-MX" dirty="0"/>
              <a:t>este tipo de metodologías</a:t>
            </a:r>
            <a:r>
              <a:rPr lang="es-MX" b="1" dirty="0"/>
              <a:t> permite construir equipos de trabajo     autosuficientes e independientes</a:t>
            </a:r>
            <a:r>
              <a:rPr lang="es-MX" dirty="0"/>
              <a:t> que se reúnen cada poco tiempo para poner en común las novedades.</a:t>
            </a:r>
            <a:endParaRPr lang="es-CO" dirty="0"/>
          </a:p>
        </p:txBody>
      </p:sp>
      <p:pic>
        <p:nvPicPr>
          <p:cNvPr id="4" name="Imagen 3">
            <a:extLst>
              <a:ext uri="{FF2B5EF4-FFF2-40B4-BE49-F238E27FC236}">
                <a16:creationId xmlns:a16="http://schemas.microsoft.com/office/drawing/2014/main" id="{C1EA8DE1-FEEB-4B8D-A399-ECECB1161BB4}"/>
              </a:ext>
            </a:extLst>
          </p:cNvPr>
          <p:cNvPicPr>
            <a:picLocks noChangeAspect="1"/>
          </p:cNvPicPr>
          <p:nvPr/>
        </p:nvPicPr>
        <p:blipFill rotWithShape="1">
          <a:blip r:embed="rId2"/>
          <a:srcRect t="43969"/>
          <a:stretch/>
        </p:blipFill>
        <p:spPr>
          <a:xfrm>
            <a:off x="6484689" y="4563611"/>
            <a:ext cx="3405931" cy="936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916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752A4-456F-4924-82B0-C8C31DC144FA}"/>
              </a:ext>
            </a:extLst>
          </p:cNvPr>
          <p:cNvSpPr>
            <a:spLocks noGrp="1"/>
          </p:cNvSpPr>
          <p:nvPr>
            <p:ph type="title"/>
          </p:nvPr>
        </p:nvSpPr>
        <p:spPr/>
        <p:txBody>
          <a:bodyPr/>
          <a:lstStyle/>
          <a:p>
            <a:r>
              <a:rPr lang="es-CO" b="1" dirty="0"/>
              <a:t>Kanban:</a:t>
            </a:r>
          </a:p>
        </p:txBody>
      </p:sp>
      <p:sp>
        <p:nvSpPr>
          <p:cNvPr id="3" name="Marcador de contenido 2">
            <a:extLst>
              <a:ext uri="{FF2B5EF4-FFF2-40B4-BE49-F238E27FC236}">
                <a16:creationId xmlns:a16="http://schemas.microsoft.com/office/drawing/2014/main" id="{ACFE78DD-6751-4913-B152-A63C672AC38D}"/>
              </a:ext>
            </a:extLst>
          </p:cNvPr>
          <p:cNvSpPr>
            <a:spLocks noGrp="1"/>
          </p:cNvSpPr>
          <p:nvPr>
            <p:ph idx="1"/>
          </p:nvPr>
        </p:nvSpPr>
        <p:spPr/>
        <p:txBody>
          <a:bodyPr/>
          <a:lstStyle/>
          <a:p>
            <a:pPr marL="0" indent="0">
              <a:buNone/>
            </a:pPr>
            <a:r>
              <a:rPr lang="es-MX" dirty="0"/>
              <a:t>Metodología de trabajo inventada por la empresa de automóviles Toyota. Consiste en dividir las tareas en porciones mínimas y organizarlas en un tablero de trabajo dividido en tareas pendientes, en curso y finalizadas. De esta forma, se crea un flujo de trabajo muy visual basado en tareas prioritarias e incrementando el valor del producto.</a:t>
            </a:r>
            <a:endParaRPr lang="es-CO" dirty="0"/>
          </a:p>
        </p:txBody>
      </p:sp>
      <p:pic>
        <p:nvPicPr>
          <p:cNvPr id="6146" name="Picture 2" descr="Metodología Kanban (Metodología ágil) - Diego Calvo">
            <a:extLst>
              <a:ext uri="{FF2B5EF4-FFF2-40B4-BE49-F238E27FC236}">
                <a16:creationId xmlns:a16="http://schemas.microsoft.com/office/drawing/2014/main" id="{9C93B880-5096-4FE0-B0A9-E225EA498B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59"/>
          <a:stretch/>
        </p:blipFill>
        <p:spPr bwMode="auto">
          <a:xfrm>
            <a:off x="6574741" y="4279144"/>
            <a:ext cx="2733675" cy="125917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9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A6C4E-B52B-4018-B30B-F8205608E132}"/>
              </a:ext>
            </a:extLst>
          </p:cNvPr>
          <p:cNvSpPr>
            <a:spLocks noGrp="1"/>
          </p:cNvSpPr>
          <p:nvPr>
            <p:ph type="title"/>
          </p:nvPr>
        </p:nvSpPr>
        <p:spPr/>
        <p:txBody>
          <a:bodyPr/>
          <a:lstStyle/>
          <a:p>
            <a:r>
              <a:rPr lang="es-CO" b="1" dirty="0"/>
              <a:t>Lean:</a:t>
            </a:r>
          </a:p>
        </p:txBody>
      </p:sp>
      <p:sp>
        <p:nvSpPr>
          <p:cNvPr id="3" name="Marcador de contenido 2">
            <a:extLst>
              <a:ext uri="{FF2B5EF4-FFF2-40B4-BE49-F238E27FC236}">
                <a16:creationId xmlns:a16="http://schemas.microsoft.com/office/drawing/2014/main" id="{D0864727-4F86-439B-A9B8-DAAA5A65FFE3}"/>
              </a:ext>
            </a:extLst>
          </p:cNvPr>
          <p:cNvSpPr>
            <a:spLocks noGrp="1"/>
          </p:cNvSpPr>
          <p:nvPr>
            <p:ph idx="1"/>
          </p:nvPr>
        </p:nvSpPr>
        <p:spPr>
          <a:xfrm>
            <a:off x="680321" y="2336873"/>
            <a:ext cx="6735547" cy="3599316"/>
          </a:xfrm>
        </p:spPr>
        <p:txBody>
          <a:bodyPr/>
          <a:lstStyle/>
          <a:p>
            <a:pPr marL="0" indent="0">
              <a:buNone/>
            </a:pPr>
            <a:r>
              <a:rPr lang="es-MX" dirty="0"/>
              <a:t>está configurado para que pequeños equipos de desarrollo muy capacitados elaboren cualquier tarea en poco tiempo. Los activos más importantes son las personas y su compromiso, relegando así a un segundo plano el tiempo y los costes. El aprendizaje, las reacciones rápidas y potenciar el equipo son fundamentales.</a:t>
            </a:r>
            <a:endParaRPr lang="es-CO" dirty="0"/>
          </a:p>
        </p:txBody>
      </p:sp>
      <p:pic>
        <p:nvPicPr>
          <p:cNvPr id="9218" name="Picture 2" descr="Métodos ágiles del Siglo XXI : Scrum, Kanban, Lean">
            <a:extLst>
              <a:ext uri="{FF2B5EF4-FFF2-40B4-BE49-F238E27FC236}">
                <a16:creationId xmlns:a16="http://schemas.microsoft.com/office/drawing/2014/main" id="{4D2DE0E0-5370-4A34-BF14-126B436E1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695" y="2878182"/>
            <a:ext cx="2619375" cy="17430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75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AA1D8-81CB-449D-8F3F-519561452DAB}"/>
              </a:ext>
            </a:extLst>
          </p:cNvPr>
          <p:cNvSpPr>
            <a:spLocks noGrp="1"/>
          </p:cNvSpPr>
          <p:nvPr>
            <p:ph type="title"/>
          </p:nvPr>
        </p:nvSpPr>
        <p:spPr/>
        <p:txBody>
          <a:bodyPr/>
          <a:lstStyle/>
          <a:p>
            <a:r>
              <a:rPr lang="es-CO" b="1" dirty="0"/>
              <a:t>Programación extrema (XP)</a:t>
            </a:r>
            <a:endParaRPr lang="es-CO" dirty="0"/>
          </a:p>
        </p:txBody>
      </p:sp>
      <p:sp>
        <p:nvSpPr>
          <p:cNvPr id="3" name="Marcador de contenido 2">
            <a:extLst>
              <a:ext uri="{FF2B5EF4-FFF2-40B4-BE49-F238E27FC236}">
                <a16:creationId xmlns:a16="http://schemas.microsoft.com/office/drawing/2014/main" id="{D3C0EC92-F2FC-4D78-931E-53403C998AA2}"/>
              </a:ext>
            </a:extLst>
          </p:cNvPr>
          <p:cNvSpPr>
            <a:spLocks noGrp="1"/>
          </p:cNvSpPr>
          <p:nvPr>
            <p:ph idx="1"/>
          </p:nvPr>
        </p:nvSpPr>
        <p:spPr>
          <a:xfrm>
            <a:off x="680321" y="2336872"/>
            <a:ext cx="7649947" cy="4030371"/>
          </a:xfrm>
        </p:spPr>
        <p:txBody>
          <a:bodyPr>
            <a:normAutofit/>
          </a:bodyPr>
          <a:lstStyle/>
          <a:p>
            <a:r>
              <a:rPr lang="es-MX" dirty="0"/>
              <a:t>es una metodología de desarrollo de software basada en las relaciones interpersonales, que se consideran la clave del éxito. Su principal objetivo es crear un buen ambiente de trabajo en equipo y que haya un </a:t>
            </a:r>
            <a:r>
              <a:rPr lang="es-MX" dirty="0" err="1"/>
              <a:t>feedback</a:t>
            </a:r>
            <a:r>
              <a:rPr lang="es-MX" dirty="0"/>
              <a:t> constante del cliente. El trabajo se basa en 12 conceptos: diseño sencillo, </a:t>
            </a:r>
            <a:r>
              <a:rPr lang="es-MX" dirty="0" err="1"/>
              <a:t>testing</a:t>
            </a:r>
            <a:r>
              <a:rPr lang="es-MX" dirty="0"/>
              <a:t>, refactorización y codificación con estándares, propiedad colectiva del código, programación en parejas, integración continua, entregas semanales e integridad con el cliente, cliente in situ, entregas frecuentes y planificación.</a:t>
            </a:r>
            <a:endParaRPr lang="es-CO" dirty="0"/>
          </a:p>
        </p:txBody>
      </p:sp>
      <p:pic>
        <p:nvPicPr>
          <p:cNvPr id="10242" name="Picture 2" descr="Los 5 valores de la programación extrema (XP) - La Oficina de Proyectos de  Informática">
            <a:extLst>
              <a:ext uri="{FF2B5EF4-FFF2-40B4-BE49-F238E27FC236}">
                <a16:creationId xmlns:a16="http://schemas.microsoft.com/office/drawing/2014/main" id="{D40987F3-8B50-472C-ABF0-4DA959BF51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04"/>
          <a:stretch/>
        </p:blipFill>
        <p:spPr bwMode="auto">
          <a:xfrm>
            <a:off x="8330268" y="3029706"/>
            <a:ext cx="2757488" cy="21968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85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B9FFD-EB8E-44FA-9475-6B8F576C0ACE}"/>
              </a:ext>
            </a:extLst>
          </p:cNvPr>
          <p:cNvSpPr>
            <a:spLocks noGrp="1"/>
          </p:cNvSpPr>
          <p:nvPr>
            <p:ph type="title"/>
          </p:nvPr>
        </p:nvSpPr>
        <p:spPr/>
        <p:txBody>
          <a:bodyPr/>
          <a:lstStyle/>
          <a:p>
            <a:r>
              <a:rPr lang="es-CO" b="1" u="sng" dirty="0">
                <a:hlinkClick r:id="rId2"/>
              </a:rPr>
              <a:t>Scrum</a:t>
            </a:r>
            <a:r>
              <a:rPr lang="es-CO" dirty="0"/>
              <a:t>:</a:t>
            </a:r>
          </a:p>
        </p:txBody>
      </p:sp>
      <p:sp>
        <p:nvSpPr>
          <p:cNvPr id="3" name="Marcador de contenido 2">
            <a:extLst>
              <a:ext uri="{FF2B5EF4-FFF2-40B4-BE49-F238E27FC236}">
                <a16:creationId xmlns:a16="http://schemas.microsoft.com/office/drawing/2014/main" id="{A2272903-1357-40E8-AD37-0381B22D1C70}"/>
              </a:ext>
            </a:extLst>
          </p:cNvPr>
          <p:cNvSpPr>
            <a:spLocks noGrp="1"/>
          </p:cNvSpPr>
          <p:nvPr>
            <p:ph idx="1"/>
          </p:nvPr>
        </p:nvSpPr>
        <p:spPr/>
        <p:txBody>
          <a:bodyPr/>
          <a:lstStyle/>
          <a:p>
            <a:r>
              <a:rPr lang="es-MX" dirty="0"/>
              <a:t>Es también una metodología incremental que divide los requisitos y tareas de forma similar a Kanban. Se itera sobre bloques de tiempos cortos y fijos (entre dos y cuatro semanas) para conseguir un resultado completo en cada iteración. Las etapas son: planificación de la iteración (</a:t>
            </a:r>
            <a:r>
              <a:rPr lang="es-MX" dirty="0" err="1"/>
              <a:t>planning</a:t>
            </a:r>
            <a:r>
              <a:rPr lang="es-MX" dirty="0"/>
              <a:t> sprint), ejecución (sprint), reunión diaria (</a:t>
            </a:r>
            <a:r>
              <a:rPr lang="es-MX" dirty="0" err="1"/>
              <a:t>daily</a:t>
            </a:r>
            <a:r>
              <a:rPr lang="es-MX" dirty="0"/>
              <a:t> meeting) y demostración de resultados (sprint </a:t>
            </a:r>
            <a:r>
              <a:rPr lang="es-MX" dirty="0" err="1"/>
              <a:t>review</a:t>
            </a:r>
            <a:r>
              <a:rPr lang="es-MX" dirty="0"/>
              <a:t>). Cada iteración por estas etapas  se denomina también sprint. </a:t>
            </a:r>
            <a:endParaRPr lang="es-CO" dirty="0"/>
          </a:p>
        </p:txBody>
      </p:sp>
    </p:spTree>
    <p:extLst>
      <p:ext uri="{BB962C8B-B14F-4D97-AF65-F5344CB8AC3E}">
        <p14:creationId xmlns:p14="http://schemas.microsoft.com/office/powerpoint/2010/main" val="135463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EAE80-CD7E-4020-A19B-59E77C6D08F5}"/>
              </a:ext>
            </a:extLst>
          </p:cNvPr>
          <p:cNvSpPr>
            <a:spLocks noGrp="1"/>
          </p:cNvSpPr>
          <p:nvPr>
            <p:ph type="title"/>
          </p:nvPr>
        </p:nvSpPr>
        <p:spPr/>
        <p:txBody>
          <a:bodyPr/>
          <a:lstStyle/>
          <a:p>
            <a:r>
              <a:rPr lang="es-CO" b="1" dirty="0"/>
              <a:t>¿Qué es Scrum?</a:t>
            </a:r>
          </a:p>
        </p:txBody>
      </p:sp>
      <p:sp>
        <p:nvSpPr>
          <p:cNvPr id="3" name="Marcador de contenido 2">
            <a:extLst>
              <a:ext uri="{FF2B5EF4-FFF2-40B4-BE49-F238E27FC236}">
                <a16:creationId xmlns:a16="http://schemas.microsoft.com/office/drawing/2014/main" id="{C1A34E88-4A57-4110-9592-F55F9711611D}"/>
              </a:ext>
            </a:extLst>
          </p:cNvPr>
          <p:cNvSpPr>
            <a:spLocks noGrp="1"/>
          </p:cNvSpPr>
          <p:nvPr>
            <p:ph idx="1"/>
          </p:nvPr>
        </p:nvSpPr>
        <p:spPr/>
        <p:txBody>
          <a:bodyPr/>
          <a:lstStyle/>
          <a:p>
            <a:r>
              <a:rPr lang="es-MX" b="1" dirty="0"/>
              <a:t>La metodología Scrum</a:t>
            </a:r>
            <a:r>
              <a:rPr lang="es-MX" dirty="0"/>
              <a:t> permite abordar proyectos complejos desarrollados en entornos dinámicos y cambiantes de un modo flexible. Está  basada en entregas parciales y regulares del producto final en base al valor que ofrecen a los clientes. Dicho en otras palabras: Scrum sirve para mejorar el trabajo colaborativo entre equipos.</a:t>
            </a:r>
            <a:endParaRPr lang="es-CO" dirty="0"/>
          </a:p>
        </p:txBody>
      </p:sp>
      <p:pic>
        <p:nvPicPr>
          <p:cNvPr id="4" name="Imagen 3">
            <a:extLst>
              <a:ext uri="{FF2B5EF4-FFF2-40B4-BE49-F238E27FC236}">
                <a16:creationId xmlns:a16="http://schemas.microsoft.com/office/drawing/2014/main" id="{F1CB69AA-F531-498F-930F-8FAD2853CD96}"/>
              </a:ext>
            </a:extLst>
          </p:cNvPr>
          <p:cNvPicPr>
            <a:picLocks noChangeAspect="1"/>
          </p:cNvPicPr>
          <p:nvPr/>
        </p:nvPicPr>
        <p:blipFill>
          <a:blip r:embed="rId2"/>
          <a:stretch>
            <a:fillRect/>
          </a:stretch>
        </p:blipFill>
        <p:spPr>
          <a:xfrm>
            <a:off x="6391057" y="4286076"/>
            <a:ext cx="3000375"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206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97BD37-10FD-4AAF-9A15-E26F06B979D6}"/>
              </a:ext>
            </a:extLst>
          </p:cNvPr>
          <p:cNvSpPr>
            <a:spLocks noGrp="1"/>
          </p:cNvSpPr>
          <p:nvPr>
            <p:ph idx="1"/>
          </p:nvPr>
        </p:nvSpPr>
        <p:spPr>
          <a:xfrm>
            <a:off x="1108160" y="2902853"/>
            <a:ext cx="9613861" cy="3599316"/>
          </a:xfrm>
        </p:spPr>
        <p:txBody>
          <a:bodyPr/>
          <a:lstStyle/>
          <a:p>
            <a:r>
              <a:rPr lang="es-CO" b="1" dirty="0"/>
              <a:t>Equipos autónomos</a:t>
            </a:r>
          </a:p>
          <a:p>
            <a:r>
              <a:rPr lang="es-CO" b="1" dirty="0"/>
              <a:t>Fases de desarrollo solapadas</a:t>
            </a:r>
          </a:p>
          <a:p>
            <a:r>
              <a:rPr lang="es-CO" b="1" dirty="0"/>
              <a:t>Aprendizaje múltiple</a:t>
            </a:r>
          </a:p>
          <a:p>
            <a:r>
              <a:rPr lang="es-CO" b="1" dirty="0"/>
              <a:t>Seguimiento sin control</a:t>
            </a:r>
            <a:endParaRPr lang="es-CO" dirty="0"/>
          </a:p>
        </p:txBody>
      </p:sp>
      <p:sp>
        <p:nvSpPr>
          <p:cNvPr id="5" name="Título 4">
            <a:extLst>
              <a:ext uri="{FF2B5EF4-FFF2-40B4-BE49-F238E27FC236}">
                <a16:creationId xmlns:a16="http://schemas.microsoft.com/office/drawing/2014/main" id="{2E417C8D-55B9-4192-B45B-2796F214638C}"/>
              </a:ext>
            </a:extLst>
          </p:cNvPr>
          <p:cNvSpPr>
            <a:spLocks noGrp="1"/>
          </p:cNvSpPr>
          <p:nvPr>
            <p:ph type="title"/>
          </p:nvPr>
        </p:nvSpPr>
        <p:spPr/>
        <p:txBody>
          <a:bodyPr/>
          <a:lstStyle/>
          <a:p>
            <a:endParaRPr lang="es-CO"/>
          </a:p>
        </p:txBody>
      </p:sp>
      <p:pic>
        <p:nvPicPr>
          <p:cNvPr id="11268" name="Picture 4" descr="Los roles del equipo de Scrum">
            <a:extLst>
              <a:ext uri="{FF2B5EF4-FFF2-40B4-BE49-F238E27FC236}">
                <a16:creationId xmlns:a16="http://schemas.microsoft.com/office/drawing/2014/main" id="{E8D01851-1E81-4DD5-BCAC-A71B04805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622" y="3111836"/>
            <a:ext cx="2867025" cy="15906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93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4CA0B-180F-4E00-907E-2E6AF8865B0D}"/>
              </a:ext>
            </a:extLst>
          </p:cNvPr>
          <p:cNvSpPr>
            <a:spLocks noGrp="1"/>
          </p:cNvSpPr>
          <p:nvPr>
            <p:ph type="title"/>
          </p:nvPr>
        </p:nvSpPr>
        <p:spPr/>
        <p:txBody>
          <a:bodyPr/>
          <a:lstStyle/>
          <a:p>
            <a:r>
              <a:rPr lang="es-MX" b="1" dirty="0"/>
              <a:t>Perfiles de la metodología Scrum</a:t>
            </a:r>
            <a:endParaRPr lang="es-CO" b="1" dirty="0"/>
          </a:p>
        </p:txBody>
      </p:sp>
      <p:sp>
        <p:nvSpPr>
          <p:cNvPr id="3" name="Marcador de contenido 2">
            <a:extLst>
              <a:ext uri="{FF2B5EF4-FFF2-40B4-BE49-F238E27FC236}">
                <a16:creationId xmlns:a16="http://schemas.microsoft.com/office/drawing/2014/main" id="{DE06803E-814A-49C9-9907-E794FF5B5F88}"/>
              </a:ext>
            </a:extLst>
          </p:cNvPr>
          <p:cNvSpPr>
            <a:spLocks noGrp="1"/>
          </p:cNvSpPr>
          <p:nvPr>
            <p:ph idx="1"/>
          </p:nvPr>
        </p:nvSpPr>
        <p:spPr>
          <a:xfrm>
            <a:off x="680321" y="2647266"/>
            <a:ext cx="7926784" cy="3599316"/>
          </a:xfrm>
        </p:spPr>
        <p:txBody>
          <a:bodyPr>
            <a:normAutofit/>
          </a:bodyPr>
          <a:lstStyle/>
          <a:p>
            <a:pPr marL="0" indent="0">
              <a:buNone/>
            </a:pPr>
            <a:r>
              <a:rPr lang="es-MX" sz="2800" dirty="0"/>
              <a:t>Este método no sería posible sin el concepto de «equipo de trabajo». Entre los puestos de trabajo Scrum, encontramos a los </a:t>
            </a:r>
            <a:r>
              <a:rPr lang="es-MX" sz="2800" b="1" dirty="0" err="1"/>
              <a:t>Product</a:t>
            </a:r>
            <a:r>
              <a:rPr lang="es-MX" sz="2800" b="1" dirty="0"/>
              <a:t> </a:t>
            </a:r>
            <a:r>
              <a:rPr lang="es-MX" sz="2800" b="1" dirty="0" err="1"/>
              <a:t>Owner</a:t>
            </a:r>
            <a:r>
              <a:rPr lang="es-MX" sz="2800" dirty="0"/>
              <a:t> o el </a:t>
            </a:r>
            <a:r>
              <a:rPr lang="es-MX" sz="2800" dirty="0">
                <a:hlinkClick r:id="rId2" tooltip="Definición y características del Scrum Master"/>
              </a:rPr>
              <a:t>Scrum Master</a:t>
            </a:r>
            <a:r>
              <a:rPr lang="es-MX" sz="2800" dirty="0"/>
              <a:t>. </a:t>
            </a:r>
            <a:endParaRPr lang="es-CO" sz="2800" dirty="0"/>
          </a:p>
        </p:txBody>
      </p:sp>
      <p:pic>
        <p:nvPicPr>
          <p:cNvPr id="8194" name="Picture 2" descr="Cómo Funciona la Metodología Scrum -">
            <a:extLst>
              <a:ext uri="{FF2B5EF4-FFF2-40B4-BE49-F238E27FC236}">
                <a16:creationId xmlns:a16="http://schemas.microsoft.com/office/drawing/2014/main" id="{C9670619-D58F-44ED-A895-0B4382ABB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171" y="3429000"/>
            <a:ext cx="2438400" cy="1876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54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697BF-CF64-4C38-B30D-D0E63DD5F034}"/>
              </a:ext>
            </a:extLst>
          </p:cNvPr>
          <p:cNvSpPr>
            <a:spLocks noGrp="1"/>
          </p:cNvSpPr>
          <p:nvPr>
            <p:ph type="title"/>
          </p:nvPr>
        </p:nvSpPr>
        <p:spPr/>
        <p:txBody>
          <a:bodyPr>
            <a:normAutofit/>
          </a:bodyPr>
          <a:lstStyle/>
          <a:p>
            <a:r>
              <a:rPr lang="es-CO" b="1" dirty="0"/>
              <a:t>El </a:t>
            </a:r>
            <a:r>
              <a:rPr lang="es-CO" b="1" dirty="0" err="1"/>
              <a:t>Product</a:t>
            </a:r>
            <a:r>
              <a:rPr lang="es-CO" b="1" dirty="0"/>
              <a:t> </a:t>
            </a:r>
            <a:r>
              <a:rPr lang="es-CO" b="1" dirty="0" err="1"/>
              <a:t>Owner</a:t>
            </a:r>
            <a:endParaRPr lang="es-CO" b="1" dirty="0"/>
          </a:p>
        </p:txBody>
      </p:sp>
      <p:sp>
        <p:nvSpPr>
          <p:cNvPr id="3" name="Marcador de contenido 2">
            <a:extLst>
              <a:ext uri="{FF2B5EF4-FFF2-40B4-BE49-F238E27FC236}">
                <a16:creationId xmlns:a16="http://schemas.microsoft.com/office/drawing/2014/main" id="{C67C0808-E5C8-4152-98CC-451EC79B6032}"/>
              </a:ext>
            </a:extLst>
          </p:cNvPr>
          <p:cNvSpPr>
            <a:spLocks noGrp="1"/>
          </p:cNvSpPr>
          <p:nvPr>
            <p:ph idx="1"/>
          </p:nvPr>
        </p:nvSpPr>
        <p:spPr>
          <a:xfrm>
            <a:off x="831323" y="2505456"/>
            <a:ext cx="9613861" cy="3599316"/>
          </a:xfrm>
        </p:spPr>
        <p:txBody>
          <a:bodyPr/>
          <a:lstStyle/>
          <a:p>
            <a:pPr marL="0" indent="0">
              <a:buNone/>
            </a:pPr>
            <a:r>
              <a:rPr lang="es-MX" dirty="0"/>
              <a:t>El </a:t>
            </a:r>
            <a:r>
              <a:rPr lang="es-MX" dirty="0" err="1"/>
              <a:t>Product</a:t>
            </a:r>
            <a:r>
              <a:rPr lang="es-MX" dirty="0"/>
              <a:t> </a:t>
            </a:r>
            <a:r>
              <a:rPr lang="es-MX" dirty="0" err="1"/>
              <a:t>Owner</a:t>
            </a:r>
            <a:r>
              <a:rPr lang="es-MX" dirty="0"/>
              <a:t> es responsable de </a:t>
            </a:r>
            <a:r>
              <a:rPr lang="es-MX" b="1" dirty="0"/>
              <a:t>maximizar el valor del producto resultante del trabajo del equipo Scrum</a:t>
            </a:r>
            <a:r>
              <a:rPr lang="es-MX" dirty="0"/>
              <a:t>. </a:t>
            </a:r>
          </a:p>
          <a:p>
            <a:pPr marL="0" indent="0">
              <a:buNone/>
            </a:pPr>
            <a:r>
              <a:rPr lang="es-MX" dirty="0"/>
              <a:t>Los </a:t>
            </a:r>
            <a:r>
              <a:rPr lang="es-MX" dirty="0" err="1"/>
              <a:t>Product</a:t>
            </a:r>
            <a:r>
              <a:rPr lang="es-MX" dirty="0"/>
              <a:t> </a:t>
            </a:r>
            <a:r>
              <a:rPr lang="es-MX" dirty="0" err="1"/>
              <a:t>Owners</a:t>
            </a:r>
            <a:r>
              <a:rPr lang="es-MX" dirty="0"/>
              <a:t> maximizan el valor del producto al representar y expresar la voz del cliente durante la duración del proyecto. Ellos son los responsables de entender las necesidades de los clientes, sus motivaciones y qué necesitan. Un producto no es útil para sus clientes si ese producto no cumple con sus expectativas y no satisface sus necesidades.</a:t>
            </a:r>
            <a:endParaRPr lang="es-CO" dirty="0"/>
          </a:p>
        </p:txBody>
      </p:sp>
    </p:spTree>
    <p:extLst>
      <p:ext uri="{BB962C8B-B14F-4D97-AF65-F5344CB8AC3E}">
        <p14:creationId xmlns:p14="http://schemas.microsoft.com/office/powerpoint/2010/main" val="96539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2777B-8870-4EF3-A294-CE95C67C9AFF}"/>
              </a:ext>
            </a:extLst>
          </p:cNvPr>
          <p:cNvSpPr>
            <a:spLocks noGrp="1"/>
          </p:cNvSpPr>
          <p:nvPr>
            <p:ph type="title"/>
          </p:nvPr>
        </p:nvSpPr>
        <p:spPr/>
        <p:txBody>
          <a:bodyPr/>
          <a:lstStyle/>
          <a:p>
            <a:r>
              <a:rPr lang="es-MX" b="1" dirty="0"/>
              <a:t>funciones de los </a:t>
            </a:r>
            <a:r>
              <a:rPr lang="es-MX" b="1" dirty="0" err="1"/>
              <a:t>product</a:t>
            </a:r>
            <a:r>
              <a:rPr lang="es-MX" b="1" dirty="0"/>
              <a:t> </a:t>
            </a:r>
            <a:r>
              <a:rPr lang="es-MX" b="1" dirty="0" err="1"/>
              <a:t>owners</a:t>
            </a:r>
            <a:endParaRPr lang="es-CO" b="1" dirty="0"/>
          </a:p>
        </p:txBody>
      </p:sp>
      <p:sp>
        <p:nvSpPr>
          <p:cNvPr id="3" name="Marcador de contenido 2">
            <a:extLst>
              <a:ext uri="{FF2B5EF4-FFF2-40B4-BE49-F238E27FC236}">
                <a16:creationId xmlns:a16="http://schemas.microsoft.com/office/drawing/2014/main" id="{1FE9AD8F-0227-4559-98FD-87D78D7A6E30}"/>
              </a:ext>
            </a:extLst>
          </p:cNvPr>
          <p:cNvSpPr>
            <a:spLocks noGrp="1"/>
          </p:cNvSpPr>
          <p:nvPr>
            <p:ph idx="1"/>
          </p:nvPr>
        </p:nvSpPr>
        <p:spPr>
          <a:xfrm>
            <a:off x="680321" y="2505456"/>
            <a:ext cx="9613861" cy="3599316"/>
          </a:xfrm>
        </p:spPr>
        <p:txBody>
          <a:bodyPr/>
          <a:lstStyle/>
          <a:p>
            <a:r>
              <a:rPr lang="es-MX" dirty="0"/>
              <a:t>Desarrollar y comunicar explícitamente el objetivo del producto.</a:t>
            </a:r>
          </a:p>
          <a:p>
            <a:r>
              <a:rPr lang="es-MX" dirty="0"/>
              <a:t>Crear y comunicar claramente los elementos del Backlog del producto (el Backlog del producto contiene todas las características, requisitos y actividades asociadas con los entregables para lograr el objetivo del proyecto).</a:t>
            </a:r>
          </a:p>
          <a:p>
            <a:r>
              <a:rPr lang="es-MX" dirty="0"/>
              <a:t>Asegurarse de que la cartera de productos sea transparente, visible y entendible para el equipo.</a:t>
            </a:r>
          </a:p>
          <a:p>
            <a:endParaRPr lang="es-CO" dirty="0"/>
          </a:p>
        </p:txBody>
      </p:sp>
    </p:spTree>
    <p:extLst>
      <p:ext uri="{BB962C8B-B14F-4D97-AF65-F5344CB8AC3E}">
        <p14:creationId xmlns:p14="http://schemas.microsoft.com/office/powerpoint/2010/main" val="173753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084A1-866B-4A1B-9B8A-5B38686E8798}"/>
              </a:ext>
            </a:extLst>
          </p:cNvPr>
          <p:cNvSpPr>
            <a:spLocks noGrp="1"/>
          </p:cNvSpPr>
          <p:nvPr>
            <p:ph type="title"/>
          </p:nvPr>
        </p:nvSpPr>
        <p:spPr/>
        <p:txBody>
          <a:bodyPr>
            <a:normAutofit/>
          </a:bodyPr>
          <a:lstStyle/>
          <a:p>
            <a:r>
              <a:rPr lang="es-MX" b="1" dirty="0"/>
              <a:t>¿Qué es una metodología de desarrollo de software?</a:t>
            </a:r>
          </a:p>
        </p:txBody>
      </p:sp>
      <p:sp>
        <p:nvSpPr>
          <p:cNvPr id="3" name="Marcador de contenido 2">
            <a:extLst>
              <a:ext uri="{FF2B5EF4-FFF2-40B4-BE49-F238E27FC236}">
                <a16:creationId xmlns:a16="http://schemas.microsoft.com/office/drawing/2014/main" id="{88C7A4AD-A96A-4A13-90E7-C915FF6D292B}"/>
              </a:ext>
            </a:extLst>
          </p:cNvPr>
          <p:cNvSpPr>
            <a:spLocks noGrp="1"/>
          </p:cNvSpPr>
          <p:nvPr>
            <p:ph idx="1"/>
          </p:nvPr>
        </p:nvSpPr>
        <p:spPr>
          <a:xfrm>
            <a:off x="680321" y="2505456"/>
            <a:ext cx="9613861" cy="3599316"/>
          </a:xfrm>
        </p:spPr>
        <p:txBody>
          <a:bodyPr/>
          <a:lstStyle/>
          <a:p>
            <a:r>
              <a:rPr lang="es-MX" b="1" dirty="0">
                <a:solidFill>
                  <a:schemeClr val="tx1">
                    <a:lumMod val="95000"/>
                  </a:schemeClr>
                </a:solidFill>
              </a:rPr>
              <a:t>Las metodologías de desarrollo de software son un conjunto de técnicas y métodos organizativos</a:t>
            </a:r>
            <a:r>
              <a:rPr lang="es-MX" dirty="0">
                <a:solidFill>
                  <a:schemeClr val="tx1">
                    <a:lumMod val="95000"/>
                  </a:schemeClr>
                </a:solidFill>
              </a:rPr>
              <a:t> que se aplican para diseñar soluciones de software informático. El objetivo de las distintas metodologías es el de intentar organizar los equipos de trabajo para que estos desarrollen las funciones de un programa de la mejor manera posible.</a:t>
            </a:r>
            <a:endParaRPr lang="es-CO" dirty="0">
              <a:solidFill>
                <a:schemeClr val="tx1">
                  <a:lumMod val="95000"/>
                </a:schemeClr>
              </a:solidFill>
            </a:endParaRPr>
          </a:p>
        </p:txBody>
      </p:sp>
    </p:spTree>
    <p:extLst>
      <p:ext uri="{BB962C8B-B14F-4D97-AF65-F5344CB8AC3E}">
        <p14:creationId xmlns:p14="http://schemas.microsoft.com/office/powerpoint/2010/main" val="67550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84A1F-6711-42D9-89C4-48E9EA4F9F01}"/>
              </a:ext>
            </a:extLst>
          </p:cNvPr>
          <p:cNvSpPr>
            <a:spLocks noGrp="1"/>
          </p:cNvSpPr>
          <p:nvPr>
            <p:ph type="title"/>
          </p:nvPr>
        </p:nvSpPr>
        <p:spPr/>
        <p:txBody>
          <a:bodyPr/>
          <a:lstStyle/>
          <a:p>
            <a:r>
              <a:rPr lang="es-CO" b="1" dirty="0"/>
              <a:t>El Scrum Master</a:t>
            </a:r>
          </a:p>
        </p:txBody>
      </p:sp>
      <p:sp>
        <p:nvSpPr>
          <p:cNvPr id="3" name="Marcador de contenido 2">
            <a:extLst>
              <a:ext uri="{FF2B5EF4-FFF2-40B4-BE49-F238E27FC236}">
                <a16:creationId xmlns:a16="http://schemas.microsoft.com/office/drawing/2014/main" id="{4637D5B9-4F4E-4976-995B-0F06E0F0B64A}"/>
              </a:ext>
            </a:extLst>
          </p:cNvPr>
          <p:cNvSpPr>
            <a:spLocks noGrp="1"/>
          </p:cNvSpPr>
          <p:nvPr>
            <p:ph idx="1"/>
          </p:nvPr>
        </p:nvSpPr>
        <p:spPr>
          <a:xfrm>
            <a:off x="747433" y="2571765"/>
            <a:ext cx="9613861" cy="3599316"/>
          </a:xfrm>
        </p:spPr>
        <p:txBody>
          <a:bodyPr/>
          <a:lstStyle/>
          <a:p>
            <a:pPr marL="0" indent="0">
              <a:buNone/>
            </a:pPr>
            <a:r>
              <a:rPr lang="es-MX" dirty="0"/>
              <a:t>Una responsabilidad clave del Scrum Master es </a:t>
            </a:r>
            <a:r>
              <a:rPr lang="es-MX" b="1" dirty="0"/>
              <a:t>ayudar al equipo a comprender y seguir la teoría de Scrum</a:t>
            </a:r>
            <a:r>
              <a:rPr lang="es-MX" dirty="0"/>
              <a:t>. Más específicamente el Scrum Master es responsable de establecer Scrum como se define en la Guía de Scrum.</a:t>
            </a:r>
          </a:p>
          <a:p>
            <a:pPr marL="0" indent="0">
              <a:buNone/>
            </a:pPr>
            <a:r>
              <a:rPr lang="es-MX" dirty="0"/>
              <a:t>El Scrum Master se asegura de que se produzcan reuniones importantes, como las </a:t>
            </a:r>
            <a:r>
              <a:rPr lang="es-MX" dirty="0" err="1"/>
              <a:t>Dailys</a:t>
            </a:r>
            <a:r>
              <a:rPr lang="es-MX" dirty="0"/>
              <a:t>.</a:t>
            </a:r>
          </a:p>
          <a:p>
            <a:pPr marL="0" indent="0">
              <a:buNone/>
            </a:pPr>
            <a:r>
              <a:rPr lang="es-MX" dirty="0"/>
              <a:t>El Scrum Master actúa como entrenador del Scrum </a:t>
            </a:r>
            <a:r>
              <a:rPr lang="es-MX" dirty="0" err="1"/>
              <a:t>Team</a:t>
            </a:r>
            <a:endParaRPr lang="es-CO" dirty="0"/>
          </a:p>
        </p:txBody>
      </p:sp>
    </p:spTree>
    <p:extLst>
      <p:ext uri="{BB962C8B-B14F-4D97-AF65-F5344CB8AC3E}">
        <p14:creationId xmlns:p14="http://schemas.microsoft.com/office/powerpoint/2010/main" val="395685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DFFB8-F923-40D0-B6E8-98BEFE51E57B}"/>
              </a:ext>
            </a:extLst>
          </p:cNvPr>
          <p:cNvSpPr>
            <a:spLocks noGrp="1"/>
          </p:cNvSpPr>
          <p:nvPr>
            <p:ph type="title"/>
          </p:nvPr>
        </p:nvSpPr>
        <p:spPr/>
        <p:txBody>
          <a:bodyPr/>
          <a:lstStyle/>
          <a:p>
            <a:r>
              <a:rPr lang="es-CO" b="1" dirty="0"/>
              <a:t>funciones del scrum master</a:t>
            </a:r>
          </a:p>
        </p:txBody>
      </p:sp>
      <p:sp>
        <p:nvSpPr>
          <p:cNvPr id="3" name="Marcador de contenido 2">
            <a:extLst>
              <a:ext uri="{FF2B5EF4-FFF2-40B4-BE49-F238E27FC236}">
                <a16:creationId xmlns:a16="http://schemas.microsoft.com/office/drawing/2014/main" id="{0B1308EF-D1D5-4045-BD0E-8CBB8EBEE69B}"/>
              </a:ext>
            </a:extLst>
          </p:cNvPr>
          <p:cNvSpPr>
            <a:spLocks noGrp="1"/>
          </p:cNvSpPr>
          <p:nvPr>
            <p:ph idx="1"/>
          </p:nvPr>
        </p:nvSpPr>
        <p:spPr>
          <a:xfrm>
            <a:off x="680321" y="2471096"/>
            <a:ext cx="9059296" cy="3275363"/>
          </a:xfrm>
        </p:spPr>
        <p:txBody>
          <a:bodyPr>
            <a:normAutofit fontScale="92500" lnSpcReduction="20000"/>
          </a:bodyPr>
          <a:lstStyle/>
          <a:p>
            <a:r>
              <a:rPr lang="es-MX" dirty="0"/>
              <a:t>Entrenar a los miembros del equipo en autogestión y funcionalidad cruzada con el resto de los miembros del equipo.</a:t>
            </a:r>
          </a:p>
          <a:p>
            <a:r>
              <a:rPr lang="es-MX" dirty="0"/>
              <a:t>Ayudar al equipo scrum a enfocarse en crear pequeñas mejoras o desarrollos del producto que puedan entregar un alto </a:t>
            </a:r>
            <a:r>
              <a:rPr lang="es-MX" dirty="0" err="1"/>
              <a:t>valors</a:t>
            </a:r>
            <a:r>
              <a:rPr lang="es-MX" dirty="0"/>
              <a:t> a los clientes. Es decir, la función de maximizar la entrega de valor en cada sprint.</a:t>
            </a:r>
          </a:p>
          <a:p>
            <a:r>
              <a:rPr lang="es-MX" dirty="0"/>
              <a:t>Eliminar todos aquellos impedimentos o </a:t>
            </a:r>
            <a:r>
              <a:rPr lang="es-MX" dirty="0" err="1"/>
              <a:t>blockers</a:t>
            </a:r>
            <a:r>
              <a:rPr lang="es-MX" dirty="0"/>
              <a:t> para el progreso del equipo Scrum.</a:t>
            </a:r>
          </a:p>
          <a:p>
            <a:r>
              <a:rPr lang="es-MX" dirty="0"/>
              <a:t>Asegurar que todos los eventos de Scrum tengan lugar y sean positivos, productivos y se mantengan dentro del marco de tiempo concreto.</a:t>
            </a:r>
          </a:p>
          <a:p>
            <a:endParaRPr lang="es-CO" dirty="0"/>
          </a:p>
        </p:txBody>
      </p:sp>
    </p:spTree>
    <p:extLst>
      <p:ext uri="{BB962C8B-B14F-4D97-AF65-F5344CB8AC3E}">
        <p14:creationId xmlns:p14="http://schemas.microsoft.com/office/powerpoint/2010/main" val="21346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2082F-A8E3-446A-8C6C-5AD028C020D7}"/>
              </a:ext>
            </a:extLst>
          </p:cNvPr>
          <p:cNvSpPr>
            <a:spLocks noGrp="1"/>
          </p:cNvSpPr>
          <p:nvPr>
            <p:ph type="title"/>
          </p:nvPr>
        </p:nvSpPr>
        <p:spPr/>
        <p:txBody>
          <a:bodyPr>
            <a:normAutofit/>
          </a:bodyPr>
          <a:lstStyle/>
          <a:p>
            <a:r>
              <a:rPr lang="es-CO" b="1" dirty="0"/>
              <a:t>Diferencias entre Scrum Master y </a:t>
            </a:r>
            <a:r>
              <a:rPr lang="es-CO" b="1" dirty="0">
                <a:hlinkClick r:id="rId2"/>
              </a:rPr>
              <a:t>Project Manager</a:t>
            </a:r>
            <a:endParaRPr lang="es-CO" b="1" dirty="0"/>
          </a:p>
        </p:txBody>
      </p:sp>
      <p:sp>
        <p:nvSpPr>
          <p:cNvPr id="3" name="Marcador de contenido 2">
            <a:extLst>
              <a:ext uri="{FF2B5EF4-FFF2-40B4-BE49-F238E27FC236}">
                <a16:creationId xmlns:a16="http://schemas.microsoft.com/office/drawing/2014/main" id="{FA1F25AD-1425-4BCF-A411-27FB10D253CB}"/>
              </a:ext>
            </a:extLst>
          </p:cNvPr>
          <p:cNvSpPr>
            <a:spLocks noGrp="1"/>
          </p:cNvSpPr>
          <p:nvPr>
            <p:ph idx="1"/>
          </p:nvPr>
        </p:nvSpPr>
        <p:spPr>
          <a:xfrm>
            <a:off x="680320" y="2412374"/>
            <a:ext cx="9613861" cy="3599316"/>
          </a:xfrm>
        </p:spPr>
        <p:txBody>
          <a:bodyPr/>
          <a:lstStyle/>
          <a:p>
            <a:r>
              <a:rPr lang="es-MX" dirty="0"/>
              <a:t>Un Scrum Master es responsable de ayudar al equipo a comprender la teoría y la práctica de Scrum. Aseguran que los eventos de Scrum se lleven a cabo y ayudan al equipo a concentrarse en entregar valor y a eliminar los impedimentos.</a:t>
            </a:r>
          </a:p>
          <a:p>
            <a:r>
              <a:rPr lang="es-MX" dirty="0"/>
              <a:t>La diferencia con un </a:t>
            </a:r>
            <a:r>
              <a:rPr lang="es-MX" dirty="0" err="1">
                <a:hlinkClick r:id="rId2" tooltip="Qué es un Project Manager, qué funciones tiene y cómo ser uno"/>
              </a:rPr>
              <a:t>project</a:t>
            </a:r>
            <a:r>
              <a:rPr lang="es-MX" dirty="0">
                <a:hlinkClick r:id="rId2" tooltip="Qué es un Project Manager, qué funciones tiene y cómo ser uno"/>
              </a:rPr>
              <a:t> manager</a:t>
            </a:r>
            <a:r>
              <a:rPr lang="es-MX" dirty="0"/>
              <a:t> habitual, es que el Scrum Master no asuma la gestión de cambios en el alcance o </a:t>
            </a:r>
            <a:r>
              <a:rPr lang="es-MX" dirty="0" err="1"/>
              <a:t>scope</a:t>
            </a:r>
            <a:r>
              <a:rPr lang="es-MX" dirty="0"/>
              <a:t> de un proyecto ni la gestión de las prioridades.</a:t>
            </a:r>
          </a:p>
          <a:p>
            <a:endParaRPr lang="es-CO" dirty="0"/>
          </a:p>
        </p:txBody>
      </p:sp>
    </p:spTree>
    <p:extLst>
      <p:ext uri="{BB962C8B-B14F-4D97-AF65-F5344CB8AC3E}">
        <p14:creationId xmlns:p14="http://schemas.microsoft.com/office/powerpoint/2010/main" val="401995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3535C-90B0-4479-88A4-DAC3B1155951}"/>
              </a:ext>
            </a:extLst>
          </p:cNvPr>
          <p:cNvSpPr>
            <a:spLocks noGrp="1"/>
          </p:cNvSpPr>
          <p:nvPr>
            <p:ph type="title"/>
          </p:nvPr>
        </p:nvSpPr>
        <p:spPr/>
        <p:txBody>
          <a:bodyPr/>
          <a:lstStyle/>
          <a:p>
            <a:r>
              <a:rPr lang="es-CO" b="1" dirty="0"/>
              <a:t>Qué es un </a:t>
            </a:r>
            <a:r>
              <a:rPr lang="es-CO" b="1" dirty="0" err="1"/>
              <a:t>Stakeholder</a:t>
            </a:r>
            <a:endParaRPr lang="es-CO" b="1" dirty="0"/>
          </a:p>
        </p:txBody>
      </p:sp>
      <p:sp>
        <p:nvSpPr>
          <p:cNvPr id="3" name="Marcador de contenido 2">
            <a:extLst>
              <a:ext uri="{FF2B5EF4-FFF2-40B4-BE49-F238E27FC236}">
                <a16:creationId xmlns:a16="http://schemas.microsoft.com/office/drawing/2014/main" id="{84A2DB3F-DCD1-4014-93AA-0C0F8779FD1B}"/>
              </a:ext>
            </a:extLst>
          </p:cNvPr>
          <p:cNvSpPr>
            <a:spLocks noGrp="1"/>
          </p:cNvSpPr>
          <p:nvPr>
            <p:ph idx="1"/>
          </p:nvPr>
        </p:nvSpPr>
        <p:spPr>
          <a:xfrm>
            <a:off x="680321" y="2554987"/>
            <a:ext cx="6720604" cy="3904536"/>
          </a:xfrm>
        </p:spPr>
        <p:txBody>
          <a:bodyPr/>
          <a:lstStyle/>
          <a:p>
            <a:r>
              <a:rPr lang="es-MX" b="1" dirty="0"/>
              <a:t>los </a:t>
            </a:r>
            <a:r>
              <a:rPr lang="es-MX" b="1" i="1" dirty="0" err="1"/>
              <a:t>stakeholders</a:t>
            </a:r>
            <a:r>
              <a:rPr lang="es-MX" b="1" i="1" dirty="0"/>
              <a:t> </a:t>
            </a:r>
            <a:r>
              <a:rPr lang="es-MX" b="1" dirty="0"/>
              <a:t>son aquellos individuos o grupos que tienen interés e impacto en una organización y en los resultados de sus acciones.</a:t>
            </a:r>
            <a:r>
              <a:rPr lang="es-MX" dirty="0"/>
              <a:t> Algunos de los ejemplos más comunes de </a:t>
            </a:r>
            <a:r>
              <a:rPr lang="es-MX" i="1" dirty="0" err="1"/>
              <a:t>stakeholders</a:t>
            </a:r>
            <a:r>
              <a:rPr lang="es-MX" dirty="0"/>
              <a:t> son los empleados, los accionistas, los clientes, los proveedores, los gobiernos y las comunidades.</a:t>
            </a:r>
            <a:endParaRPr lang="es-CO" dirty="0"/>
          </a:p>
        </p:txBody>
      </p:sp>
      <p:pic>
        <p:nvPicPr>
          <p:cNvPr id="12290" name="Picture 2" descr="Qué son los stakeholders y cómo identificarlos dentro de tu empresa">
            <a:extLst>
              <a:ext uri="{FF2B5EF4-FFF2-40B4-BE49-F238E27FC236}">
                <a16:creationId xmlns:a16="http://schemas.microsoft.com/office/drawing/2014/main" id="{D3993F43-7F2A-4BAC-89A6-3B8B3D8B1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779" y="2743200"/>
            <a:ext cx="3013248" cy="202349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94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61121C-3C29-440C-99D5-ADAFEC3AA7EC}"/>
              </a:ext>
            </a:extLst>
          </p:cNvPr>
          <p:cNvSpPr>
            <a:spLocks noGrp="1"/>
          </p:cNvSpPr>
          <p:nvPr>
            <p:ph type="title"/>
          </p:nvPr>
        </p:nvSpPr>
        <p:spPr/>
        <p:txBody>
          <a:bodyPr>
            <a:normAutofit/>
          </a:bodyPr>
          <a:lstStyle/>
          <a:p>
            <a:r>
              <a:rPr lang="es-MX" b="1" dirty="0"/>
              <a:t>Beneficios de la metodología Scrum</a:t>
            </a:r>
            <a:endParaRPr lang="es-CO" b="1" dirty="0"/>
          </a:p>
        </p:txBody>
      </p:sp>
      <p:sp>
        <p:nvSpPr>
          <p:cNvPr id="3" name="Marcador de contenido 2">
            <a:extLst>
              <a:ext uri="{FF2B5EF4-FFF2-40B4-BE49-F238E27FC236}">
                <a16:creationId xmlns:a16="http://schemas.microsoft.com/office/drawing/2014/main" id="{3A2B063E-7ECC-43DA-924D-36C32872ADC9}"/>
              </a:ext>
            </a:extLst>
          </p:cNvPr>
          <p:cNvSpPr>
            <a:spLocks noGrp="1"/>
          </p:cNvSpPr>
          <p:nvPr>
            <p:ph idx="1"/>
          </p:nvPr>
        </p:nvSpPr>
        <p:spPr>
          <a:xfrm>
            <a:off x="680321" y="2606124"/>
            <a:ext cx="9613861" cy="3599316"/>
          </a:xfrm>
        </p:spPr>
        <p:txBody>
          <a:bodyPr/>
          <a:lstStyle/>
          <a:p>
            <a:r>
              <a:rPr lang="es-MX" dirty="0"/>
              <a:t>Se fomenta el trabajo en equipo</a:t>
            </a:r>
          </a:p>
          <a:p>
            <a:r>
              <a:rPr lang="es-CO" dirty="0"/>
              <a:t>responsabilidad.</a:t>
            </a:r>
          </a:p>
          <a:p>
            <a:r>
              <a:rPr lang="es-CO" dirty="0"/>
              <a:t>mayor control y transparencia</a:t>
            </a:r>
          </a:p>
          <a:p>
            <a:r>
              <a:rPr lang="es-MX" dirty="0"/>
              <a:t> más capacidad de </a:t>
            </a:r>
            <a:r>
              <a:rPr lang="es-MX" dirty="0" err="1"/>
              <a:t>adptación</a:t>
            </a:r>
            <a:r>
              <a:rPr lang="es-MX" dirty="0"/>
              <a:t> y flexibilidad</a:t>
            </a:r>
            <a:endParaRPr lang="es-CO" dirty="0"/>
          </a:p>
        </p:txBody>
      </p:sp>
      <p:pic>
        <p:nvPicPr>
          <p:cNvPr id="7170" name="Picture 2" descr="Una nueva definición de Agilidad. La agilidad se está volviendo cada vez… |  by Focus Cycles | Medium">
            <a:extLst>
              <a:ext uri="{FF2B5EF4-FFF2-40B4-BE49-F238E27FC236}">
                <a16:creationId xmlns:a16="http://schemas.microsoft.com/office/drawing/2014/main" id="{0002B12F-249E-4200-8368-06842C1E8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177" y="2505456"/>
            <a:ext cx="2200275" cy="2085975"/>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79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8A091-4DA9-49D8-9F44-4F50FBAD3EA4}"/>
              </a:ext>
            </a:extLst>
          </p:cNvPr>
          <p:cNvSpPr>
            <a:spLocks noGrp="1"/>
          </p:cNvSpPr>
          <p:nvPr>
            <p:ph type="title"/>
          </p:nvPr>
        </p:nvSpPr>
        <p:spPr/>
        <p:txBody>
          <a:bodyPr>
            <a:normAutofit/>
          </a:bodyPr>
          <a:lstStyle/>
          <a:p>
            <a:r>
              <a:rPr lang="es-MX" b="1" dirty="0"/>
              <a:t>¿Qué tipos de metodologías de desarrollo de software existen?</a:t>
            </a:r>
            <a:endParaRPr lang="es-CO" b="1" dirty="0"/>
          </a:p>
        </p:txBody>
      </p:sp>
      <p:sp>
        <p:nvSpPr>
          <p:cNvPr id="3" name="Marcador de contenido 2">
            <a:extLst>
              <a:ext uri="{FF2B5EF4-FFF2-40B4-BE49-F238E27FC236}">
                <a16:creationId xmlns:a16="http://schemas.microsoft.com/office/drawing/2014/main" id="{F4A3D8AD-3D12-4B57-B1AD-3B9D15E414D3}"/>
              </a:ext>
            </a:extLst>
          </p:cNvPr>
          <p:cNvSpPr>
            <a:spLocks noGrp="1"/>
          </p:cNvSpPr>
          <p:nvPr>
            <p:ph idx="1"/>
          </p:nvPr>
        </p:nvSpPr>
        <p:spPr>
          <a:xfrm>
            <a:off x="680321" y="2505456"/>
            <a:ext cx="9613861" cy="3599316"/>
          </a:xfrm>
        </p:spPr>
        <p:txBody>
          <a:bodyPr/>
          <a:lstStyle/>
          <a:p>
            <a:r>
              <a:rPr lang="es-MX" dirty="0"/>
              <a:t>En la actualidad se pueden diferenciar </a:t>
            </a:r>
            <a:r>
              <a:rPr lang="es-MX" b="1" dirty="0"/>
              <a:t>dos grandes grupos</a:t>
            </a:r>
            <a:r>
              <a:rPr lang="es-MX" dirty="0"/>
              <a:t> de metodologías de desarrollo de software: las ágiles y las tradicionales. A continuación, se explican las características de cada una de ellas.</a:t>
            </a:r>
            <a:endParaRPr lang="es-CO" dirty="0"/>
          </a:p>
        </p:txBody>
      </p:sp>
      <p:pic>
        <p:nvPicPr>
          <p:cNvPr id="1028" name="Picture 4" descr="Metodologías de desarrollo software | Blog Becas Santander">
            <a:extLst>
              <a:ext uri="{FF2B5EF4-FFF2-40B4-BE49-F238E27FC236}">
                <a16:creationId xmlns:a16="http://schemas.microsoft.com/office/drawing/2014/main" id="{67E45E4B-185F-46DF-BFDC-E2C0C48A0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613" y="3815812"/>
            <a:ext cx="2619375" cy="17430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8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BECE5-B8C6-4EB0-BFEE-82C4C19EAF42}"/>
              </a:ext>
            </a:extLst>
          </p:cNvPr>
          <p:cNvSpPr>
            <a:spLocks noGrp="1"/>
          </p:cNvSpPr>
          <p:nvPr>
            <p:ph type="title"/>
          </p:nvPr>
        </p:nvSpPr>
        <p:spPr/>
        <p:txBody>
          <a:bodyPr>
            <a:normAutofit/>
          </a:bodyPr>
          <a:lstStyle/>
          <a:p>
            <a:r>
              <a:rPr lang="es-MX" b="1" dirty="0"/>
              <a:t>Metodologías de desarrollo de software tradicionales</a:t>
            </a:r>
            <a:endParaRPr lang="es-CO" dirty="0"/>
          </a:p>
        </p:txBody>
      </p:sp>
      <p:sp>
        <p:nvSpPr>
          <p:cNvPr id="3" name="Marcador de contenido 2">
            <a:extLst>
              <a:ext uri="{FF2B5EF4-FFF2-40B4-BE49-F238E27FC236}">
                <a16:creationId xmlns:a16="http://schemas.microsoft.com/office/drawing/2014/main" id="{AD7D2FF3-42AE-45B9-96A3-0472EB51EFD6}"/>
              </a:ext>
            </a:extLst>
          </p:cNvPr>
          <p:cNvSpPr>
            <a:spLocks noGrp="1"/>
          </p:cNvSpPr>
          <p:nvPr>
            <p:ph idx="1"/>
          </p:nvPr>
        </p:nvSpPr>
        <p:spPr>
          <a:xfrm>
            <a:off x="680320" y="2505456"/>
            <a:ext cx="9613861" cy="3599316"/>
          </a:xfrm>
        </p:spPr>
        <p:txBody>
          <a:bodyPr/>
          <a:lstStyle/>
          <a:p>
            <a:r>
              <a:rPr lang="es-MX" dirty="0"/>
              <a:t>Las metodologías de desarrollo de software tradicionales se caracterizan por definir total y rígidamente los requisitos al inicio de los proyectos de ingeniería de software. </a:t>
            </a:r>
            <a:r>
              <a:rPr lang="es-MX" b="1" dirty="0"/>
              <a:t>Los ciclos de desarrollo son poco flexibles y no permiten realizar cambios</a:t>
            </a:r>
            <a:r>
              <a:rPr lang="es-MX" dirty="0"/>
              <a:t>, al contrario que las metodologías ágiles; lo que ha propiciado el incremento en el uso de las segundas</a:t>
            </a:r>
            <a:endParaRPr lang="es-CO" dirty="0"/>
          </a:p>
        </p:txBody>
      </p:sp>
      <p:pic>
        <p:nvPicPr>
          <p:cNvPr id="4" name="Imagen 3">
            <a:extLst>
              <a:ext uri="{FF2B5EF4-FFF2-40B4-BE49-F238E27FC236}">
                <a16:creationId xmlns:a16="http://schemas.microsoft.com/office/drawing/2014/main" id="{C7A06136-151E-4AA6-B940-42E3B22C2AD7}"/>
              </a:ext>
            </a:extLst>
          </p:cNvPr>
          <p:cNvPicPr>
            <a:picLocks noChangeAspect="1"/>
          </p:cNvPicPr>
          <p:nvPr/>
        </p:nvPicPr>
        <p:blipFill rotWithShape="1">
          <a:blip r:embed="rId2"/>
          <a:srcRect b="55469"/>
          <a:stretch/>
        </p:blipFill>
        <p:spPr>
          <a:xfrm>
            <a:off x="6451134" y="4585589"/>
            <a:ext cx="3048000" cy="6659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6256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DDE42-AE5A-49BB-8AFE-D196CFF8C6DA}"/>
              </a:ext>
            </a:extLst>
          </p:cNvPr>
          <p:cNvSpPr>
            <a:spLocks noGrp="1"/>
          </p:cNvSpPr>
          <p:nvPr>
            <p:ph type="title"/>
          </p:nvPr>
        </p:nvSpPr>
        <p:spPr/>
        <p:txBody>
          <a:bodyPr/>
          <a:lstStyle/>
          <a:p>
            <a:r>
              <a:rPr lang="es-CO" b="1" dirty="0" err="1"/>
              <a:t>Waterfall</a:t>
            </a:r>
            <a:r>
              <a:rPr lang="es-CO" b="1" dirty="0"/>
              <a:t> (cascada)</a:t>
            </a:r>
            <a:r>
              <a:rPr lang="es-CO" dirty="0"/>
              <a:t>:</a:t>
            </a:r>
          </a:p>
        </p:txBody>
      </p:sp>
      <p:sp>
        <p:nvSpPr>
          <p:cNvPr id="3" name="Marcador de contenido 2">
            <a:extLst>
              <a:ext uri="{FF2B5EF4-FFF2-40B4-BE49-F238E27FC236}">
                <a16:creationId xmlns:a16="http://schemas.microsoft.com/office/drawing/2014/main" id="{55A0FFA2-EE0F-4970-80E2-298F1738F871}"/>
              </a:ext>
            </a:extLst>
          </p:cNvPr>
          <p:cNvSpPr>
            <a:spLocks noGrp="1"/>
          </p:cNvSpPr>
          <p:nvPr>
            <p:ph idx="1"/>
          </p:nvPr>
        </p:nvSpPr>
        <p:spPr>
          <a:xfrm>
            <a:off x="505896" y="2462708"/>
            <a:ext cx="6725413" cy="4248485"/>
          </a:xfrm>
        </p:spPr>
        <p:txBody>
          <a:bodyPr>
            <a:normAutofit/>
          </a:bodyPr>
          <a:lstStyle/>
          <a:p>
            <a:r>
              <a:rPr lang="es-MX" dirty="0"/>
              <a:t> es una metodología en la que las etapas se organizan de arriba a abajo, de ahí el nombre. Se desarrollan las diferentes funciones en etapas diferenciadas y obedeciendo un riguroso orden. Antes de cada etapa se debe revisar el producto para ver si está listo para pasar a la siguiente fase. Los requisitos y especificaciones iniciales no están predispuestos para cambiarse, por lo que no se pueden ver los resultados hasta que el proyecto ya esté bastante avanzado.</a:t>
            </a:r>
            <a:endParaRPr lang="es-CO" dirty="0"/>
          </a:p>
        </p:txBody>
      </p:sp>
      <p:pic>
        <p:nvPicPr>
          <p:cNvPr id="4" name="Imagen 3">
            <a:extLst>
              <a:ext uri="{FF2B5EF4-FFF2-40B4-BE49-F238E27FC236}">
                <a16:creationId xmlns:a16="http://schemas.microsoft.com/office/drawing/2014/main" id="{2D988383-0685-4E8E-8765-18FFB05C50C9}"/>
              </a:ext>
            </a:extLst>
          </p:cNvPr>
          <p:cNvPicPr>
            <a:picLocks noChangeAspect="1"/>
          </p:cNvPicPr>
          <p:nvPr/>
        </p:nvPicPr>
        <p:blipFill>
          <a:blip r:embed="rId2"/>
          <a:stretch>
            <a:fillRect/>
          </a:stretch>
        </p:blipFill>
        <p:spPr>
          <a:xfrm>
            <a:off x="7373923" y="3061982"/>
            <a:ext cx="3901119" cy="25323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081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41BC5-7992-44BF-B224-816E9603544C}"/>
              </a:ext>
            </a:extLst>
          </p:cNvPr>
          <p:cNvSpPr>
            <a:spLocks noGrp="1"/>
          </p:cNvSpPr>
          <p:nvPr>
            <p:ph type="title"/>
          </p:nvPr>
        </p:nvSpPr>
        <p:spPr/>
        <p:txBody>
          <a:bodyPr/>
          <a:lstStyle/>
          <a:p>
            <a:r>
              <a:rPr lang="es-CO" b="1" dirty="0"/>
              <a:t>Prototipado</a:t>
            </a:r>
            <a:r>
              <a:rPr lang="es-CO" dirty="0"/>
              <a:t>:</a:t>
            </a:r>
          </a:p>
        </p:txBody>
      </p:sp>
      <p:sp>
        <p:nvSpPr>
          <p:cNvPr id="3" name="Marcador de contenido 2">
            <a:extLst>
              <a:ext uri="{FF2B5EF4-FFF2-40B4-BE49-F238E27FC236}">
                <a16:creationId xmlns:a16="http://schemas.microsoft.com/office/drawing/2014/main" id="{F335FB24-38D7-48AA-8A4E-764B228DB6B7}"/>
              </a:ext>
            </a:extLst>
          </p:cNvPr>
          <p:cNvSpPr>
            <a:spLocks noGrp="1"/>
          </p:cNvSpPr>
          <p:nvPr>
            <p:ph idx="1"/>
          </p:nvPr>
        </p:nvSpPr>
        <p:spPr>
          <a:xfrm>
            <a:off x="680321" y="2505456"/>
            <a:ext cx="9613861" cy="3599316"/>
          </a:xfrm>
        </p:spPr>
        <p:txBody>
          <a:bodyPr/>
          <a:lstStyle/>
          <a:p>
            <a:r>
              <a:rPr lang="es-MX" dirty="0"/>
              <a:t>se basa en la construcción de un prototipo de software que se construye rápidamente para que los usuarios puedan probarlo y aportar </a:t>
            </a:r>
            <a:r>
              <a:rPr lang="es-MX" dirty="0" err="1"/>
              <a:t>feedback</a:t>
            </a:r>
            <a:r>
              <a:rPr lang="es-MX" dirty="0"/>
              <a:t>. Así, se puede arreglar lo que está mal e incluir otros requerimientos que puedan surgir. Es un modelo iterativo que se basa en el método de prueba y error para comprender las especificidades del producto.</a:t>
            </a:r>
            <a:endParaRPr lang="es-CO" dirty="0"/>
          </a:p>
        </p:txBody>
      </p:sp>
    </p:spTree>
    <p:extLst>
      <p:ext uri="{BB962C8B-B14F-4D97-AF65-F5344CB8AC3E}">
        <p14:creationId xmlns:p14="http://schemas.microsoft.com/office/powerpoint/2010/main" val="407642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A0E46-78C6-4BF4-9033-E5194B95B16F}"/>
              </a:ext>
            </a:extLst>
          </p:cNvPr>
          <p:cNvSpPr>
            <a:spLocks noGrp="1"/>
          </p:cNvSpPr>
          <p:nvPr>
            <p:ph type="title"/>
          </p:nvPr>
        </p:nvSpPr>
        <p:spPr/>
        <p:txBody>
          <a:bodyPr/>
          <a:lstStyle/>
          <a:p>
            <a:r>
              <a:rPr lang="es-CO" b="1" dirty="0"/>
              <a:t>Espiral:</a:t>
            </a:r>
            <a:endParaRPr lang="es-CO" dirty="0"/>
          </a:p>
        </p:txBody>
      </p:sp>
      <p:sp>
        <p:nvSpPr>
          <p:cNvPr id="3" name="Marcador de contenido 2">
            <a:extLst>
              <a:ext uri="{FF2B5EF4-FFF2-40B4-BE49-F238E27FC236}">
                <a16:creationId xmlns:a16="http://schemas.microsoft.com/office/drawing/2014/main" id="{4CFD3963-F8C3-4555-804C-B5AF7D06296C}"/>
              </a:ext>
            </a:extLst>
          </p:cNvPr>
          <p:cNvSpPr>
            <a:spLocks noGrp="1"/>
          </p:cNvSpPr>
          <p:nvPr>
            <p:ph idx="1"/>
          </p:nvPr>
        </p:nvSpPr>
        <p:spPr/>
        <p:txBody>
          <a:bodyPr/>
          <a:lstStyle/>
          <a:p>
            <a:r>
              <a:rPr lang="es-MX" dirty="0"/>
              <a:t> es una combinación de los dos modelos anteriores, que añade el concepto de análisis de riesgo. Se divide en cuatro etapas: planificación, análisis de riesgo, desarrollo de prototipo y evaluación del cliente. El nombre de esta metodología da nombre a su funcionamiento, ya que se van procesando las etapas en forma de espiral. Cuanto más cerca del centro se está, más avanzado está el proyecto.</a:t>
            </a:r>
            <a:endParaRPr lang="es-CO" dirty="0"/>
          </a:p>
        </p:txBody>
      </p:sp>
      <p:pic>
        <p:nvPicPr>
          <p:cNvPr id="3076" name="Picture 4" descr="Modelo de desarrollo en espiral | Modelos de Evaluación Red Wiki | Fandom">
            <a:extLst>
              <a:ext uri="{FF2B5EF4-FFF2-40B4-BE49-F238E27FC236}">
                <a16:creationId xmlns:a16="http://schemas.microsoft.com/office/drawing/2014/main" id="{6F5FF896-85BB-489D-A625-43E5406B3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809" y="4514272"/>
            <a:ext cx="2914650" cy="1571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7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06AF3-7940-4AD8-915B-C313E11CCBC2}"/>
              </a:ext>
            </a:extLst>
          </p:cNvPr>
          <p:cNvSpPr>
            <a:spLocks noGrp="1"/>
          </p:cNvSpPr>
          <p:nvPr>
            <p:ph type="title"/>
          </p:nvPr>
        </p:nvSpPr>
        <p:spPr/>
        <p:txBody>
          <a:bodyPr/>
          <a:lstStyle/>
          <a:p>
            <a:r>
              <a:rPr lang="es-CO" b="1" dirty="0"/>
              <a:t>Incremental:</a:t>
            </a:r>
            <a:endParaRPr lang="es-CO" dirty="0"/>
          </a:p>
        </p:txBody>
      </p:sp>
      <p:sp>
        <p:nvSpPr>
          <p:cNvPr id="3" name="Marcador de contenido 2">
            <a:extLst>
              <a:ext uri="{FF2B5EF4-FFF2-40B4-BE49-F238E27FC236}">
                <a16:creationId xmlns:a16="http://schemas.microsoft.com/office/drawing/2014/main" id="{9BDA5CDE-8CEC-4288-A5F0-DE336DA6B57C}"/>
              </a:ext>
            </a:extLst>
          </p:cNvPr>
          <p:cNvSpPr>
            <a:spLocks noGrp="1"/>
          </p:cNvSpPr>
          <p:nvPr>
            <p:ph idx="1"/>
          </p:nvPr>
        </p:nvSpPr>
        <p:spPr>
          <a:xfrm>
            <a:off x="680321" y="2505456"/>
            <a:ext cx="9613861" cy="3599316"/>
          </a:xfrm>
        </p:spPr>
        <p:txBody>
          <a:bodyPr/>
          <a:lstStyle/>
          <a:p>
            <a:r>
              <a:rPr lang="es-MX" dirty="0"/>
              <a:t>en esta metodología de desarrollo de software se va construyendo el producto final de manera progresiva. En cada etapa incremental se agrega una nueva funcionalidad, lo que permite ver resultados de una forma más rápida en comparación con el modelo en cascada. El software se puede empezar a utilizar incluso antes de que se complete totalmente y, en general, es mucho más flexible que las demás metodologías.</a:t>
            </a:r>
            <a:endParaRPr lang="es-CO" dirty="0"/>
          </a:p>
        </p:txBody>
      </p:sp>
    </p:spTree>
    <p:extLst>
      <p:ext uri="{BB962C8B-B14F-4D97-AF65-F5344CB8AC3E}">
        <p14:creationId xmlns:p14="http://schemas.microsoft.com/office/powerpoint/2010/main" val="172893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28EBA-C8B4-4A64-B6B3-C0772FD96C67}"/>
              </a:ext>
            </a:extLst>
          </p:cNvPr>
          <p:cNvSpPr>
            <a:spLocks noGrp="1"/>
          </p:cNvSpPr>
          <p:nvPr>
            <p:ph type="title"/>
          </p:nvPr>
        </p:nvSpPr>
        <p:spPr/>
        <p:txBody>
          <a:bodyPr/>
          <a:lstStyle/>
          <a:p>
            <a:r>
              <a:rPr lang="es-MX" b="1" dirty="0"/>
              <a:t>Diseño rápido de aplicaciones (RAD)</a:t>
            </a:r>
            <a:r>
              <a:rPr lang="es-MX" dirty="0"/>
              <a:t>: </a:t>
            </a:r>
            <a:endParaRPr lang="es-CO" dirty="0"/>
          </a:p>
        </p:txBody>
      </p:sp>
      <p:sp>
        <p:nvSpPr>
          <p:cNvPr id="3" name="Marcador de contenido 2">
            <a:extLst>
              <a:ext uri="{FF2B5EF4-FFF2-40B4-BE49-F238E27FC236}">
                <a16:creationId xmlns:a16="http://schemas.microsoft.com/office/drawing/2014/main" id="{EB432AC6-9FAC-4842-BF24-3E3C7399FFA2}"/>
              </a:ext>
            </a:extLst>
          </p:cNvPr>
          <p:cNvSpPr>
            <a:spLocks noGrp="1"/>
          </p:cNvSpPr>
          <p:nvPr>
            <p:ph idx="1"/>
          </p:nvPr>
        </p:nvSpPr>
        <p:spPr/>
        <p:txBody>
          <a:bodyPr/>
          <a:lstStyle/>
          <a:p>
            <a:r>
              <a:rPr lang="es-MX" dirty="0"/>
              <a:t>esta metodología permite desarrollar software de alta calidad en un corto periodo de tiempo. Los costes son mucho más altos y el desarrollo más flexible, aunque requiere una mayor intervención de los usuarios. Por otro lado, el código puede contener más errores, y sus funciones son limitadas debido al poco tiempo del que se dispone para desarrollarlas. El objetivo es iterar el menor número posible de veces para conseguir una aplicación completa de forma rápida.</a:t>
            </a:r>
          </a:p>
        </p:txBody>
      </p:sp>
      <p:pic>
        <p:nvPicPr>
          <p:cNvPr id="5122" name="Picture 2" descr="Desarrollo rápido de aplicaciones (RAD): ¿Qué es y como funciona?">
            <a:extLst>
              <a:ext uri="{FF2B5EF4-FFF2-40B4-BE49-F238E27FC236}">
                <a16:creationId xmlns:a16="http://schemas.microsoft.com/office/drawing/2014/main" id="{AB894B21-451A-44CB-BF08-99979C017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732" y="4915441"/>
            <a:ext cx="4743450" cy="962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41446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166</TotalTime>
  <Words>1565</Words>
  <Application>Microsoft Office PowerPoint</Application>
  <PresentationFormat>Panorámica</PresentationFormat>
  <Paragraphs>63</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Arial</vt:lpstr>
      <vt:lpstr>Trebuchet MS</vt:lpstr>
      <vt:lpstr>Berlín</vt:lpstr>
      <vt:lpstr>METODOLOGIAS DE DESARROLLO</vt:lpstr>
      <vt:lpstr>¿Qué es una metodología de desarrollo de software?</vt:lpstr>
      <vt:lpstr>¿Qué tipos de metodologías de desarrollo de software existen?</vt:lpstr>
      <vt:lpstr>Metodologías de desarrollo de software tradicionales</vt:lpstr>
      <vt:lpstr>Waterfall (cascada):</vt:lpstr>
      <vt:lpstr>Prototipado:</vt:lpstr>
      <vt:lpstr>Espiral:</vt:lpstr>
      <vt:lpstr>Incremental:</vt:lpstr>
      <vt:lpstr>Diseño rápido de aplicaciones (RAD): </vt:lpstr>
      <vt:lpstr>Metodologías de desarrollo de software ágiles</vt:lpstr>
      <vt:lpstr>Kanban:</vt:lpstr>
      <vt:lpstr>Lean:</vt:lpstr>
      <vt:lpstr>Programación extrema (XP)</vt:lpstr>
      <vt:lpstr>Scrum:</vt:lpstr>
      <vt:lpstr>¿Qué es Scrum?</vt:lpstr>
      <vt:lpstr>Presentación de PowerPoint</vt:lpstr>
      <vt:lpstr>Perfiles de la metodología Scrum</vt:lpstr>
      <vt:lpstr>El Product Owner</vt:lpstr>
      <vt:lpstr>funciones de los product owners</vt:lpstr>
      <vt:lpstr>El Scrum Master</vt:lpstr>
      <vt:lpstr>funciones del scrum master</vt:lpstr>
      <vt:lpstr>Diferencias entre Scrum Master y Project Manager</vt:lpstr>
      <vt:lpstr>Qué es un Stakeholder</vt:lpstr>
      <vt:lpstr>Beneficios de la metodología 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METODOLOGIAS DE DESARROLLO</dc:title>
  <dc:creator>SOFTWARE</dc:creator>
  <cp:lastModifiedBy>SOFTWARE</cp:lastModifiedBy>
  <cp:revision>11</cp:revision>
  <dcterms:created xsi:type="dcterms:W3CDTF">2023-02-15T13:44:43Z</dcterms:created>
  <dcterms:modified xsi:type="dcterms:W3CDTF">2023-02-15T16:31:27Z</dcterms:modified>
</cp:coreProperties>
</file>