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76" r:id="rId6"/>
    <p:sldId id="274" r:id="rId7"/>
    <p:sldId id="259" r:id="rId8"/>
    <p:sldId id="260" r:id="rId9"/>
    <p:sldId id="261" r:id="rId10"/>
    <p:sldId id="265" r:id="rId11"/>
    <p:sldId id="262" r:id="rId12"/>
    <p:sldId id="272" r:id="rId13"/>
    <p:sldId id="263" r:id="rId14"/>
    <p:sldId id="264" r:id="rId15"/>
    <p:sldId id="266" r:id="rId16"/>
    <p:sldId id="267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B5ECC-2F95-471F-9C77-A34D8EA981A9}" v="45" dt="2025-05-03T15:28:4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4710F-EA1F-404D-B548-226C3560FE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C44A5-1518-4E64-8541-91D2FDD2CF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can design and order custom shoes online without visiting a physical store.</a:t>
          </a:r>
        </a:p>
      </dgm:t>
    </dgm:pt>
    <dgm:pt modelId="{55C64F17-7CD3-4C38-84AD-1C5D61166202}" type="parTrans" cxnId="{B153945F-B14D-4258-B92D-0371845C456A}">
      <dgm:prSet/>
      <dgm:spPr/>
      <dgm:t>
        <a:bodyPr/>
        <a:lstStyle/>
        <a:p>
          <a:endParaRPr lang="en-US"/>
        </a:p>
      </dgm:t>
    </dgm:pt>
    <dgm:pt modelId="{0953F311-DA42-4FB3-B39E-3BB120B443E5}" type="sibTrans" cxnId="{B153945F-B14D-4258-B92D-0371845C456A}">
      <dgm:prSet/>
      <dgm:spPr/>
      <dgm:t>
        <a:bodyPr/>
        <a:lstStyle/>
        <a:p>
          <a:endParaRPr lang="en-US"/>
        </a:p>
      </dgm:t>
    </dgm:pt>
    <dgm:pt modelId="{16B5A06A-4DE3-477E-9839-205FBD56D8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offering online ordering, the company can reach customers beyond Seattle, expanding their market.</a:t>
          </a:r>
        </a:p>
      </dgm:t>
    </dgm:pt>
    <dgm:pt modelId="{77068BBD-6D40-4F95-915A-54D6BAF268E3}" type="parTrans" cxnId="{DFE535F1-FDAA-4BF0-919A-FE89676922EA}">
      <dgm:prSet/>
      <dgm:spPr/>
      <dgm:t>
        <a:bodyPr/>
        <a:lstStyle/>
        <a:p>
          <a:endParaRPr lang="en-US"/>
        </a:p>
      </dgm:t>
    </dgm:pt>
    <dgm:pt modelId="{42B173B7-AAE5-4D49-9E4C-EF0B64AB608D}" type="sibTrans" cxnId="{DFE535F1-FDAA-4BF0-919A-FE89676922EA}">
      <dgm:prSet/>
      <dgm:spPr/>
      <dgm:t>
        <a:bodyPr/>
        <a:lstStyle/>
        <a:p>
          <a:endParaRPr lang="en-US"/>
        </a:p>
      </dgm:t>
    </dgm:pt>
    <dgm:pt modelId="{5A559A86-9D17-41D5-A6D7-7064D816D1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First-time users can order a measurement kit to ensure their shoes fit perfectly</a:t>
          </a:r>
        </a:p>
      </dgm:t>
    </dgm:pt>
    <dgm:pt modelId="{108B43E3-8E1E-4F7F-BCA1-4DB01E6EE6AC}" type="parTrans" cxnId="{CE237F36-80EB-4CF8-9E42-A5BF14676527}">
      <dgm:prSet/>
      <dgm:spPr/>
      <dgm:t>
        <a:bodyPr/>
        <a:lstStyle/>
        <a:p>
          <a:endParaRPr lang="en-US"/>
        </a:p>
      </dgm:t>
    </dgm:pt>
    <dgm:pt modelId="{60A15007-F3B6-4CB4-AF34-69754317FF7B}" type="sibTrans" cxnId="{CE237F36-80EB-4CF8-9E42-A5BF14676527}">
      <dgm:prSet/>
      <dgm:spPr/>
      <dgm:t>
        <a:bodyPr/>
        <a:lstStyle/>
        <a:p>
          <a:endParaRPr lang="en-US"/>
        </a:p>
      </dgm:t>
    </dgm:pt>
    <dgm:pt modelId="{A489E13B-92C6-4160-AFC3-6C6201FBF3F0}" type="pres">
      <dgm:prSet presAssocID="{97F4710F-EA1F-404D-B548-226C3560FE81}" presName="root" presStyleCnt="0">
        <dgm:presLayoutVars>
          <dgm:dir/>
          <dgm:resizeHandles val="exact"/>
        </dgm:presLayoutVars>
      </dgm:prSet>
      <dgm:spPr/>
    </dgm:pt>
    <dgm:pt modelId="{9B59C4CA-42C2-4201-BAAA-B644D6EB2834}" type="pres">
      <dgm:prSet presAssocID="{476C44A5-1518-4E64-8541-91D2FDD2CF45}" presName="compNode" presStyleCnt="0"/>
      <dgm:spPr/>
    </dgm:pt>
    <dgm:pt modelId="{4298321E-F836-4117-980C-419EE1F8895D}" type="pres">
      <dgm:prSet presAssocID="{476C44A5-1518-4E64-8541-91D2FDD2CF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F0CEDD14-EC1F-4600-82C6-4CA9A385D904}" type="pres">
      <dgm:prSet presAssocID="{476C44A5-1518-4E64-8541-91D2FDD2CF45}" presName="spaceRect" presStyleCnt="0"/>
      <dgm:spPr/>
    </dgm:pt>
    <dgm:pt modelId="{554C2DB2-E3F5-4480-84CC-1F196CD43131}" type="pres">
      <dgm:prSet presAssocID="{476C44A5-1518-4E64-8541-91D2FDD2CF45}" presName="textRect" presStyleLbl="revTx" presStyleIdx="0" presStyleCnt="3">
        <dgm:presLayoutVars>
          <dgm:chMax val="1"/>
          <dgm:chPref val="1"/>
        </dgm:presLayoutVars>
      </dgm:prSet>
      <dgm:spPr/>
    </dgm:pt>
    <dgm:pt modelId="{71713AE3-8F52-4414-A9CC-B109FAB71DC9}" type="pres">
      <dgm:prSet presAssocID="{0953F311-DA42-4FB3-B39E-3BB120B443E5}" presName="sibTrans" presStyleCnt="0"/>
      <dgm:spPr/>
    </dgm:pt>
    <dgm:pt modelId="{61A60553-F868-47DF-AE5A-9AE9B3219752}" type="pres">
      <dgm:prSet presAssocID="{16B5A06A-4DE3-477E-9839-205FBD56D898}" presName="compNode" presStyleCnt="0"/>
      <dgm:spPr/>
    </dgm:pt>
    <dgm:pt modelId="{75610769-2B9D-467E-9E07-FEC778178D15}" type="pres">
      <dgm:prSet presAssocID="{16B5A06A-4DE3-477E-9839-205FBD56D8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601BA723-6F9B-4826-842B-7D754E0561AE}" type="pres">
      <dgm:prSet presAssocID="{16B5A06A-4DE3-477E-9839-205FBD56D898}" presName="spaceRect" presStyleCnt="0"/>
      <dgm:spPr/>
    </dgm:pt>
    <dgm:pt modelId="{0C221F2C-28AF-4813-AA57-407A18C67690}" type="pres">
      <dgm:prSet presAssocID="{16B5A06A-4DE3-477E-9839-205FBD56D898}" presName="textRect" presStyleLbl="revTx" presStyleIdx="1" presStyleCnt="3">
        <dgm:presLayoutVars>
          <dgm:chMax val="1"/>
          <dgm:chPref val="1"/>
        </dgm:presLayoutVars>
      </dgm:prSet>
      <dgm:spPr/>
    </dgm:pt>
    <dgm:pt modelId="{BBCBB98F-3A9A-45C9-9324-35848DB4F370}" type="pres">
      <dgm:prSet presAssocID="{42B173B7-AAE5-4D49-9E4C-EF0B64AB608D}" presName="sibTrans" presStyleCnt="0"/>
      <dgm:spPr/>
    </dgm:pt>
    <dgm:pt modelId="{B9F131FD-E491-41EF-89D7-89EF729C73AD}" type="pres">
      <dgm:prSet presAssocID="{5A559A86-9D17-41D5-A6D7-7064D816D182}" presName="compNode" presStyleCnt="0"/>
      <dgm:spPr/>
    </dgm:pt>
    <dgm:pt modelId="{2E7C2643-4DA5-4DA7-9336-63C1C8D89C88}" type="pres">
      <dgm:prSet presAssocID="{5A559A86-9D17-41D5-A6D7-7064D816D1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0BEE7510-C0D5-4FD1-980E-4B6927F5BC15}" type="pres">
      <dgm:prSet presAssocID="{5A559A86-9D17-41D5-A6D7-7064D816D182}" presName="spaceRect" presStyleCnt="0"/>
      <dgm:spPr/>
    </dgm:pt>
    <dgm:pt modelId="{7F16AABD-9B56-4476-8053-3ADA98D5C24C}" type="pres">
      <dgm:prSet presAssocID="{5A559A86-9D17-41D5-A6D7-7064D816D1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237F36-80EB-4CF8-9E42-A5BF14676527}" srcId="{97F4710F-EA1F-404D-B548-226C3560FE81}" destId="{5A559A86-9D17-41D5-A6D7-7064D816D182}" srcOrd="2" destOrd="0" parTransId="{108B43E3-8E1E-4F7F-BCA1-4DB01E6EE6AC}" sibTransId="{60A15007-F3B6-4CB4-AF34-69754317FF7B}"/>
    <dgm:cxn modelId="{C40A7C3A-CA64-48DF-A4FB-3B93E37E8DBF}" type="presOf" srcId="{5A559A86-9D17-41D5-A6D7-7064D816D182}" destId="{7F16AABD-9B56-4476-8053-3ADA98D5C24C}" srcOrd="0" destOrd="0" presId="urn:microsoft.com/office/officeart/2018/2/layout/IconLabelList"/>
    <dgm:cxn modelId="{89BD783C-D983-4B89-B71E-09122DD77A70}" type="presOf" srcId="{97F4710F-EA1F-404D-B548-226C3560FE81}" destId="{A489E13B-92C6-4160-AFC3-6C6201FBF3F0}" srcOrd="0" destOrd="0" presId="urn:microsoft.com/office/officeart/2018/2/layout/IconLabelList"/>
    <dgm:cxn modelId="{B153945F-B14D-4258-B92D-0371845C456A}" srcId="{97F4710F-EA1F-404D-B548-226C3560FE81}" destId="{476C44A5-1518-4E64-8541-91D2FDD2CF45}" srcOrd="0" destOrd="0" parTransId="{55C64F17-7CD3-4C38-84AD-1C5D61166202}" sibTransId="{0953F311-DA42-4FB3-B39E-3BB120B443E5}"/>
    <dgm:cxn modelId="{8E069F7A-A23A-4F1F-BD3E-1EC39D35FEFA}" type="presOf" srcId="{16B5A06A-4DE3-477E-9839-205FBD56D898}" destId="{0C221F2C-28AF-4813-AA57-407A18C67690}" srcOrd="0" destOrd="0" presId="urn:microsoft.com/office/officeart/2018/2/layout/IconLabelList"/>
    <dgm:cxn modelId="{2903E7C6-D5AA-4F15-9469-1C2B277A0B5B}" type="presOf" srcId="{476C44A5-1518-4E64-8541-91D2FDD2CF45}" destId="{554C2DB2-E3F5-4480-84CC-1F196CD43131}" srcOrd="0" destOrd="0" presId="urn:microsoft.com/office/officeart/2018/2/layout/IconLabelList"/>
    <dgm:cxn modelId="{DFE535F1-FDAA-4BF0-919A-FE89676922EA}" srcId="{97F4710F-EA1F-404D-B548-226C3560FE81}" destId="{16B5A06A-4DE3-477E-9839-205FBD56D898}" srcOrd="1" destOrd="0" parTransId="{77068BBD-6D40-4F95-915A-54D6BAF268E3}" sibTransId="{42B173B7-AAE5-4D49-9E4C-EF0B64AB608D}"/>
    <dgm:cxn modelId="{16B91553-E54F-4065-A81B-5B3BD89B37D4}" type="presParOf" srcId="{A489E13B-92C6-4160-AFC3-6C6201FBF3F0}" destId="{9B59C4CA-42C2-4201-BAAA-B644D6EB2834}" srcOrd="0" destOrd="0" presId="urn:microsoft.com/office/officeart/2018/2/layout/IconLabelList"/>
    <dgm:cxn modelId="{7A18097F-E9E4-4349-908D-186C10540C60}" type="presParOf" srcId="{9B59C4CA-42C2-4201-BAAA-B644D6EB2834}" destId="{4298321E-F836-4117-980C-419EE1F8895D}" srcOrd="0" destOrd="0" presId="urn:microsoft.com/office/officeart/2018/2/layout/IconLabelList"/>
    <dgm:cxn modelId="{96B4B27E-271B-4F71-BEB0-C48C07078FAB}" type="presParOf" srcId="{9B59C4CA-42C2-4201-BAAA-B644D6EB2834}" destId="{F0CEDD14-EC1F-4600-82C6-4CA9A385D904}" srcOrd="1" destOrd="0" presId="urn:microsoft.com/office/officeart/2018/2/layout/IconLabelList"/>
    <dgm:cxn modelId="{FA96F4F2-9665-437D-9004-D2F0DB23EB9E}" type="presParOf" srcId="{9B59C4CA-42C2-4201-BAAA-B644D6EB2834}" destId="{554C2DB2-E3F5-4480-84CC-1F196CD43131}" srcOrd="2" destOrd="0" presId="urn:microsoft.com/office/officeart/2018/2/layout/IconLabelList"/>
    <dgm:cxn modelId="{81598281-42EE-4F3D-A269-06A241CD45DA}" type="presParOf" srcId="{A489E13B-92C6-4160-AFC3-6C6201FBF3F0}" destId="{71713AE3-8F52-4414-A9CC-B109FAB71DC9}" srcOrd="1" destOrd="0" presId="urn:microsoft.com/office/officeart/2018/2/layout/IconLabelList"/>
    <dgm:cxn modelId="{31B0C234-6B9E-4956-BCAF-B83EEA31A838}" type="presParOf" srcId="{A489E13B-92C6-4160-AFC3-6C6201FBF3F0}" destId="{61A60553-F868-47DF-AE5A-9AE9B3219752}" srcOrd="2" destOrd="0" presId="urn:microsoft.com/office/officeart/2018/2/layout/IconLabelList"/>
    <dgm:cxn modelId="{EC450D74-FF5A-42A0-9B48-54659A65B35B}" type="presParOf" srcId="{61A60553-F868-47DF-AE5A-9AE9B3219752}" destId="{75610769-2B9D-467E-9E07-FEC778178D15}" srcOrd="0" destOrd="0" presId="urn:microsoft.com/office/officeart/2018/2/layout/IconLabelList"/>
    <dgm:cxn modelId="{A5E7AFDF-F373-49A8-8E75-8DD085F90701}" type="presParOf" srcId="{61A60553-F868-47DF-AE5A-9AE9B3219752}" destId="{601BA723-6F9B-4826-842B-7D754E0561AE}" srcOrd="1" destOrd="0" presId="urn:microsoft.com/office/officeart/2018/2/layout/IconLabelList"/>
    <dgm:cxn modelId="{93B2E394-6821-4029-9F98-BF4D1E0DA370}" type="presParOf" srcId="{61A60553-F868-47DF-AE5A-9AE9B3219752}" destId="{0C221F2C-28AF-4813-AA57-407A18C67690}" srcOrd="2" destOrd="0" presId="urn:microsoft.com/office/officeart/2018/2/layout/IconLabelList"/>
    <dgm:cxn modelId="{FC0491C1-E5B9-4BCE-9A47-11CEF0327DB8}" type="presParOf" srcId="{A489E13B-92C6-4160-AFC3-6C6201FBF3F0}" destId="{BBCBB98F-3A9A-45C9-9324-35848DB4F370}" srcOrd="3" destOrd="0" presId="urn:microsoft.com/office/officeart/2018/2/layout/IconLabelList"/>
    <dgm:cxn modelId="{014894B5-93D3-47AA-B96F-F968147D6961}" type="presParOf" srcId="{A489E13B-92C6-4160-AFC3-6C6201FBF3F0}" destId="{B9F131FD-E491-41EF-89D7-89EF729C73AD}" srcOrd="4" destOrd="0" presId="urn:microsoft.com/office/officeart/2018/2/layout/IconLabelList"/>
    <dgm:cxn modelId="{BF542B74-279C-4132-A114-71382A6E06E1}" type="presParOf" srcId="{B9F131FD-E491-41EF-89D7-89EF729C73AD}" destId="{2E7C2643-4DA5-4DA7-9336-63C1C8D89C88}" srcOrd="0" destOrd="0" presId="urn:microsoft.com/office/officeart/2018/2/layout/IconLabelList"/>
    <dgm:cxn modelId="{34DE6D93-76BE-4C80-9803-1809BC95B674}" type="presParOf" srcId="{B9F131FD-E491-41EF-89D7-89EF729C73AD}" destId="{0BEE7510-C0D5-4FD1-980E-4B6927F5BC15}" srcOrd="1" destOrd="0" presId="urn:microsoft.com/office/officeart/2018/2/layout/IconLabelList"/>
    <dgm:cxn modelId="{6321AD16-CA3F-4478-8307-D8FC0F5999CF}" type="presParOf" srcId="{B9F131FD-E491-41EF-89D7-89EF729C73AD}" destId="{7F16AABD-9B56-4476-8053-3ADA98D5C2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2F51C4-CFD3-428E-A2CB-73E921BBC7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AA9D89-705E-4F43-8FFA-B086D37F39FC}">
      <dgm:prSet/>
      <dgm:spPr/>
      <dgm:t>
        <a:bodyPr/>
        <a:lstStyle/>
        <a:p>
          <a:r>
            <a:rPr lang="en-US" b="1" u="sng"/>
            <a:t>Creation of a website where</a:t>
          </a:r>
          <a:r>
            <a:rPr lang="en-US" b="1"/>
            <a:t>:</a:t>
          </a:r>
          <a:endParaRPr lang="en-US"/>
        </a:p>
      </dgm:t>
    </dgm:pt>
    <dgm:pt modelId="{B7D68487-0B09-410F-A3E7-0866AC5B2E3E}" type="parTrans" cxnId="{D5F85E45-1AD2-48EA-B960-35C2CE06DB77}">
      <dgm:prSet/>
      <dgm:spPr/>
      <dgm:t>
        <a:bodyPr/>
        <a:lstStyle/>
        <a:p>
          <a:endParaRPr lang="en-US"/>
        </a:p>
      </dgm:t>
    </dgm:pt>
    <dgm:pt modelId="{BC9B7473-9223-47A1-A644-98FDECA8B44F}" type="sibTrans" cxnId="{D5F85E45-1AD2-48EA-B960-35C2CE06DB77}">
      <dgm:prSet/>
      <dgm:spPr/>
      <dgm:t>
        <a:bodyPr/>
        <a:lstStyle/>
        <a:p>
          <a:endParaRPr lang="en-US"/>
        </a:p>
      </dgm:t>
    </dgm:pt>
    <dgm:pt modelId="{60E152E3-141A-4CE5-87C2-419EDE713C5B}">
      <dgm:prSet/>
      <dgm:spPr/>
      <dgm:t>
        <a:bodyPr/>
        <a:lstStyle/>
        <a:p>
          <a:r>
            <a:rPr lang="en-US" dirty="0"/>
            <a:t>Customers are able to select the style, make modifications, and place an order for a pair of shoes from the comfort of their home.</a:t>
          </a:r>
        </a:p>
      </dgm:t>
    </dgm:pt>
    <dgm:pt modelId="{13DC5EE8-DE02-4723-93D4-5468F8C97C96}" type="parTrans" cxnId="{56DB5065-1E35-4611-8708-411F3A85200C}">
      <dgm:prSet/>
      <dgm:spPr/>
      <dgm:t>
        <a:bodyPr/>
        <a:lstStyle/>
        <a:p>
          <a:endParaRPr lang="en-US"/>
        </a:p>
      </dgm:t>
    </dgm:pt>
    <dgm:pt modelId="{79FE2D9D-D8A4-4D40-A8A5-BE6100900A3F}" type="sibTrans" cxnId="{56DB5065-1E35-4611-8708-411F3A85200C}">
      <dgm:prSet/>
      <dgm:spPr/>
      <dgm:t>
        <a:bodyPr/>
        <a:lstStyle/>
        <a:p>
          <a:endParaRPr lang="en-US"/>
        </a:p>
      </dgm:t>
    </dgm:pt>
    <dgm:pt modelId="{9240FC9B-B331-4932-8737-E48CF4C88A91}">
      <dgm:prSet/>
      <dgm:spPr/>
      <dgm:t>
        <a:bodyPr/>
        <a:lstStyle/>
        <a:p>
          <a:r>
            <a:rPr lang="en-US"/>
            <a:t>A kit is sent out for measuring to prospective clients.</a:t>
          </a:r>
        </a:p>
      </dgm:t>
    </dgm:pt>
    <dgm:pt modelId="{FD50C519-660E-427F-9232-4CF8046A669E}" type="parTrans" cxnId="{3A4B03C2-93D5-4599-84A5-C1618FF9A3E1}">
      <dgm:prSet/>
      <dgm:spPr/>
      <dgm:t>
        <a:bodyPr/>
        <a:lstStyle/>
        <a:p>
          <a:endParaRPr lang="en-US"/>
        </a:p>
      </dgm:t>
    </dgm:pt>
    <dgm:pt modelId="{1679009A-E418-4C77-BD7C-2DF19A60F5E9}" type="sibTrans" cxnId="{3A4B03C2-93D5-4599-84A5-C1618FF9A3E1}">
      <dgm:prSet/>
      <dgm:spPr/>
      <dgm:t>
        <a:bodyPr/>
        <a:lstStyle/>
        <a:p>
          <a:endParaRPr lang="en-US"/>
        </a:p>
      </dgm:t>
    </dgm:pt>
    <dgm:pt modelId="{931605B6-7F87-4D76-B67A-266C9769A0BC}">
      <dgm:prSet/>
      <dgm:spPr/>
      <dgm:t>
        <a:bodyPr/>
        <a:lstStyle/>
        <a:p>
          <a:r>
            <a:rPr lang="en-US"/>
            <a:t>All entered orders are stored in the system automatically</a:t>
          </a:r>
        </a:p>
      </dgm:t>
    </dgm:pt>
    <dgm:pt modelId="{C0F1078D-7BD4-4411-BEB4-DBA5144CF4F9}" type="parTrans" cxnId="{94813CD8-9690-49F7-833D-9FFCBE7BEA6B}">
      <dgm:prSet/>
      <dgm:spPr/>
      <dgm:t>
        <a:bodyPr/>
        <a:lstStyle/>
        <a:p>
          <a:endParaRPr lang="en-US"/>
        </a:p>
      </dgm:t>
    </dgm:pt>
    <dgm:pt modelId="{903FD179-31F6-40B8-BB6D-324C31EA3D8C}" type="sibTrans" cxnId="{94813CD8-9690-49F7-833D-9FFCBE7BEA6B}">
      <dgm:prSet/>
      <dgm:spPr/>
      <dgm:t>
        <a:bodyPr/>
        <a:lstStyle/>
        <a:p>
          <a:endParaRPr lang="en-US"/>
        </a:p>
      </dgm:t>
    </dgm:pt>
    <dgm:pt modelId="{D405D3D4-7DE2-4127-8658-9169F11D92B7}">
      <dgm:prSet/>
      <dgm:spPr/>
      <dgm:t>
        <a:bodyPr/>
        <a:lstStyle/>
        <a:p>
          <a:r>
            <a:rPr lang="en-US"/>
            <a:t>Receipt of payment is done through the website</a:t>
          </a:r>
        </a:p>
      </dgm:t>
    </dgm:pt>
    <dgm:pt modelId="{CE31FCED-680D-483B-AF40-3BC54126F5D2}" type="parTrans" cxnId="{37C468CD-DD1B-4EFF-B923-4C55C43EF07A}">
      <dgm:prSet/>
      <dgm:spPr/>
      <dgm:t>
        <a:bodyPr/>
        <a:lstStyle/>
        <a:p>
          <a:endParaRPr lang="en-US"/>
        </a:p>
      </dgm:t>
    </dgm:pt>
    <dgm:pt modelId="{D353AA12-A2A2-4A35-B2F9-3B2DC7B74C12}" type="sibTrans" cxnId="{37C468CD-DD1B-4EFF-B923-4C55C43EF07A}">
      <dgm:prSet/>
      <dgm:spPr/>
      <dgm:t>
        <a:bodyPr/>
        <a:lstStyle/>
        <a:p>
          <a:endParaRPr lang="en-US"/>
        </a:p>
      </dgm:t>
    </dgm:pt>
    <dgm:pt modelId="{5D339083-98F0-4817-8782-5F9C0F2B41F0}" type="pres">
      <dgm:prSet presAssocID="{E52F51C4-CFD3-428E-A2CB-73E921BBC706}" presName="linear" presStyleCnt="0">
        <dgm:presLayoutVars>
          <dgm:animLvl val="lvl"/>
          <dgm:resizeHandles val="exact"/>
        </dgm:presLayoutVars>
      </dgm:prSet>
      <dgm:spPr/>
    </dgm:pt>
    <dgm:pt modelId="{798E84C9-C39F-4823-91CF-BACC4A797C4D}" type="pres">
      <dgm:prSet presAssocID="{9DAA9D89-705E-4F43-8FFA-B086D37F39F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C42D01-FD3C-4FA4-945C-E93192895FF1}" type="pres">
      <dgm:prSet presAssocID="{9DAA9D89-705E-4F43-8FFA-B086D37F39F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CE21427-9A9C-4079-A8D7-D7A9B98D1BE7}" type="presOf" srcId="{60E152E3-141A-4CE5-87C2-419EDE713C5B}" destId="{3BC42D01-FD3C-4FA4-945C-E93192895FF1}" srcOrd="0" destOrd="0" presId="urn:microsoft.com/office/officeart/2005/8/layout/vList2"/>
    <dgm:cxn modelId="{92C19B38-2D27-4C88-B6A4-926076D43BEC}" type="presOf" srcId="{E52F51C4-CFD3-428E-A2CB-73E921BBC706}" destId="{5D339083-98F0-4817-8782-5F9C0F2B41F0}" srcOrd="0" destOrd="0" presId="urn:microsoft.com/office/officeart/2005/8/layout/vList2"/>
    <dgm:cxn modelId="{D5F85E45-1AD2-48EA-B960-35C2CE06DB77}" srcId="{E52F51C4-CFD3-428E-A2CB-73E921BBC706}" destId="{9DAA9D89-705E-4F43-8FFA-B086D37F39FC}" srcOrd="0" destOrd="0" parTransId="{B7D68487-0B09-410F-A3E7-0866AC5B2E3E}" sibTransId="{BC9B7473-9223-47A1-A644-98FDECA8B44F}"/>
    <dgm:cxn modelId="{56DB5065-1E35-4611-8708-411F3A85200C}" srcId="{9DAA9D89-705E-4F43-8FFA-B086D37F39FC}" destId="{60E152E3-141A-4CE5-87C2-419EDE713C5B}" srcOrd="0" destOrd="0" parTransId="{13DC5EE8-DE02-4723-93D4-5468F8C97C96}" sibTransId="{79FE2D9D-D8A4-4D40-A8A5-BE6100900A3F}"/>
    <dgm:cxn modelId="{D936955A-8AF2-460F-81C9-8E7C054B9F42}" type="presOf" srcId="{9DAA9D89-705E-4F43-8FFA-B086D37F39FC}" destId="{798E84C9-C39F-4823-91CF-BACC4A797C4D}" srcOrd="0" destOrd="0" presId="urn:microsoft.com/office/officeart/2005/8/layout/vList2"/>
    <dgm:cxn modelId="{3E5C67A5-C091-43BD-AE67-1DAACC9804AA}" type="presOf" srcId="{9240FC9B-B331-4932-8737-E48CF4C88A91}" destId="{3BC42D01-FD3C-4FA4-945C-E93192895FF1}" srcOrd="0" destOrd="1" presId="urn:microsoft.com/office/officeart/2005/8/layout/vList2"/>
    <dgm:cxn modelId="{3A4B03C2-93D5-4599-84A5-C1618FF9A3E1}" srcId="{9DAA9D89-705E-4F43-8FFA-B086D37F39FC}" destId="{9240FC9B-B331-4932-8737-E48CF4C88A91}" srcOrd="1" destOrd="0" parTransId="{FD50C519-660E-427F-9232-4CF8046A669E}" sibTransId="{1679009A-E418-4C77-BD7C-2DF19A60F5E9}"/>
    <dgm:cxn modelId="{37C468CD-DD1B-4EFF-B923-4C55C43EF07A}" srcId="{9DAA9D89-705E-4F43-8FFA-B086D37F39FC}" destId="{D405D3D4-7DE2-4127-8658-9169F11D92B7}" srcOrd="3" destOrd="0" parTransId="{CE31FCED-680D-483B-AF40-3BC54126F5D2}" sibTransId="{D353AA12-A2A2-4A35-B2F9-3B2DC7B74C12}"/>
    <dgm:cxn modelId="{C13AE3D2-94FA-4FEA-BE72-2A774C256A27}" type="presOf" srcId="{931605B6-7F87-4D76-B67A-266C9769A0BC}" destId="{3BC42D01-FD3C-4FA4-945C-E93192895FF1}" srcOrd="0" destOrd="2" presId="urn:microsoft.com/office/officeart/2005/8/layout/vList2"/>
    <dgm:cxn modelId="{94813CD8-9690-49F7-833D-9FFCBE7BEA6B}" srcId="{9DAA9D89-705E-4F43-8FFA-B086D37F39FC}" destId="{931605B6-7F87-4D76-B67A-266C9769A0BC}" srcOrd="2" destOrd="0" parTransId="{C0F1078D-7BD4-4411-BEB4-DBA5144CF4F9}" sibTransId="{903FD179-31F6-40B8-BB6D-324C31EA3D8C}"/>
    <dgm:cxn modelId="{8DCD8AF5-EF06-4F87-A461-25712010FAF0}" type="presOf" srcId="{D405D3D4-7DE2-4127-8658-9169F11D92B7}" destId="{3BC42D01-FD3C-4FA4-945C-E93192895FF1}" srcOrd="0" destOrd="3" presId="urn:microsoft.com/office/officeart/2005/8/layout/vList2"/>
    <dgm:cxn modelId="{105B5883-0290-4D46-9C6A-C1AC3C12270C}" type="presParOf" srcId="{5D339083-98F0-4817-8782-5F9C0F2B41F0}" destId="{798E84C9-C39F-4823-91CF-BACC4A797C4D}" srcOrd="0" destOrd="0" presId="urn:microsoft.com/office/officeart/2005/8/layout/vList2"/>
    <dgm:cxn modelId="{1095152F-E233-4200-912E-3AA3BD833647}" type="presParOf" srcId="{5D339083-98F0-4817-8782-5F9C0F2B41F0}" destId="{3BC42D01-FD3C-4FA4-945C-E93192895FF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945908-1D7D-441C-94A3-090DA917C5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70A99CE-4203-41CD-A7C0-AC6FCCA9492A}">
      <dgm:prSet custT="1"/>
      <dgm:spPr/>
      <dgm:t>
        <a:bodyPr/>
        <a:lstStyle/>
        <a:p>
          <a:r>
            <a:rPr lang="en-US" sz="1400" b="1" dirty="0"/>
            <a:t>Design:</a:t>
          </a:r>
          <a:r>
            <a:rPr lang="en-US" sz="1400" dirty="0"/>
            <a:t> How to make the website more attractive</a:t>
          </a:r>
          <a:r>
            <a:rPr lang="en-US" sz="1100" dirty="0"/>
            <a:t>.</a:t>
          </a:r>
        </a:p>
      </dgm:t>
    </dgm:pt>
    <dgm:pt modelId="{8E3971B9-20A0-438C-953E-0FC406A317B8}" type="parTrans" cxnId="{E1688997-25FA-452B-A30F-6E00543C14AC}">
      <dgm:prSet/>
      <dgm:spPr/>
      <dgm:t>
        <a:bodyPr/>
        <a:lstStyle/>
        <a:p>
          <a:endParaRPr lang="en-US"/>
        </a:p>
      </dgm:t>
    </dgm:pt>
    <dgm:pt modelId="{D843A652-CE0E-409D-8D0B-542A9863012E}" type="sibTrans" cxnId="{E1688997-25FA-452B-A30F-6E00543C14AC}">
      <dgm:prSet/>
      <dgm:spPr/>
      <dgm:t>
        <a:bodyPr/>
        <a:lstStyle/>
        <a:p>
          <a:endParaRPr lang="en-US"/>
        </a:p>
      </dgm:t>
    </dgm:pt>
    <dgm:pt modelId="{D6FCF970-EB9A-4043-A2CD-62733BD98B31}">
      <dgm:prSet/>
      <dgm:spPr/>
      <dgm:t>
        <a:bodyPr/>
        <a:lstStyle/>
        <a:p>
          <a:r>
            <a:rPr lang="en-US" b="1" dirty="0"/>
            <a:t>Customization Flexibility:</a:t>
          </a:r>
          <a:r>
            <a:rPr lang="en-US" dirty="0"/>
            <a:t> Letting user to modify shoes effortlessly.</a:t>
          </a:r>
        </a:p>
      </dgm:t>
    </dgm:pt>
    <dgm:pt modelId="{2F790489-4BA5-4ADD-B5E8-1BDFD736BF2B}" type="parTrans" cxnId="{3830827A-460F-4BAF-8896-7F5B0F76265B}">
      <dgm:prSet/>
      <dgm:spPr/>
      <dgm:t>
        <a:bodyPr/>
        <a:lstStyle/>
        <a:p>
          <a:endParaRPr lang="en-US"/>
        </a:p>
      </dgm:t>
    </dgm:pt>
    <dgm:pt modelId="{A2647F7B-8405-48C9-9CDC-046ABB1A8C17}" type="sibTrans" cxnId="{3830827A-460F-4BAF-8896-7F5B0F76265B}">
      <dgm:prSet/>
      <dgm:spPr/>
      <dgm:t>
        <a:bodyPr/>
        <a:lstStyle/>
        <a:p>
          <a:endParaRPr lang="en-US"/>
        </a:p>
      </dgm:t>
    </dgm:pt>
    <dgm:pt modelId="{88395EC3-C71E-4AE8-9903-1F37C9F74EAD}">
      <dgm:prSet/>
      <dgm:spPr/>
      <dgm:t>
        <a:bodyPr/>
        <a:lstStyle/>
        <a:p>
          <a:r>
            <a:rPr lang="en-US" b="1"/>
            <a:t>Security Risks:</a:t>
          </a:r>
          <a:r>
            <a:rPr lang="en-US"/>
            <a:t> Safeguarding customer data as well as payments.</a:t>
          </a:r>
        </a:p>
      </dgm:t>
    </dgm:pt>
    <dgm:pt modelId="{7FF7F29D-AE6E-41D6-B4EF-DFD18158028B}" type="parTrans" cxnId="{9D7EB885-6BF0-42DA-8276-0823ADF20151}">
      <dgm:prSet/>
      <dgm:spPr/>
      <dgm:t>
        <a:bodyPr/>
        <a:lstStyle/>
        <a:p>
          <a:endParaRPr lang="en-US"/>
        </a:p>
      </dgm:t>
    </dgm:pt>
    <dgm:pt modelId="{4F7D0F29-AAC2-411C-9AA7-78A9DE203EF7}" type="sibTrans" cxnId="{9D7EB885-6BF0-42DA-8276-0823ADF20151}">
      <dgm:prSet/>
      <dgm:spPr/>
      <dgm:t>
        <a:bodyPr/>
        <a:lstStyle/>
        <a:p>
          <a:endParaRPr lang="en-US"/>
        </a:p>
      </dgm:t>
    </dgm:pt>
    <dgm:pt modelId="{292CE797-7FD8-4299-A36C-E35385A96B08}">
      <dgm:prSet/>
      <dgm:spPr/>
      <dgm:t>
        <a:bodyPr/>
        <a:lstStyle/>
        <a:p>
          <a:r>
            <a:rPr lang="en-US" b="1"/>
            <a:t>Shipping &amp; Tracking:</a:t>
          </a:r>
          <a:r>
            <a:rPr lang="en-US"/>
            <a:t> Tracking and dispatching packages internationally </a:t>
          </a:r>
        </a:p>
      </dgm:t>
    </dgm:pt>
    <dgm:pt modelId="{BF90918E-660F-4D77-945C-1CB8D996CC51}" type="parTrans" cxnId="{68901B72-7062-4D5D-9783-11A7EBC67D32}">
      <dgm:prSet/>
      <dgm:spPr/>
      <dgm:t>
        <a:bodyPr/>
        <a:lstStyle/>
        <a:p>
          <a:endParaRPr lang="en-US"/>
        </a:p>
      </dgm:t>
    </dgm:pt>
    <dgm:pt modelId="{54886378-8668-4253-8F95-B5987D478B96}" type="sibTrans" cxnId="{68901B72-7062-4D5D-9783-11A7EBC67D32}">
      <dgm:prSet/>
      <dgm:spPr/>
      <dgm:t>
        <a:bodyPr/>
        <a:lstStyle/>
        <a:p>
          <a:endParaRPr lang="en-US"/>
        </a:p>
      </dgm:t>
    </dgm:pt>
    <dgm:pt modelId="{06B63C8F-4DFA-4B84-9EA5-1F77922D6BD5}">
      <dgm:prSet/>
      <dgm:spPr/>
      <dgm:t>
        <a:bodyPr/>
        <a:lstStyle/>
        <a:p>
          <a:r>
            <a:rPr lang="en-US" b="1"/>
            <a:t>Portability:</a:t>
          </a:r>
          <a:r>
            <a:rPr lang="en-US"/>
            <a:t> To make the system available for different operating systems</a:t>
          </a:r>
        </a:p>
      </dgm:t>
    </dgm:pt>
    <dgm:pt modelId="{C0DDB17E-E2F6-4A51-9A4E-EF043CABEF68}" type="parTrans" cxnId="{6B8C166B-04B0-4462-B65F-C133D14C5E43}">
      <dgm:prSet/>
      <dgm:spPr/>
      <dgm:t>
        <a:bodyPr/>
        <a:lstStyle/>
        <a:p>
          <a:endParaRPr lang="en-US"/>
        </a:p>
      </dgm:t>
    </dgm:pt>
    <dgm:pt modelId="{9A9519F1-9C81-444C-9788-4C64E33BBBD4}" type="sibTrans" cxnId="{6B8C166B-04B0-4462-B65F-C133D14C5E43}">
      <dgm:prSet/>
      <dgm:spPr/>
      <dgm:t>
        <a:bodyPr/>
        <a:lstStyle/>
        <a:p>
          <a:endParaRPr lang="en-US"/>
        </a:p>
      </dgm:t>
    </dgm:pt>
    <dgm:pt modelId="{67E661E8-8E2F-4F4E-90C8-75D3309AC4BB}" type="pres">
      <dgm:prSet presAssocID="{9F945908-1D7D-441C-94A3-090DA917C534}" presName="root" presStyleCnt="0">
        <dgm:presLayoutVars>
          <dgm:dir/>
          <dgm:resizeHandles val="exact"/>
        </dgm:presLayoutVars>
      </dgm:prSet>
      <dgm:spPr/>
    </dgm:pt>
    <dgm:pt modelId="{F2690C6F-CFDD-48CF-A001-55FC2EBC3123}" type="pres">
      <dgm:prSet presAssocID="{770A99CE-4203-41CD-A7C0-AC6FCCA9492A}" presName="compNode" presStyleCnt="0"/>
      <dgm:spPr/>
    </dgm:pt>
    <dgm:pt modelId="{562F27ED-A236-4FFF-8470-D18125C26EC3}" type="pres">
      <dgm:prSet presAssocID="{770A99CE-4203-41CD-A7C0-AC6FCCA949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634605-0BB7-403A-8F70-02471A0231BF}" type="pres">
      <dgm:prSet presAssocID="{770A99CE-4203-41CD-A7C0-AC6FCCA9492A}" presName="spaceRect" presStyleCnt="0"/>
      <dgm:spPr/>
    </dgm:pt>
    <dgm:pt modelId="{6E5A8483-02D0-46C1-9B79-66C1030A59BB}" type="pres">
      <dgm:prSet presAssocID="{770A99CE-4203-41CD-A7C0-AC6FCCA9492A}" presName="textRect" presStyleLbl="revTx" presStyleIdx="0" presStyleCnt="5" custScaleX="131842" custScaleY="100000">
        <dgm:presLayoutVars>
          <dgm:chMax val="1"/>
          <dgm:chPref val="1"/>
        </dgm:presLayoutVars>
      </dgm:prSet>
      <dgm:spPr/>
    </dgm:pt>
    <dgm:pt modelId="{BDA166C5-9FAE-4DE6-8F92-50777A078A90}" type="pres">
      <dgm:prSet presAssocID="{D843A652-CE0E-409D-8D0B-542A9863012E}" presName="sibTrans" presStyleCnt="0"/>
      <dgm:spPr/>
    </dgm:pt>
    <dgm:pt modelId="{FA4CE6AD-A203-4593-8703-2F2155E04FBF}" type="pres">
      <dgm:prSet presAssocID="{D6FCF970-EB9A-4043-A2CD-62733BD98B31}" presName="compNode" presStyleCnt="0"/>
      <dgm:spPr/>
    </dgm:pt>
    <dgm:pt modelId="{26DB5424-1FB6-4CBE-A3FB-3D28D2D00DF7}" type="pres">
      <dgm:prSet presAssocID="{D6FCF970-EB9A-4043-A2CD-62733BD98B3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ABBFF168-100E-4D4E-81FB-EF064646CBAD}" type="pres">
      <dgm:prSet presAssocID="{D6FCF970-EB9A-4043-A2CD-62733BD98B31}" presName="spaceRect" presStyleCnt="0"/>
      <dgm:spPr/>
    </dgm:pt>
    <dgm:pt modelId="{70450120-35C8-4FA3-B0F7-775B87C6D026}" type="pres">
      <dgm:prSet presAssocID="{D6FCF970-EB9A-4043-A2CD-62733BD98B31}" presName="textRect" presStyleLbl="revTx" presStyleIdx="1" presStyleCnt="5">
        <dgm:presLayoutVars>
          <dgm:chMax val="1"/>
          <dgm:chPref val="1"/>
        </dgm:presLayoutVars>
      </dgm:prSet>
      <dgm:spPr/>
    </dgm:pt>
    <dgm:pt modelId="{6CF26D02-BB32-4828-AAB7-71793F68424F}" type="pres">
      <dgm:prSet presAssocID="{A2647F7B-8405-48C9-9CDC-046ABB1A8C17}" presName="sibTrans" presStyleCnt="0"/>
      <dgm:spPr/>
    </dgm:pt>
    <dgm:pt modelId="{5D949EDC-B280-49B1-8C37-FCED3BCB421E}" type="pres">
      <dgm:prSet presAssocID="{88395EC3-C71E-4AE8-9903-1F37C9F74EAD}" presName="compNode" presStyleCnt="0"/>
      <dgm:spPr/>
    </dgm:pt>
    <dgm:pt modelId="{BF3653A5-088A-4734-AD73-78E545D0B8B8}" type="pres">
      <dgm:prSet presAssocID="{88395EC3-C71E-4AE8-9903-1F37C9F74E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B575C58-5CBC-4762-91A7-259E3125020B}" type="pres">
      <dgm:prSet presAssocID="{88395EC3-C71E-4AE8-9903-1F37C9F74EAD}" presName="spaceRect" presStyleCnt="0"/>
      <dgm:spPr/>
    </dgm:pt>
    <dgm:pt modelId="{22AF856A-9CB7-4E49-9F8A-090030EC6F52}" type="pres">
      <dgm:prSet presAssocID="{88395EC3-C71E-4AE8-9903-1F37C9F74EAD}" presName="textRect" presStyleLbl="revTx" presStyleIdx="2" presStyleCnt="5">
        <dgm:presLayoutVars>
          <dgm:chMax val="1"/>
          <dgm:chPref val="1"/>
        </dgm:presLayoutVars>
      </dgm:prSet>
      <dgm:spPr/>
    </dgm:pt>
    <dgm:pt modelId="{DCDC50E4-5BD4-423F-BF9B-D22B3FDE46A4}" type="pres">
      <dgm:prSet presAssocID="{4F7D0F29-AAC2-411C-9AA7-78A9DE203EF7}" presName="sibTrans" presStyleCnt="0"/>
      <dgm:spPr/>
    </dgm:pt>
    <dgm:pt modelId="{05ED51E9-D702-405F-ABD7-D84E2DB563CD}" type="pres">
      <dgm:prSet presAssocID="{292CE797-7FD8-4299-A36C-E35385A96B08}" presName="compNode" presStyleCnt="0"/>
      <dgm:spPr/>
    </dgm:pt>
    <dgm:pt modelId="{24962053-0268-4683-B0FC-E3990937170A}" type="pres">
      <dgm:prSet presAssocID="{292CE797-7FD8-4299-A36C-E35385A96B0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7BA83B1-79C7-4F7A-8A0E-DDD663235715}" type="pres">
      <dgm:prSet presAssocID="{292CE797-7FD8-4299-A36C-E35385A96B08}" presName="spaceRect" presStyleCnt="0"/>
      <dgm:spPr/>
    </dgm:pt>
    <dgm:pt modelId="{DFA782BB-47F5-45F4-8662-9AB85626B23C}" type="pres">
      <dgm:prSet presAssocID="{292CE797-7FD8-4299-A36C-E35385A96B08}" presName="textRect" presStyleLbl="revTx" presStyleIdx="3" presStyleCnt="5">
        <dgm:presLayoutVars>
          <dgm:chMax val="1"/>
          <dgm:chPref val="1"/>
        </dgm:presLayoutVars>
      </dgm:prSet>
      <dgm:spPr/>
    </dgm:pt>
    <dgm:pt modelId="{EE017682-E8F3-4EA3-89E2-E5917B3D2437}" type="pres">
      <dgm:prSet presAssocID="{54886378-8668-4253-8F95-B5987D478B96}" presName="sibTrans" presStyleCnt="0"/>
      <dgm:spPr/>
    </dgm:pt>
    <dgm:pt modelId="{90F72E88-403F-452B-8EC9-10A721B5D2EB}" type="pres">
      <dgm:prSet presAssocID="{06B63C8F-4DFA-4B84-9EA5-1F77922D6BD5}" presName="compNode" presStyleCnt="0"/>
      <dgm:spPr/>
    </dgm:pt>
    <dgm:pt modelId="{98C5399D-604A-4770-998A-8C133F80513C}" type="pres">
      <dgm:prSet presAssocID="{06B63C8F-4DFA-4B84-9EA5-1F77922D6B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81BE4472-4C32-4751-9C67-8AF226498892}" type="pres">
      <dgm:prSet presAssocID="{06B63C8F-4DFA-4B84-9EA5-1F77922D6BD5}" presName="spaceRect" presStyleCnt="0"/>
      <dgm:spPr/>
    </dgm:pt>
    <dgm:pt modelId="{F1A393E4-29E1-4557-94C0-F0F07BFB0066}" type="pres">
      <dgm:prSet presAssocID="{06B63C8F-4DFA-4B84-9EA5-1F77922D6BD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844C630-7440-4CC5-B3E3-96C269F01DA7}" type="presOf" srcId="{06B63C8F-4DFA-4B84-9EA5-1F77922D6BD5}" destId="{F1A393E4-29E1-4557-94C0-F0F07BFB0066}" srcOrd="0" destOrd="0" presId="urn:microsoft.com/office/officeart/2018/2/layout/IconLabelList"/>
    <dgm:cxn modelId="{6B8C166B-04B0-4462-B65F-C133D14C5E43}" srcId="{9F945908-1D7D-441C-94A3-090DA917C534}" destId="{06B63C8F-4DFA-4B84-9EA5-1F77922D6BD5}" srcOrd="4" destOrd="0" parTransId="{C0DDB17E-E2F6-4A51-9A4E-EF043CABEF68}" sibTransId="{9A9519F1-9C81-444C-9788-4C64E33BBBD4}"/>
    <dgm:cxn modelId="{68901B72-7062-4D5D-9783-11A7EBC67D32}" srcId="{9F945908-1D7D-441C-94A3-090DA917C534}" destId="{292CE797-7FD8-4299-A36C-E35385A96B08}" srcOrd="3" destOrd="0" parTransId="{BF90918E-660F-4D77-945C-1CB8D996CC51}" sibTransId="{54886378-8668-4253-8F95-B5987D478B96}"/>
    <dgm:cxn modelId="{3830827A-460F-4BAF-8896-7F5B0F76265B}" srcId="{9F945908-1D7D-441C-94A3-090DA917C534}" destId="{D6FCF970-EB9A-4043-A2CD-62733BD98B31}" srcOrd="1" destOrd="0" parTransId="{2F790489-4BA5-4ADD-B5E8-1BDFD736BF2B}" sibTransId="{A2647F7B-8405-48C9-9CDC-046ABB1A8C17}"/>
    <dgm:cxn modelId="{9D7EB885-6BF0-42DA-8276-0823ADF20151}" srcId="{9F945908-1D7D-441C-94A3-090DA917C534}" destId="{88395EC3-C71E-4AE8-9903-1F37C9F74EAD}" srcOrd="2" destOrd="0" parTransId="{7FF7F29D-AE6E-41D6-B4EF-DFD18158028B}" sibTransId="{4F7D0F29-AAC2-411C-9AA7-78A9DE203EF7}"/>
    <dgm:cxn modelId="{E1688997-25FA-452B-A30F-6E00543C14AC}" srcId="{9F945908-1D7D-441C-94A3-090DA917C534}" destId="{770A99CE-4203-41CD-A7C0-AC6FCCA9492A}" srcOrd="0" destOrd="0" parTransId="{8E3971B9-20A0-438C-953E-0FC406A317B8}" sibTransId="{D843A652-CE0E-409D-8D0B-542A9863012E}"/>
    <dgm:cxn modelId="{2AFC7299-F175-423D-9D32-529555455D4D}" type="presOf" srcId="{88395EC3-C71E-4AE8-9903-1F37C9F74EAD}" destId="{22AF856A-9CB7-4E49-9F8A-090030EC6F52}" srcOrd="0" destOrd="0" presId="urn:microsoft.com/office/officeart/2018/2/layout/IconLabelList"/>
    <dgm:cxn modelId="{85D7299F-837F-47E5-9095-7EF091C23D65}" type="presOf" srcId="{9F945908-1D7D-441C-94A3-090DA917C534}" destId="{67E661E8-8E2F-4F4E-90C8-75D3309AC4BB}" srcOrd="0" destOrd="0" presId="urn:microsoft.com/office/officeart/2018/2/layout/IconLabelList"/>
    <dgm:cxn modelId="{0C19B1BA-06B1-4BBD-90C2-172E08C6A385}" type="presOf" srcId="{292CE797-7FD8-4299-A36C-E35385A96B08}" destId="{DFA782BB-47F5-45F4-8662-9AB85626B23C}" srcOrd="0" destOrd="0" presId="urn:microsoft.com/office/officeart/2018/2/layout/IconLabelList"/>
    <dgm:cxn modelId="{E8B048CB-BA03-4AD2-BBB4-89CD8925B320}" type="presOf" srcId="{770A99CE-4203-41CD-A7C0-AC6FCCA9492A}" destId="{6E5A8483-02D0-46C1-9B79-66C1030A59BB}" srcOrd="0" destOrd="0" presId="urn:microsoft.com/office/officeart/2018/2/layout/IconLabelList"/>
    <dgm:cxn modelId="{654748D2-1C29-461C-B693-EF30B0FE2918}" type="presOf" srcId="{D6FCF970-EB9A-4043-A2CD-62733BD98B31}" destId="{70450120-35C8-4FA3-B0F7-775B87C6D026}" srcOrd="0" destOrd="0" presId="urn:microsoft.com/office/officeart/2018/2/layout/IconLabelList"/>
    <dgm:cxn modelId="{C9D389CD-CC8F-421F-A96B-37CECA5BD802}" type="presParOf" srcId="{67E661E8-8E2F-4F4E-90C8-75D3309AC4BB}" destId="{F2690C6F-CFDD-48CF-A001-55FC2EBC3123}" srcOrd="0" destOrd="0" presId="urn:microsoft.com/office/officeart/2018/2/layout/IconLabelList"/>
    <dgm:cxn modelId="{E2B77F5F-36A9-42C7-AA08-8ADA106892C1}" type="presParOf" srcId="{F2690C6F-CFDD-48CF-A001-55FC2EBC3123}" destId="{562F27ED-A236-4FFF-8470-D18125C26EC3}" srcOrd="0" destOrd="0" presId="urn:microsoft.com/office/officeart/2018/2/layout/IconLabelList"/>
    <dgm:cxn modelId="{B4EA0C32-BC1A-4243-A9BB-6750AD4DF59A}" type="presParOf" srcId="{F2690C6F-CFDD-48CF-A001-55FC2EBC3123}" destId="{FA634605-0BB7-403A-8F70-02471A0231BF}" srcOrd="1" destOrd="0" presId="urn:microsoft.com/office/officeart/2018/2/layout/IconLabelList"/>
    <dgm:cxn modelId="{41769C5E-2608-49CB-89E9-3527D6DD204D}" type="presParOf" srcId="{F2690C6F-CFDD-48CF-A001-55FC2EBC3123}" destId="{6E5A8483-02D0-46C1-9B79-66C1030A59BB}" srcOrd="2" destOrd="0" presId="urn:microsoft.com/office/officeart/2018/2/layout/IconLabelList"/>
    <dgm:cxn modelId="{631080A6-3684-4864-BE27-F783F1446715}" type="presParOf" srcId="{67E661E8-8E2F-4F4E-90C8-75D3309AC4BB}" destId="{BDA166C5-9FAE-4DE6-8F92-50777A078A90}" srcOrd="1" destOrd="0" presId="urn:microsoft.com/office/officeart/2018/2/layout/IconLabelList"/>
    <dgm:cxn modelId="{3456F53F-B4DE-4F12-A8D1-77DBF8E480FD}" type="presParOf" srcId="{67E661E8-8E2F-4F4E-90C8-75D3309AC4BB}" destId="{FA4CE6AD-A203-4593-8703-2F2155E04FBF}" srcOrd="2" destOrd="0" presId="urn:microsoft.com/office/officeart/2018/2/layout/IconLabelList"/>
    <dgm:cxn modelId="{9513441D-E691-4127-9055-6F1A6B4B347E}" type="presParOf" srcId="{FA4CE6AD-A203-4593-8703-2F2155E04FBF}" destId="{26DB5424-1FB6-4CBE-A3FB-3D28D2D00DF7}" srcOrd="0" destOrd="0" presId="urn:microsoft.com/office/officeart/2018/2/layout/IconLabelList"/>
    <dgm:cxn modelId="{98EACFEA-55E3-442C-AF4E-49AA7DDC7077}" type="presParOf" srcId="{FA4CE6AD-A203-4593-8703-2F2155E04FBF}" destId="{ABBFF168-100E-4D4E-81FB-EF064646CBAD}" srcOrd="1" destOrd="0" presId="urn:microsoft.com/office/officeart/2018/2/layout/IconLabelList"/>
    <dgm:cxn modelId="{A690E937-E45C-416E-81B1-C602308AF7FD}" type="presParOf" srcId="{FA4CE6AD-A203-4593-8703-2F2155E04FBF}" destId="{70450120-35C8-4FA3-B0F7-775B87C6D026}" srcOrd="2" destOrd="0" presId="urn:microsoft.com/office/officeart/2018/2/layout/IconLabelList"/>
    <dgm:cxn modelId="{88E2D1C9-8A59-4E7B-84F9-519556CB1725}" type="presParOf" srcId="{67E661E8-8E2F-4F4E-90C8-75D3309AC4BB}" destId="{6CF26D02-BB32-4828-AAB7-71793F68424F}" srcOrd="3" destOrd="0" presId="urn:microsoft.com/office/officeart/2018/2/layout/IconLabelList"/>
    <dgm:cxn modelId="{E8F232AE-685E-4411-B88E-D21130AA411D}" type="presParOf" srcId="{67E661E8-8E2F-4F4E-90C8-75D3309AC4BB}" destId="{5D949EDC-B280-49B1-8C37-FCED3BCB421E}" srcOrd="4" destOrd="0" presId="urn:microsoft.com/office/officeart/2018/2/layout/IconLabelList"/>
    <dgm:cxn modelId="{0D877AE9-DD49-4A70-A24E-9CCE330A0CB8}" type="presParOf" srcId="{5D949EDC-B280-49B1-8C37-FCED3BCB421E}" destId="{BF3653A5-088A-4734-AD73-78E545D0B8B8}" srcOrd="0" destOrd="0" presId="urn:microsoft.com/office/officeart/2018/2/layout/IconLabelList"/>
    <dgm:cxn modelId="{73C774CC-D257-466A-A851-BD9502B1AA68}" type="presParOf" srcId="{5D949EDC-B280-49B1-8C37-FCED3BCB421E}" destId="{FB575C58-5CBC-4762-91A7-259E3125020B}" srcOrd="1" destOrd="0" presId="urn:microsoft.com/office/officeart/2018/2/layout/IconLabelList"/>
    <dgm:cxn modelId="{FA59F9FB-6312-4DC8-80C7-82930D7381B9}" type="presParOf" srcId="{5D949EDC-B280-49B1-8C37-FCED3BCB421E}" destId="{22AF856A-9CB7-4E49-9F8A-090030EC6F52}" srcOrd="2" destOrd="0" presId="urn:microsoft.com/office/officeart/2018/2/layout/IconLabelList"/>
    <dgm:cxn modelId="{234DC442-387A-43DC-9FB5-544C67D7C767}" type="presParOf" srcId="{67E661E8-8E2F-4F4E-90C8-75D3309AC4BB}" destId="{DCDC50E4-5BD4-423F-BF9B-D22B3FDE46A4}" srcOrd="5" destOrd="0" presId="urn:microsoft.com/office/officeart/2018/2/layout/IconLabelList"/>
    <dgm:cxn modelId="{4DECF802-965F-4B7C-B89B-6BB703CF12B6}" type="presParOf" srcId="{67E661E8-8E2F-4F4E-90C8-75D3309AC4BB}" destId="{05ED51E9-D702-405F-ABD7-D84E2DB563CD}" srcOrd="6" destOrd="0" presId="urn:microsoft.com/office/officeart/2018/2/layout/IconLabelList"/>
    <dgm:cxn modelId="{47026395-684E-49E8-B2C9-463119FF5B3C}" type="presParOf" srcId="{05ED51E9-D702-405F-ABD7-D84E2DB563CD}" destId="{24962053-0268-4683-B0FC-E3990937170A}" srcOrd="0" destOrd="0" presId="urn:microsoft.com/office/officeart/2018/2/layout/IconLabelList"/>
    <dgm:cxn modelId="{A543C01C-0C99-4768-8E3F-EFB2A349FBB1}" type="presParOf" srcId="{05ED51E9-D702-405F-ABD7-D84E2DB563CD}" destId="{17BA83B1-79C7-4F7A-8A0E-DDD663235715}" srcOrd="1" destOrd="0" presId="urn:microsoft.com/office/officeart/2018/2/layout/IconLabelList"/>
    <dgm:cxn modelId="{A4A2EF35-0FEA-47B6-8673-9116A7F81E8B}" type="presParOf" srcId="{05ED51E9-D702-405F-ABD7-D84E2DB563CD}" destId="{DFA782BB-47F5-45F4-8662-9AB85626B23C}" srcOrd="2" destOrd="0" presId="urn:microsoft.com/office/officeart/2018/2/layout/IconLabelList"/>
    <dgm:cxn modelId="{F32850D8-DA59-4A81-B3B7-F265883624B6}" type="presParOf" srcId="{67E661E8-8E2F-4F4E-90C8-75D3309AC4BB}" destId="{EE017682-E8F3-4EA3-89E2-E5917B3D2437}" srcOrd="7" destOrd="0" presId="urn:microsoft.com/office/officeart/2018/2/layout/IconLabelList"/>
    <dgm:cxn modelId="{2FD9295D-9A7C-449D-9985-1B5842611355}" type="presParOf" srcId="{67E661E8-8E2F-4F4E-90C8-75D3309AC4BB}" destId="{90F72E88-403F-452B-8EC9-10A721B5D2EB}" srcOrd="8" destOrd="0" presId="urn:microsoft.com/office/officeart/2018/2/layout/IconLabelList"/>
    <dgm:cxn modelId="{72675A00-0582-4E46-B720-E3F69928517A}" type="presParOf" srcId="{90F72E88-403F-452B-8EC9-10A721B5D2EB}" destId="{98C5399D-604A-4770-998A-8C133F80513C}" srcOrd="0" destOrd="0" presId="urn:microsoft.com/office/officeart/2018/2/layout/IconLabelList"/>
    <dgm:cxn modelId="{0E801803-B537-4DA9-B59E-1A7D9F3B2656}" type="presParOf" srcId="{90F72E88-403F-452B-8EC9-10A721B5D2EB}" destId="{81BE4472-4C32-4751-9C67-8AF226498892}" srcOrd="1" destOrd="0" presId="urn:microsoft.com/office/officeart/2018/2/layout/IconLabelList"/>
    <dgm:cxn modelId="{0B32BAB8-58F4-4974-8343-A296376D2707}" type="presParOf" srcId="{90F72E88-403F-452B-8EC9-10A721B5D2EB}" destId="{F1A393E4-29E1-4557-94C0-F0F07BFB00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8321E-F836-4117-980C-419EE1F8895D}">
      <dsp:nvSpPr>
        <dsp:cNvPr id="0" name=""/>
        <dsp:cNvSpPr/>
      </dsp:nvSpPr>
      <dsp:spPr>
        <a:xfrm>
          <a:off x="2953060" y="243083"/>
          <a:ext cx="619365" cy="619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C2DB2-E3F5-4480-84CC-1F196CD43131}">
      <dsp:nvSpPr>
        <dsp:cNvPr id="0" name=""/>
        <dsp:cNvSpPr/>
      </dsp:nvSpPr>
      <dsp:spPr>
        <a:xfrm>
          <a:off x="2574559" y="1068930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Customers can design and order custom shoes online without visiting a physical store.</a:t>
          </a:r>
        </a:p>
      </dsp:txBody>
      <dsp:txXfrm>
        <a:off x="2574559" y="1068930"/>
        <a:ext cx="1376367" cy="550546"/>
      </dsp:txXfrm>
    </dsp:sp>
    <dsp:sp modelId="{75610769-2B9D-467E-9E07-FEC778178D15}">
      <dsp:nvSpPr>
        <dsp:cNvPr id="0" name=""/>
        <dsp:cNvSpPr/>
      </dsp:nvSpPr>
      <dsp:spPr>
        <a:xfrm>
          <a:off x="4570292" y="243083"/>
          <a:ext cx="619365" cy="619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21F2C-28AF-4813-AA57-407A18C67690}">
      <dsp:nvSpPr>
        <dsp:cNvPr id="0" name=""/>
        <dsp:cNvSpPr/>
      </dsp:nvSpPr>
      <dsp:spPr>
        <a:xfrm>
          <a:off x="4191791" y="1068930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offering online ordering, the company can reach customers beyond Seattle, expanding their market.</a:t>
          </a:r>
        </a:p>
      </dsp:txBody>
      <dsp:txXfrm>
        <a:off x="4191791" y="1068930"/>
        <a:ext cx="1376367" cy="550546"/>
      </dsp:txXfrm>
    </dsp:sp>
    <dsp:sp modelId="{2E7C2643-4DA5-4DA7-9336-63C1C8D89C88}">
      <dsp:nvSpPr>
        <dsp:cNvPr id="0" name=""/>
        <dsp:cNvSpPr/>
      </dsp:nvSpPr>
      <dsp:spPr>
        <a:xfrm>
          <a:off x="6187523" y="243083"/>
          <a:ext cx="619365" cy="619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6AABD-9B56-4476-8053-3ADA98D5C24C}">
      <dsp:nvSpPr>
        <dsp:cNvPr id="0" name=""/>
        <dsp:cNvSpPr/>
      </dsp:nvSpPr>
      <dsp:spPr>
        <a:xfrm>
          <a:off x="5809022" y="1068930"/>
          <a:ext cx="1376367" cy="550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First-time users can order a measurement kit to ensure their shoes fit perfectly</a:t>
          </a:r>
        </a:p>
      </dsp:txBody>
      <dsp:txXfrm>
        <a:off x="5809022" y="1068930"/>
        <a:ext cx="1376367" cy="550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E84C9-C39F-4823-91CF-BACC4A797C4D}">
      <dsp:nvSpPr>
        <dsp:cNvPr id="0" name=""/>
        <dsp:cNvSpPr/>
      </dsp:nvSpPr>
      <dsp:spPr>
        <a:xfrm>
          <a:off x="0" y="41418"/>
          <a:ext cx="10020299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/>
            <a:t>Creation of a website where</a:t>
          </a:r>
          <a:r>
            <a:rPr lang="en-US" sz="2600" b="1" kern="1200"/>
            <a:t>:</a:t>
          </a:r>
          <a:endParaRPr lang="en-US" sz="2600" kern="1200"/>
        </a:p>
      </dsp:txBody>
      <dsp:txXfrm>
        <a:off x="31185" y="72603"/>
        <a:ext cx="9957929" cy="576450"/>
      </dsp:txXfrm>
    </dsp:sp>
    <dsp:sp modelId="{3BC42D01-FD3C-4FA4-945C-E93192895FF1}">
      <dsp:nvSpPr>
        <dsp:cNvPr id="0" name=""/>
        <dsp:cNvSpPr/>
      </dsp:nvSpPr>
      <dsp:spPr>
        <a:xfrm>
          <a:off x="0" y="680239"/>
          <a:ext cx="10020299" cy="1668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14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Customers are able to select the style, make modifications, and place an order for a pair of shoes from the comfort of their home.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 kit is sent out for measuring to prospective clients.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All entered orders are stored in the system automatically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Receipt of payment is done through the website</a:t>
          </a:r>
        </a:p>
      </dsp:txBody>
      <dsp:txXfrm>
        <a:off x="0" y="680239"/>
        <a:ext cx="10020299" cy="16684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F27ED-A236-4FFF-8470-D18125C26EC3}">
      <dsp:nvSpPr>
        <dsp:cNvPr id="0" name=""/>
        <dsp:cNvSpPr/>
      </dsp:nvSpPr>
      <dsp:spPr>
        <a:xfrm>
          <a:off x="1354925" y="952476"/>
          <a:ext cx="705585" cy="705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A8483-02D0-46C1-9B79-66C1030A59BB}">
      <dsp:nvSpPr>
        <dsp:cNvPr id="0" name=""/>
        <dsp:cNvSpPr/>
      </dsp:nvSpPr>
      <dsp:spPr>
        <a:xfrm>
          <a:off x="674097" y="1929160"/>
          <a:ext cx="2067241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Design:</a:t>
          </a:r>
          <a:r>
            <a:rPr lang="en-US" sz="1400" kern="1200" dirty="0"/>
            <a:t> How to make the website more attractive</a:t>
          </a:r>
          <a:r>
            <a:rPr lang="en-US" sz="1100" kern="1200" dirty="0"/>
            <a:t>.</a:t>
          </a:r>
        </a:p>
      </dsp:txBody>
      <dsp:txXfrm>
        <a:off x="674097" y="1929160"/>
        <a:ext cx="2067241" cy="627187"/>
      </dsp:txXfrm>
    </dsp:sp>
    <dsp:sp modelId="{26DB5424-1FB6-4CBE-A3FB-3D28D2D00DF7}">
      <dsp:nvSpPr>
        <dsp:cNvPr id="0" name=""/>
        <dsp:cNvSpPr/>
      </dsp:nvSpPr>
      <dsp:spPr>
        <a:xfrm>
          <a:off x="3446924" y="952476"/>
          <a:ext cx="705585" cy="705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50120-35C8-4FA3-B0F7-775B87C6D026}">
      <dsp:nvSpPr>
        <dsp:cNvPr id="0" name=""/>
        <dsp:cNvSpPr/>
      </dsp:nvSpPr>
      <dsp:spPr>
        <a:xfrm>
          <a:off x="3015733" y="1929160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Customization Flexibility:</a:t>
          </a:r>
          <a:r>
            <a:rPr lang="en-US" sz="1100" kern="1200" dirty="0"/>
            <a:t> Letting user to modify shoes effortlessly.</a:t>
          </a:r>
        </a:p>
      </dsp:txBody>
      <dsp:txXfrm>
        <a:off x="3015733" y="1929160"/>
        <a:ext cx="1567968" cy="627187"/>
      </dsp:txXfrm>
    </dsp:sp>
    <dsp:sp modelId="{BF3653A5-088A-4734-AD73-78E545D0B8B8}">
      <dsp:nvSpPr>
        <dsp:cNvPr id="0" name=""/>
        <dsp:cNvSpPr/>
      </dsp:nvSpPr>
      <dsp:spPr>
        <a:xfrm>
          <a:off x="433743" y="2948340"/>
          <a:ext cx="705585" cy="705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F856A-9CB7-4E49-9F8A-090030EC6F52}">
      <dsp:nvSpPr>
        <dsp:cNvPr id="0" name=""/>
        <dsp:cNvSpPr/>
      </dsp:nvSpPr>
      <dsp:spPr>
        <a:xfrm>
          <a:off x="2552" y="392502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Security Risks:</a:t>
          </a:r>
          <a:r>
            <a:rPr lang="en-US" sz="1100" kern="1200"/>
            <a:t> Safeguarding customer data as well as payments.</a:t>
          </a:r>
        </a:p>
      </dsp:txBody>
      <dsp:txXfrm>
        <a:off x="2552" y="3925023"/>
        <a:ext cx="1567968" cy="627187"/>
      </dsp:txXfrm>
    </dsp:sp>
    <dsp:sp modelId="{24962053-0268-4683-B0FC-E3990937170A}">
      <dsp:nvSpPr>
        <dsp:cNvPr id="0" name=""/>
        <dsp:cNvSpPr/>
      </dsp:nvSpPr>
      <dsp:spPr>
        <a:xfrm>
          <a:off x="2276107" y="2948340"/>
          <a:ext cx="705585" cy="7055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82BB-47F5-45F4-8662-9AB85626B23C}">
      <dsp:nvSpPr>
        <dsp:cNvPr id="0" name=""/>
        <dsp:cNvSpPr/>
      </dsp:nvSpPr>
      <dsp:spPr>
        <a:xfrm>
          <a:off x="1844915" y="392502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Shipping &amp; Tracking:</a:t>
          </a:r>
          <a:r>
            <a:rPr lang="en-US" sz="1100" kern="1200"/>
            <a:t> Tracking and dispatching packages internationally </a:t>
          </a:r>
        </a:p>
      </dsp:txBody>
      <dsp:txXfrm>
        <a:off x="1844915" y="3925023"/>
        <a:ext cx="1567968" cy="627187"/>
      </dsp:txXfrm>
    </dsp:sp>
    <dsp:sp modelId="{98C5399D-604A-4770-998A-8C133F80513C}">
      <dsp:nvSpPr>
        <dsp:cNvPr id="0" name=""/>
        <dsp:cNvSpPr/>
      </dsp:nvSpPr>
      <dsp:spPr>
        <a:xfrm>
          <a:off x="4118470" y="2948340"/>
          <a:ext cx="705585" cy="70558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393E4-29E1-4557-94C0-F0F07BFB0066}">
      <dsp:nvSpPr>
        <dsp:cNvPr id="0" name=""/>
        <dsp:cNvSpPr/>
      </dsp:nvSpPr>
      <dsp:spPr>
        <a:xfrm>
          <a:off x="3687278" y="3925023"/>
          <a:ext cx="1567968" cy="62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Portability:</a:t>
          </a:r>
          <a:r>
            <a:rPr lang="en-US" sz="1100" kern="1200"/>
            <a:t> To make the system available for different operating systems</a:t>
          </a:r>
        </a:p>
      </dsp:txBody>
      <dsp:txXfrm>
        <a:off x="3687278" y="3925023"/>
        <a:ext cx="1567968" cy="62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7AA5E-7F90-4CFB-9B38-A0EB6A80247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811F9-7D62-4B5C-9151-D72D3C3F5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3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811F9-7D62-4B5C-9151-D72D3C3F5E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04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811F9-7D62-4B5C-9151-D72D3C3F5E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811F9-7D62-4B5C-9151-D72D3C3F5E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6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8489-3ED6-616A-DE3E-3AEF21175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DEBA5-63F4-FBDD-BE41-D3BDB499C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243C0-D34E-EC1A-D813-3F8A8F9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0CB3-361A-702F-E832-4D7417E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4AB71-437E-D50E-4217-A6A001C6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24453-7421-56FA-64AA-17386ABB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BCDE4-0560-98AF-B731-8FC72E68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BC58F-394F-F763-7D30-633ED957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DA2B-C48F-78EF-B21F-C0B5A654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7D79D-04A7-5250-6E24-8A105388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0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20B50-0022-74CF-031D-C6FC0382E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EE660-DED0-371E-0715-0C8E916C7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C7545-A2F0-501B-1B2E-3B50C6E5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536DF-2AFC-DC64-FABE-AFEBF6D5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DD05-B304-006D-052F-1095D797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C67B-D32D-8D22-D324-1EA657D0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2714-1EFA-706F-9908-B55590B8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771EF-AC06-6A12-B720-90CA4731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980A-C390-AB85-368D-A4000E7D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01F2-3C61-DF3D-01BE-A6746E25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5A81-2926-CD55-089A-523DD1B3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B7987-FE71-547B-5F44-6D7D71DF2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3A57-3D7E-D96A-79E5-2D6747EC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D6D2B-92CC-F96C-B6BE-594062DB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8161-BFE2-46F1-D17C-F6C0CDB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E1F1-E1F5-A36B-335E-3F29A276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DCCC0-D707-5860-C330-316036B9F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78AE8-871F-3681-8AE4-91C8AAE2E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009F8-9F17-72C9-1B8A-434A0BDB0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3E40C-3088-E0BF-B57C-D75311A2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7138-0C69-3BB0-191C-BA38FB6D9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B533-32B2-461F-AB6E-8AC396BA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34121-2E9B-5EA5-7C8F-37E339A7F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76E60-7257-0F89-3F01-7419F90A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0EB03-B441-CCE2-C9C6-67951981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A1E39-73DD-B6CA-00FC-0433E299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B79FB-A169-FEEA-4242-6823B63B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D3A2C-049E-A5C7-BF4C-7083C8A0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16F79-7396-E55B-56D5-3B4DAEAC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9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025E-E624-9835-2C17-48B1E5B0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AD7EF9-F69E-9DE2-E52F-D7458CE4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268FB-37B6-DD71-9725-E729AD6E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36BA6-8688-5489-C2F3-BB8BA2F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3AFE-E89A-E88E-E31F-56FB6C4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87841-BB4B-C626-5B9E-64E4DF5F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63B28-CFDD-D44F-5425-955538DC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1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2E4-CE40-F438-A1FA-B623564A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3A00-E4F6-7C15-FF92-18B4FFA69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97617-34EB-82F0-0CD1-6F4B6CA3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AE03-0A1B-8D21-5992-46E5B5DC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4F6F2-4398-A43E-CB6C-84ED2259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CA4E-E1CF-CD6C-4433-3102C335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83EC-A78F-2BCA-DDCB-36A07512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73ECE-D8B0-0558-84DA-B6B941A69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ACD82-6E73-ECD8-BD70-2B66703EB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912F-290D-9E69-762B-32A8E5BF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1A353-A12D-0049-4FC2-856D2972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C56C-5A7E-43DC-D267-22F5EC91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86D2A-1F69-0582-CE2D-0610B9601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2D9C7-B735-7C21-FF8B-AF16952E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35E5-8F6C-2A18-D7AA-2BD4040B6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94C9D-E8D7-4A02-B5C7-15DD5C221D4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67D2-011A-AFC2-94C9-65FBB942D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0C70-96FF-DC10-17DF-65ED77CD7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5175-767C-498F-BC66-10DAA5A4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0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B93F34-C8BA-6513-750C-BEB81C809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56763" y="3414095"/>
            <a:ext cx="9144000" cy="24368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Abdulrhman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alyousef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444101277</a:t>
            </a:r>
          </a:p>
          <a:p>
            <a:pPr>
              <a:lnSpc>
                <a:spcPct val="150000"/>
              </a:lnSpc>
            </a:pPr>
            <a:r>
              <a:rPr lang="en-US" sz="8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Abdullah </a:t>
            </a:r>
            <a:r>
              <a:rPr lang="en-US" sz="8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Aloraini</a:t>
            </a:r>
            <a:r>
              <a:rPr lang="en-US" sz="8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8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8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444101533 </a:t>
            </a:r>
            <a:endParaRPr lang="en-US" sz="80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Mohammed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Aloraini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444101372  </a:t>
            </a:r>
          </a:p>
          <a:p>
            <a:pPr>
              <a:lnSpc>
                <a:spcPct val="15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Bassam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Alhwarini</a:t>
            </a:r>
            <a:r>
              <a:rPr lang="en-US" sz="80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 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444101172</a:t>
            </a:r>
            <a:endParaRPr lang="en-US" sz="8000" dirty="0">
              <a:latin typeface="Times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Saad Alqarni  </a:t>
            </a:r>
            <a:r>
              <a:rPr lang="en-US" sz="8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444102880</a:t>
            </a:r>
            <a:endParaRPr lang="en-US" sz="80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L="0" marR="0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145251F-DF8D-CE72-ECFC-F896A79D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83705" y="187008"/>
            <a:ext cx="1543050" cy="84328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633E33C-9877-9A34-6EDD-1A5FDF8BF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25" y="-374650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Times" panose="02020603050405020304"/>
                <a:ea typeface="Times" panose="02020603050405020304"/>
              </a:rPr>
              <a:t>Custom shoes system</a:t>
            </a:r>
            <a:br>
              <a:rPr lang="en-US" sz="3200" b="1" dirty="0">
                <a:effectLst/>
                <a:latin typeface="Times" panose="02020603050405020304"/>
                <a:ea typeface="Times" panose="02020603050405020304"/>
              </a:rPr>
            </a:br>
            <a:endParaRPr lang="en-US" sz="8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BF7D3-408B-1610-3214-5E1AC4CE3BF3}"/>
              </a:ext>
            </a:extLst>
          </p:cNvPr>
          <p:cNvSpPr txBox="1"/>
          <p:nvPr/>
        </p:nvSpPr>
        <p:spPr>
          <a:xfrm>
            <a:off x="293615" y="1108950"/>
            <a:ext cx="79752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Code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 SWE 321  </a:t>
            </a:r>
          </a:p>
          <a:p>
            <a:pPr marL="0" marR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Assessment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       </a:t>
            </a:r>
            <a:r>
              <a:rPr lang="en-US" sz="1800" dirty="0">
                <a:effectLst/>
                <a:latin typeface="Times" panose="02020603050405020304"/>
                <a:ea typeface="Times" panose="02020603050405020304"/>
              </a:rPr>
              <a:t>						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</a:t>
            </a:r>
            <a:endParaRPr lang="en-US" sz="1800" dirty="0">
              <a:effectLst/>
              <a:latin typeface="Times" panose="02020603050405020304"/>
              <a:ea typeface="Times" panose="02020603050405020304"/>
            </a:endParaRPr>
          </a:p>
          <a:p>
            <a:pPr marL="0" marR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Semester / Year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Winter 2025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</a:t>
            </a:r>
            <a:endParaRPr lang="en-US" sz="1800" dirty="0">
              <a:effectLst/>
              <a:latin typeface="Times" panose="02020603050405020304"/>
              <a:ea typeface="Times" panose="02020603050405020304"/>
            </a:endParaRPr>
          </a:p>
          <a:p>
            <a:pPr marL="0" marR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Last version: 4</a:t>
            </a:r>
            <a:r>
              <a:rPr lang="ar-S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May</a:t>
            </a:r>
            <a:r>
              <a:rPr lang="ar-SA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2025</a:t>
            </a:r>
            <a:endParaRPr lang="en-US" sz="1800" b="1" dirty="0">
              <a:effectLst/>
              <a:latin typeface="Times" panose="02020603050405020304"/>
              <a:ea typeface="Times" panose="020206030504050203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66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4173D-A0E8-6B7F-E107-0BB10ADF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latin typeface="+mj-lt"/>
                <a:ea typeface="+mj-ea"/>
                <a:cs typeface="+mj-cs"/>
              </a:rPr>
              <a:t>Alternative </a:t>
            </a:r>
            <a:r>
              <a:rPr lang="en-US" sz="3600" b="1" kern="1200" dirty="0">
                <a:effectLst/>
                <a:latin typeface="+mj-lt"/>
                <a:ea typeface="+mj-ea"/>
                <a:cs typeface="+mj-cs"/>
              </a:rPr>
              <a:t>Architectural Style</a:t>
            </a:r>
            <a:endParaRPr lang="en-US" sz="3600" b="1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Hierarchy">
            <a:extLst>
              <a:ext uri="{FF2B5EF4-FFF2-40B4-BE49-F238E27FC236}">
                <a16:creationId xmlns:a16="http://schemas.microsoft.com/office/drawing/2014/main" id="{E433B0E7-CBCC-1131-E0B4-3CB584848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147613-232B-0B23-02F7-0A4A2363A4FE}"/>
              </a:ext>
            </a:extLst>
          </p:cNvPr>
          <p:cNvSpPr txBox="1"/>
          <p:nvPr/>
        </p:nvSpPr>
        <p:spPr>
          <a:xfrm>
            <a:off x="6090573" y="2421682"/>
            <a:ext cx="5838571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u="sng" dirty="0">
                <a:effectLst/>
              </a:rPr>
              <a:t>Alternative Architectural Style Considered: </a:t>
            </a:r>
            <a:r>
              <a:rPr lang="en-US" sz="1700" b="1" dirty="0">
                <a:effectLst/>
              </a:rPr>
              <a:t>Microservices</a:t>
            </a:r>
            <a:endParaRPr lang="en-US" sz="1700" u="sng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this style was not selected due to the following </a:t>
            </a:r>
            <a:r>
              <a:rPr lang="en-US" sz="1700" b="1" u="sng" dirty="0">
                <a:effectLst/>
              </a:rPr>
              <a:t>reasons</a:t>
            </a:r>
            <a:r>
              <a:rPr lang="en-US" sz="1700" u="sng" dirty="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Increased Complexity: </a:t>
            </a:r>
            <a:r>
              <a:rPr lang="en-US" sz="1700" dirty="0">
                <a:effectLst/>
              </a:rPr>
              <a:t> Managing multiple services requires additional infrastructure, such as API gateways</a:t>
            </a:r>
            <a:endParaRPr lang="en-US" sz="1700" b="1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Higher Overhead: </a:t>
            </a:r>
            <a:r>
              <a:rPr lang="en-US" sz="1700" dirty="0">
                <a:effectLst/>
              </a:rPr>
              <a:t>Each microservice would require independent deployment and monitoring</a:t>
            </a:r>
            <a:endParaRPr lang="en-US" sz="17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990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6CD0A-BD93-D79F-72EA-1E392D93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CC4D0-DD4E-E094-2511-3688F4FD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A simple User Interface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 descr="A screenshot of a shoe shop&#10;&#10;AI-generated content may be incorrect.">
            <a:extLst>
              <a:ext uri="{FF2B5EF4-FFF2-40B4-BE49-F238E27FC236}">
                <a16:creationId xmlns:a16="http://schemas.microsoft.com/office/drawing/2014/main" id="{F8E8294C-6BBD-3145-A195-DF42B2D46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90" y="643466"/>
            <a:ext cx="506755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5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FA31-2242-0CB9-8B4A-D919F33A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03" y="47077"/>
            <a:ext cx="10515600" cy="5937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Dynamic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DD15A-F376-F65A-ABD3-877CE736D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77" y="830262"/>
            <a:ext cx="3968750" cy="346075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State diagrams for orders</a:t>
            </a:r>
            <a:endParaRPr lang="en-US" b="1" dirty="0"/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4B937F1C-3F7F-89E8-6C82-F00CA26B9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82" y="1336774"/>
            <a:ext cx="3652911" cy="2515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A2F4E2-F5DD-9CDE-4ECE-88890265997A}"/>
              </a:ext>
            </a:extLst>
          </p:cNvPr>
          <p:cNvSpPr txBox="1"/>
          <p:nvPr/>
        </p:nvSpPr>
        <p:spPr>
          <a:xfrm>
            <a:off x="7052623" y="868827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Activity diagram for payment processing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D191BC-4E03-4ACD-E42E-DF0826BE3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01" y="1452085"/>
            <a:ext cx="4009310" cy="21199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4D6CFD-E326-1833-7777-991C34F20FDA}"/>
              </a:ext>
            </a:extLst>
          </p:cNvPr>
          <p:cNvSpPr txBox="1"/>
          <p:nvPr/>
        </p:nvSpPr>
        <p:spPr>
          <a:xfrm>
            <a:off x="340282" y="4824601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Sequence diagram for user registration:</a:t>
            </a:r>
            <a:endParaRPr lang="en-US" b="1" dirty="0"/>
          </a:p>
        </p:txBody>
      </p:sp>
      <p:pic>
        <p:nvPicPr>
          <p:cNvPr id="11" name="Picture 10" descr="A diagram of a process&#10;&#10;AI-generated content may be incorrect.">
            <a:extLst>
              <a:ext uri="{FF2B5EF4-FFF2-40B4-BE49-F238E27FC236}">
                <a16:creationId xmlns:a16="http://schemas.microsoft.com/office/drawing/2014/main" id="{44BF5A36-425A-B306-D56A-ECC78D54F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01" y="4430372"/>
            <a:ext cx="5486400" cy="204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5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7C9B5-CBB9-CF42-707F-FA224068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696ED-CB27-38AE-DCEA-497612BC8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pPr marL="0" marR="0">
              <a:spcBef>
                <a:spcPts val="1800"/>
              </a:spcBef>
              <a:spcAft>
                <a:spcPts val="400"/>
              </a:spcAft>
            </a:pPr>
            <a:r>
              <a:rPr lang="en-US" sz="3600" b="1" kern="10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Implementation Considerations </a:t>
            </a:r>
            <a:endParaRPr lang="en-US" sz="3600" b="1" kern="100">
              <a:solidFill>
                <a:schemeClr val="tx2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6531-D0DD-2982-B91B-3AA8B6FF4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The system follows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MVC architecture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implemented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simple and widely used tools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to make development easier.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107803-9C35-B692-739F-8F9DBD041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2769"/>
              </p:ext>
            </p:extLst>
          </p:nvPr>
        </p:nvGraphicFramePr>
        <p:xfrm>
          <a:off x="636473" y="3640204"/>
          <a:ext cx="4142232" cy="2299632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015937">
                  <a:extLst>
                    <a:ext uri="{9D8B030D-6E8A-4147-A177-3AD203B41FA5}">
                      <a16:colId xmlns:a16="http://schemas.microsoft.com/office/drawing/2014/main" val="4174184617"/>
                    </a:ext>
                  </a:extLst>
                </a:gridCol>
                <a:gridCol w="1170717">
                  <a:extLst>
                    <a:ext uri="{9D8B030D-6E8A-4147-A177-3AD203B41FA5}">
                      <a16:colId xmlns:a16="http://schemas.microsoft.com/office/drawing/2014/main" val="4021914557"/>
                    </a:ext>
                  </a:extLst>
                </a:gridCol>
                <a:gridCol w="1955578">
                  <a:extLst>
                    <a:ext uri="{9D8B030D-6E8A-4147-A177-3AD203B41FA5}">
                      <a16:colId xmlns:a16="http://schemas.microsoft.com/office/drawing/2014/main" val="3281338165"/>
                    </a:ext>
                  </a:extLst>
                </a:gridCol>
              </a:tblGrid>
              <a:tr h="574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0" kern="100" cap="none" spc="0">
                          <a:solidFill>
                            <a:schemeClr val="bg1"/>
                          </a:solidFill>
                          <a:effectLst/>
                        </a:rPr>
                        <a:t>Layer</a:t>
                      </a:r>
                      <a:endParaRPr lang="en-US" sz="1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0" kern="100" cap="none" spc="0">
                          <a:solidFill>
                            <a:schemeClr val="bg1"/>
                          </a:solidFill>
                          <a:effectLst/>
                        </a:rPr>
                        <a:t>Tool / Framework</a:t>
                      </a:r>
                      <a:endParaRPr lang="en-US" sz="1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0" kern="100" cap="none" spc="0">
                          <a:solidFill>
                            <a:schemeClr val="bg1"/>
                          </a:solidFill>
                          <a:effectLst/>
                        </a:rPr>
                        <a:t>Purpose</a:t>
                      </a:r>
                      <a:endParaRPr lang="en-US" sz="1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66613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Frontend</a:t>
                      </a:r>
                      <a:endParaRPr lang="en-US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React.js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Building interactive web pages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24697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Backend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Express.js (Node.js)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Handling API requests and business logic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13122"/>
                  </a:ext>
                </a:extLst>
              </a:tr>
              <a:tr h="5749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b="1" kern="100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  <a:endParaRPr lang="en-US" sz="12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12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Storing user, order, and payment data</a:t>
                      </a:r>
                      <a:endParaRPr lang="en-US" sz="12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102566" marR="143303" marT="78897" marB="7889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7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8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98225-9B5B-B304-21C6-30087CE50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539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>
              <a:spcAft>
                <a:spcPts val="400"/>
              </a:spcAft>
            </a:pPr>
            <a:r>
              <a:rPr lang="en-US" sz="32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Implementation Considerations </a:t>
            </a:r>
            <a:endParaRPr lang="en-US" sz="3200" b="1" kern="1200" dirty="0"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4" name="Content Placeholder 13" descr="A diagram of a computer&#10;&#10;AI-generated content may be incorrect.">
            <a:extLst>
              <a:ext uri="{FF2B5EF4-FFF2-40B4-BE49-F238E27FC236}">
                <a16:creationId xmlns:a16="http://schemas.microsoft.com/office/drawing/2014/main" id="{FF073192-19DF-29EA-AF20-4C42D9746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09" y="1135031"/>
            <a:ext cx="557881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877A9-0851-7E33-BF8A-16B6A78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Implementation Considerations 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BBF625-CF61-6090-70E4-64335BF8B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84" y="1459907"/>
            <a:ext cx="10175630" cy="767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Simple Algorithms and Patterns Used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90D4CA-76EC-2D61-7F30-99A9129C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559929"/>
              </p:ext>
            </p:extLst>
          </p:nvPr>
        </p:nvGraphicFramePr>
        <p:xfrm>
          <a:off x="835154" y="2683134"/>
          <a:ext cx="10515596" cy="334342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651334">
                  <a:extLst>
                    <a:ext uri="{9D8B030D-6E8A-4147-A177-3AD203B41FA5}">
                      <a16:colId xmlns:a16="http://schemas.microsoft.com/office/drawing/2014/main" val="3797103764"/>
                    </a:ext>
                  </a:extLst>
                </a:gridCol>
                <a:gridCol w="5864262">
                  <a:extLst>
                    <a:ext uri="{9D8B030D-6E8A-4147-A177-3AD203B41FA5}">
                      <a16:colId xmlns:a16="http://schemas.microsoft.com/office/drawing/2014/main" val="4056587651"/>
                    </a:ext>
                  </a:extLst>
                </a:gridCol>
              </a:tblGrid>
              <a:tr h="6038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Purpose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362411" marT="120804" marB="1208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12584" marT="120804" marB="12080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001817"/>
                  </a:ext>
                </a:extLst>
              </a:tr>
              <a:tr h="6038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Input Validation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362411" marT="120804" marB="120804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Checks for valid data ( correct shoe size or email)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12584" marT="120804" marB="1208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1147934"/>
                  </a:ext>
                </a:extLst>
              </a:tr>
              <a:tr h="6038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Customization Matching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362411" marT="120804" marB="120804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Matches measurements to shoe templates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12584" marT="120804" marB="1208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79881"/>
                  </a:ext>
                </a:extLst>
              </a:tr>
              <a:tr h="603862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Order Confirmation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362411" marT="120804" marB="120804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Sends confirmation email 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12584" marT="120804" marB="1208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96328"/>
                  </a:ext>
                </a:extLst>
              </a:tr>
              <a:tr h="927979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Queue Simulation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362411" marT="120804" marB="120804"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0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Uses JavaScript setTimeout to simulate processing delays</a:t>
                      </a:r>
                      <a:endParaRPr lang="en-US" sz="20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241607" marR="12584" marT="120804" marB="120804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018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11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9F86E-1CC5-D73E-A923-8F8E1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Testing Methods and Tools</a:t>
            </a: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C385DA-5E87-79DA-AD80-81FC3C9A5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33649"/>
              </p:ext>
            </p:extLst>
          </p:nvPr>
        </p:nvGraphicFramePr>
        <p:xfrm>
          <a:off x="570466" y="1966293"/>
          <a:ext cx="11051067" cy="445216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284677">
                  <a:extLst>
                    <a:ext uri="{9D8B030D-6E8A-4147-A177-3AD203B41FA5}">
                      <a16:colId xmlns:a16="http://schemas.microsoft.com/office/drawing/2014/main" val="1952660917"/>
                    </a:ext>
                  </a:extLst>
                </a:gridCol>
                <a:gridCol w="6766390">
                  <a:extLst>
                    <a:ext uri="{9D8B030D-6E8A-4147-A177-3AD203B41FA5}">
                      <a16:colId xmlns:a16="http://schemas.microsoft.com/office/drawing/2014/main" val="1809586830"/>
                    </a:ext>
                  </a:extLst>
                </a:gridCol>
              </a:tblGrid>
              <a:tr h="10163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3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Testing Type</a:t>
                      </a:r>
                      <a:endParaRPr lang="en-US" sz="3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3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Tools / Methods Used</a:t>
                      </a:r>
                      <a:endParaRPr lang="en-US" sz="3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75091"/>
                  </a:ext>
                </a:extLst>
              </a:tr>
              <a:tr h="858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Security Testing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OWASP ZAP to scan for security flaws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690950"/>
                  </a:ext>
                </a:extLst>
              </a:tr>
              <a:tr h="858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Unit Testing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Jest (JavaScript testing framework)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71071"/>
                  </a:ext>
                </a:extLst>
              </a:tr>
              <a:tr h="858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Integration Testing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Manual and Postman test of API flow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986950"/>
                  </a:ext>
                </a:extLst>
              </a:tr>
              <a:tr h="8589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Performance Testing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lang="en-US" sz="2800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Basic tests with browser dev tools</a:t>
                      </a:r>
                      <a:endParaRPr lang="en-US" sz="28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Yu Gothic Light" panose="020B03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381130" marR="285848" marT="190565" marB="190565" anchor="ctr">
                    <a:lnL w="9525" cap="flat" cmpd="sng" algn="ctr">
                      <a:solidFill>
                        <a:srgbClr val="C7C6C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90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865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9E442-9C05-2178-3DAA-B17A78C2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Future Considerations</a:t>
            </a:r>
            <a:endParaRPr lang="en-US" sz="31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8E368-B181-AD18-E62A-1E3BD70C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/>
            <a:r>
              <a:rPr lang="en-US" sz="1300" b="1" dirty="0">
                <a:effectLst/>
              </a:rPr>
              <a:t> Scalability and Performance Improvements</a:t>
            </a:r>
            <a:endParaRPr lang="en-US" sz="1300" dirty="0">
              <a:effectLst/>
            </a:endParaRPr>
          </a:p>
          <a:p>
            <a:pPr marL="342900" marR="0" lvl="0">
              <a:buSzPts val="1000"/>
              <a:tabLst>
                <a:tab pos="457200" algn="l"/>
              </a:tabLst>
            </a:pPr>
            <a:r>
              <a:rPr lang="en-US" sz="1300" dirty="0">
                <a:effectLst/>
              </a:rPr>
              <a:t>Enhance database performance through indexing and partitioning.</a:t>
            </a:r>
          </a:p>
          <a:p>
            <a:pPr marL="0" marR="0"/>
            <a:r>
              <a:rPr lang="en-US" sz="1300" b="1" dirty="0">
                <a:effectLst/>
              </a:rPr>
              <a:t>Security and Payment Enhancements</a:t>
            </a:r>
            <a:endParaRPr lang="en-US" sz="1300" dirty="0">
              <a:effectLst/>
            </a:endParaRPr>
          </a:p>
          <a:p>
            <a:pPr marL="342900" marR="0" lvl="0">
              <a:buSzPts val="1000"/>
              <a:tabLst>
                <a:tab pos="457200" algn="l"/>
              </a:tabLst>
            </a:pPr>
            <a:r>
              <a:rPr lang="en-US" sz="1300" dirty="0">
                <a:effectLst/>
              </a:rPr>
              <a:t>Support additional payment methods.</a:t>
            </a:r>
          </a:p>
          <a:p>
            <a:pPr marL="342900" marR="0" lvl="0">
              <a:buSzPts val="1000"/>
              <a:tabLst>
                <a:tab pos="457200" algn="l"/>
              </a:tabLst>
            </a:pPr>
            <a:r>
              <a:rPr lang="en-US" sz="1300" dirty="0">
                <a:effectLst/>
              </a:rPr>
              <a:t>Implement multi-factor authentication (MFA) for enhanced security.</a:t>
            </a:r>
          </a:p>
          <a:p>
            <a:pPr marL="0" marR="0"/>
            <a:r>
              <a:rPr lang="en-US" sz="1300" b="1" dirty="0">
                <a:effectLst/>
              </a:rPr>
              <a:t>Mobile Application Development</a:t>
            </a:r>
            <a:endParaRPr lang="en-US" sz="1300" dirty="0">
              <a:effectLst/>
            </a:endParaRPr>
          </a:p>
          <a:p>
            <a:pPr marL="342900" marR="0" lvl="0">
              <a:buSzPts val="1000"/>
              <a:tabLst>
                <a:tab pos="457200" algn="l"/>
              </a:tabLst>
            </a:pPr>
            <a:r>
              <a:rPr lang="en-US" sz="1300" dirty="0">
                <a:effectLst/>
              </a:rPr>
              <a:t>Develop a mobile application for iOS and Android.</a:t>
            </a:r>
          </a:p>
          <a:p>
            <a:pPr marL="342900" marR="0" lvl="0">
              <a:buSzPts val="1000"/>
              <a:tabLst>
                <a:tab pos="457200" algn="l"/>
              </a:tabLst>
            </a:pPr>
            <a:r>
              <a:rPr lang="en-US" sz="1300" dirty="0">
                <a:effectLst/>
              </a:rPr>
              <a:t>Enable push notifications for order updates and promotions.</a:t>
            </a:r>
          </a:p>
          <a:p>
            <a:pPr marL="0"/>
            <a:endParaRPr lang="en-US" sz="13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AA82D3-8F29-777C-C476-A62F1A149434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Global Expansion</a:t>
            </a:r>
            <a:endParaRPr lang="en-US" sz="1700">
              <a:effectLst/>
            </a:endParaRPr>
          </a:p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Support multiple currencies and localized payment methods.</a:t>
            </a:r>
          </a:p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Implement multi-language support and ensure compliance with regional regulations.</a:t>
            </a:r>
          </a:p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>
              <a:effectLst/>
            </a:endParaRPr>
          </a:p>
          <a:p>
            <a:pPr marL="0" marR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Customer Feedback and Usability Improvements</a:t>
            </a:r>
            <a:endParaRPr lang="en-US" sz="1700">
              <a:effectLst/>
            </a:endParaRPr>
          </a:p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Establish a feedback system for feature suggestions.</a:t>
            </a:r>
          </a:p>
          <a:p>
            <a:pPr marL="342900" marR="0" lvl="0" indent="-228600">
              <a:lnSpc>
                <a:spcPct val="90000"/>
              </a:lnSpc>
              <a:spcAft>
                <a:spcPts val="6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>
                <a:effectLst/>
              </a:rPr>
              <a:t>Conduct regular usability testing and A/B testing.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691561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61524-7FC6-039C-6995-E82D2A9FC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listening!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8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740D-983A-491F-451E-07B9B1D06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5421" y="115239"/>
            <a:ext cx="5225473" cy="573089"/>
          </a:xfrm>
        </p:spPr>
        <p:txBody>
          <a:bodyPr>
            <a:normAutofit/>
          </a:bodyPr>
          <a:lstStyle/>
          <a:p>
            <a:pPr algn="l"/>
            <a:r>
              <a:rPr lang="en-US" sz="28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3231D-5C28-0D7C-74DF-2FBCA5EC5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922338"/>
            <a:ext cx="10293350" cy="1655762"/>
          </a:xfrm>
        </p:spPr>
        <p:txBody>
          <a:bodyPr/>
          <a:lstStyle/>
          <a:p>
            <a:r>
              <a:rPr lang="en-US" sz="1800" kern="0" dirty="0">
                <a:effectLst/>
                <a:latin typeface="Times" panose="02020603050405020304" pitchFamily="18" charset="0"/>
                <a:ea typeface="STXinwei" panose="020B0503020204020204" pitchFamily="2" charset="-122"/>
                <a:cs typeface="Times" panose="02020603050405020304" pitchFamily="18" charset="0"/>
              </a:rPr>
              <a:t>Custom shoes Co. Ltd. focuses on making custom shoes for their Seattle customers. </a:t>
            </a:r>
          </a:p>
          <a:p>
            <a:r>
              <a:rPr lang="en-US" sz="1800" kern="0" dirty="0">
                <a:effectLst/>
                <a:latin typeface="Times" panose="02020603050405020304" pitchFamily="18" charset="0"/>
                <a:ea typeface="STXinwei" panose="020B0503020204020204" pitchFamily="2" charset="-122"/>
                <a:cs typeface="Times" panose="02020603050405020304" pitchFamily="18" charset="0"/>
              </a:rPr>
              <a:t>Their desire is to sell shoes through a self-service web interface which will bring them into the new global economy</a:t>
            </a:r>
            <a:r>
              <a:rPr lang="en-US" sz="1800" kern="0" dirty="0">
                <a:effectLst/>
                <a:latin typeface="Times" panose="02020603050405020304" pitchFamily="18" charset="0"/>
                <a:ea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7BEDE-9BC9-D374-A27B-B27D51497B4A}"/>
              </a:ext>
            </a:extLst>
          </p:cNvPr>
          <p:cNvSpPr txBox="1"/>
          <p:nvPr/>
        </p:nvSpPr>
        <p:spPr>
          <a:xfrm>
            <a:off x="4505813" y="1965980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Purpose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6571B-1D5A-AEAE-D903-02FE22AC846B}"/>
              </a:ext>
            </a:extLst>
          </p:cNvPr>
          <p:cNvSpPr txBox="1"/>
          <p:nvPr/>
        </p:nvSpPr>
        <p:spPr>
          <a:xfrm>
            <a:off x="1600200" y="2578100"/>
            <a:ext cx="975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The purpose of the custom shoes system is: </a:t>
            </a:r>
            <a:r>
              <a:rPr lang="en-US" sz="18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to enable Custom Shoes Co. Ltd. to expand their business by offering custom-made shoes through an easy to-use online platform.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FA1F3-3193-702A-28F7-466BF8FD4B18}"/>
              </a:ext>
            </a:extLst>
          </p:cNvPr>
          <p:cNvSpPr txBox="1"/>
          <p:nvPr/>
        </p:nvSpPr>
        <p:spPr>
          <a:xfrm>
            <a:off x="4410512" y="3722470"/>
            <a:ext cx="255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Why is it useful?</a:t>
            </a:r>
            <a:endParaRPr lang="en-US" sz="2400" b="1" dirty="0"/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6F7E3343-C825-1C70-E251-ECCA75AA2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093027"/>
              </p:ext>
            </p:extLst>
          </p:nvPr>
        </p:nvGraphicFramePr>
        <p:xfrm>
          <a:off x="670362" y="4368801"/>
          <a:ext cx="9759950" cy="186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6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2E84-F59F-DA90-5643-4F1EE209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464343"/>
            <a:ext cx="3257550" cy="433388"/>
          </a:xfrm>
        </p:spPr>
        <p:txBody>
          <a:bodyPr>
            <a:noAutofit/>
          </a:bodyPr>
          <a:lstStyle/>
          <a:p>
            <a:r>
              <a:rPr lang="en-US" sz="32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Problem domain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F33F-10D0-C3C3-6D09-AC627F472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973931"/>
            <a:ext cx="9734550" cy="1554163"/>
          </a:xfrm>
        </p:spPr>
        <p:txBody>
          <a:bodyPr>
            <a:normAutofit fontScale="92500"/>
          </a:bodyPr>
          <a:lstStyle/>
          <a:p>
            <a:pPr marL="0" marR="0">
              <a:buNone/>
            </a:pPr>
            <a:r>
              <a:rPr lang="en-US" sz="1800" b="1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Absence of Market Representation: </a:t>
            </a: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Clients outside Seattle do not have an easy way of placing orders.</a:t>
            </a:r>
          </a:p>
          <a:p>
            <a:pPr marL="0" marR="0">
              <a:buNone/>
            </a:pP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r>
              <a:rPr lang="en-US" sz="1800" b="1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Measurement procedure is tedious:</a:t>
            </a: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 It takes considerable time to send and receive measurement kits.</a:t>
            </a:r>
          </a:p>
          <a:p>
            <a:pPr marL="0" marR="0" indent="0">
              <a:buNone/>
            </a:pPr>
            <a:b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</a:br>
            <a:r>
              <a:rPr lang="en-US" sz="1800" b="1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Order and Payment Processing:</a:t>
            </a:r>
            <a:r>
              <a:rPr lang="en-US" sz="180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 Increasing incidence of errors due to manual order and payment processing.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0570E-806A-8AD9-CA48-EA45102FD716}"/>
              </a:ext>
            </a:extLst>
          </p:cNvPr>
          <p:cNvSpPr txBox="1"/>
          <p:nvPr/>
        </p:nvSpPr>
        <p:spPr>
          <a:xfrm>
            <a:off x="603250" y="3041650"/>
            <a:ext cx="412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2981A28B-5320-088A-DD8C-E3E5DFEE8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9188552"/>
              </p:ext>
            </p:extLst>
          </p:nvPr>
        </p:nvGraphicFramePr>
        <p:xfrm>
          <a:off x="603250" y="3810000"/>
          <a:ext cx="10020300" cy="2390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53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149D4-222B-0A01-80C9-A33637F43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1157785"/>
            <a:ext cx="6167251" cy="4571308"/>
          </a:xfrm>
        </p:spPr>
        <p:txBody>
          <a:bodyPr anchor="t">
            <a:noAutofit/>
          </a:bodyPr>
          <a:lstStyle/>
          <a:p>
            <a:pPr marL="0" marR="0" algn="l">
              <a:spcBef>
                <a:spcPts val="800"/>
              </a:spcBef>
              <a:spcAft>
                <a:spcPts val="400"/>
              </a:spcAft>
            </a:pPr>
            <a:r>
              <a:rPr lang="en-US" sz="2400" b="1" kern="100" dirty="0">
                <a:solidFill>
                  <a:schemeClr val="tx2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Functional Requirements</a:t>
            </a:r>
            <a:br>
              <a:rPr lang="en-US" sz="1400" b="1" kern="100" dirty="0">
                <a:solidFill>
                  <a:schemeClr val="tx2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1-  </a:t>
            </a:r>
            <a:r>
              <a:rPr lang="en-US" sz="18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The System shall allow the customer to register into the system.</a:t>
            </a:r>
            <a:br>
              <a:rPr lang="en-US" sz="18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8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8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2- The system shall allow users to customize the shoe’s features, including.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Dye colors and finishes.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Patterns and stitched designs.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Laces, buckles, and other accessories.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3-  The system shall allow the customer to make payment.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4- The System shall allow the Customer to Request measurement kit.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5-  The system shall allow users to input their shoe size manually from the provided measurement kit.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6-  The system shall provide users with the ability to track the delivery status of their orders.</a:t>
            </a:r>
            <a:br>
              <a:rPr lang="en-US" sz="16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b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  <a:t> </a:t>
            </a:r>
            <a:br>
              <a:rPr lang="en-US" sz="1400" dirty="0">
                <a:solidFill>
                  <a:schemeClr val="tx2"/>
                </a:solidFill>
                <a:effectLst/>
                <a:latin typeface="Times" panose="02020603050405020304"/>
                <a:ea typeface="Times" panose="02020603050405020304"/>
              </a:rPr>
            </a:b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0" name="Graphic 9" descr="CRM Customer Insights App">
            <a:extLst>
              <a:ext uri="{FF2B5EF4-FFF2-40B4-BE49-F238E27FC236}">
                <a16:creationId xmlns:a16="http://schemas.microsoft.com/office/drawing/2014/main" id="{E7163662-BC7F-C89D-01CA-2F1332CCF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4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1DFB9-BBBF-164B-78ED-0C3C41818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Non-Functional Requirements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Recruitment Management">
            <a:extLst>
              <a:ext uri="{FF2B5EF4-FFF2-40B4-BE49-F238E27FC236}">
                <a16:creationId xmlns:a16="http://schemas.microsoft.com/office/drawing/2014/main" id="{97FA5AA3-32A2-DC49-F4F3-AA266A90C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D5AEDE2-C821-FC41-A511-B242713FA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9736" y="2026387"/>
            <a:ext cx="6092906" cy="458413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Performance:</a:t>
            </a:r>
            <a:endParaRPr lang="en-US" sz="1700" dirty="0">
              <a:effectLst/>
            </a:endParaRP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 system shall support at least 500 simultaneous users without lagging. 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(We will implement a cache server.)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Security:</a:t>
            </a:r>
            <a:endParaRPr lang="en-US" sz="1700" dirty="0">
              <a:effectLst/>
            </a:endParaRP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 system shall ensure secure management of personal information (email, password, address). (We will apply advanced security tools Like OWASP ZAP.)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Usability:</a:t>
            </a:r>
            <a:endParaRPr lang="en-US" sz="1700" dirty="0">
              <a:effectLst/>
            </a:endParaRP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 system shall allow users to customize a shoe in no more than 9 clicks.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(We will Lunch a Beta version of the system to ensure usability.)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b="1" dirty="0">
                <a:effectLst/>
              </a:rPr>
              <a:t>Availability:</a:t>
            </a:r>
            <a:endParaRPr lang="en-US" sz="1700" dirty="0">
              <a:effectLst/>
            </a:endParaRP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The system shall be available 99.13% of the time.</a:t>
            </a:r>
          </a:p>
          <a:p>
            <a:pPr marL="0" marR="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(We will implement a backup server.)</a:t>
            </a:r>
            <a:endParaRPr lang="en-US" sz="12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122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ECE26-87AD-6312-7A15-8D8633D8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b="1" kern="0">
                <a:effectLst/>
                <a:latin typeface="Times" panose="02020603050405020304"/>
                <a:ea typeface="Times" panose="02020603050405020304"/>
              </a:rPr>
              <a:t>Scenario</a:t>
            </a:r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3" descr="A diagram of a person&#10;&#10;Description automatically generated">
            <a:extLst>
              <a:ext uri="{FF2B5EF4-FFF2-40B4-BE49-F238E27FC236}">
                <a16:creationId xmlns:a16="http://schemas.microsoft.com/office/drawing/2014/main" id="{93B56A54-A9C2-5788-48DA-38117042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54024"/>
            <a:ext cx="4777381" cy="418020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C0D38-B700-E982-9F93-E871880F8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- New Customer Order: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</a:b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registered user visits the website, selects a shoe, choose stitched-on patterns, dye colors and finishes, laces and buckles, and requests a measurement kit.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After sending back the kit and provide the measurements, they complete the order and pay online.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Input: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 Shoe design, customization, address for measurements kit, E-mail, Password, Address, and Payment information. 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</a:b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Output: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Order confirmation, payment receipt, delivery status of the shipment.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8EE77-4AE2-FBFD-3D4E-CBD9AF67E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325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9C388-AFD4-F939-5928-40A27AA6A3F5}"/>
              </a:ext>
            </a:extLst>
          </p:cNvPr>
          <p:cNvSpPr txBox="1"/>
          <p:nvPr/>
        </p:nvSpPr>
        <p:spPr>
          <a:xfrm>
            <a:off x="2785145" y="83252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" panose="02020603050405020304"/>
              </a:rPr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7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BBAC3-ED8F-CFC4-DD27-4B9DC9E7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 b="1" kern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Challenges</a:t>
            </a:r>
            <a:endParaRPr lang="en-US" sz="52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4A33CE4-1350-66E5-FB55-DA202B3C6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74440"/>
              </p:ext>
            </p:extLst>
          </p:nvPr>
        </p:nvGraphicFramePr>
        <p:xfrm>
          <a:off x="4974924" y="621791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15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C024-EEAD-6E33-25BB-C8C29F30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373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System Architecture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A693-4BDB-3DCD-B88E-75ABE335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755650"/>
            <a:ext cx="5892800" cy="4032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Design decisions: </a:t>
            </a:r>
            <a:r>
              <a:rPr lang="en-US" sz="3200" kern="0" dirty="0">
                <a:effectLst/>
                <a:latin typeface="Aptos Display" panose="020B00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Structure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91F10-DDBD-8570-E900-321AF3A11B6D}"/>
              </a:ext>
            </a:extLst>
          </p:cNvPr>
          <p:cNvSpPr txBox="1"/>
          <p:nvPr/>
        </p:nvSpPr>
        <p:spPr>
          <a:xfrm>
            <a:off x="-801790" y="1444256"/>
            <a:ext cx="1082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/>
                <a:latin typeface="Aptos Display" panose="020B0004020202020204" pitchFamily="34" charset="0"/>
                <a:ea typeface="Times" panose="02020603050405020304" pitchFamily="18" charset="0"/>
              </a:rPr>
              <a:t>The system follows the MVC (Model-View-Controller) architecture</a:t>
            </a:r>
            <a:endParaRPr lang="en-US" sz="24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B46AA-6C60-FA4B-3296-A5C15B891ABB}"/>
              </a:ext>
            </a:extLst>
          </p:cNvPr>
          <p:cNvSpPr txBox="1"/>
          <p:nvPr/>
        </p:nvSpPr>
        <p:spPr>
          <a:xfrm>
            <a:off x="147560" y="2522940"/>
            <a:ext cx="1023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Aptos Display" panose="020B0004020202020204" pitchFamily="34" charset="0"/>
                <a:ea typeface="Times" panose="02020603050405020304" pitchFamily="18" charset="0"/>
              </a:rPr>
              <a:t>Frontend:</a:t>
            </a:r>
            <a:r>
              <a:rPr lang="en-US" sz="1800" dirty="0">
                <a:effectLst/>
                <a:latin typeface="Aptos Display" panose="020B0004020202020204" pitchFamily="34" charset="0"/>
                <a:ea typeface="Times" panose="02020603050405020304" pitchFamily="18" charset="0"/>
              </a:rPr>
              <a:t> Built using React.js to provide an interactive and dynamic user interface.</a:t>
            </a:r>
          </a:p>
          <a:p>
            <a:pPr marR="0" lvl="0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sz="1800" b="1" dirty="0">
                <a:effectLst/>
                <a:latin typeface="Aptos Display" panose="020B0004020202020204" pitchFamily="34" charset="0"/>
                <a:ea typeface="Times" panose="02020603050405020304" pitchFamily="18" charset="0"/>
              </a:rPr>
              <a:t>Backend:</a:t>
            </a:r>
            <a:r>
              <a:rPr lang="en-US" sz="1800" dirty="0">
                <a:effectLst/>
                <a:latin typeface="Aptos Display" panose="020B0004020202020204" pitchFamily="34" charset="0"/>
                <a:ea typeface="Times" panose="02020603050405020304" pitchFamily="18" charset="0"/>
              </a:rPr>
              <a:t> Developed with Express.js to handle business logic and API requests.</a:t>
            </a:r>
          </a:p>
          <a:p>
            <a:pPr marR="0" lvl="0"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r>
              <a:rPr lang="en-US" sz="1800" b="1" kern="0" dirty="0">
                <a:effectLst/>
                <a:latin typeface="Aptos Display" panose="020B00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Database:</a:t>
            </a:r>
            <a:r>
              <a:rPr lang="en-US" sz="1800" kern="0" dirty="0">
                <a:effectLst/>
                <a:latin typeface="Aptos Display" panose="020B00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 Uses PostgreSQL for structured data storage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EF9119-6AA1-2969-4876-23B14CB0F2B9}"/>
              </a:ext>
            </a:extLst>
          </p:cNvPr>
          <p:cNvSpPr txBox="1"/>
          <p:nvPr/>
        </p:nvSpPr>
        <p:spPr>
          <a:xfrm>
            <a:off x="431800" y="4403493"/>
            <a:ext cx="1050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u="sng" dirty="0"/>
              <a:t>Why did we choose MVC ?</a:t>
            </a:r>
          </a:p>
          <a:p>
            <a:r>
              <a:rPr lang="en-US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1- Separation of Concerns</a:t>
            </a:r>
          </a:p>
          <a:p>
            <a:r>
              <a:rPr lang="en-US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2- Ease of Maintenance and Scalability</a:t>
            </a:r>
          </a:p>
          <a:p>
            <a:r>
              <a:rPr lang="en-US" sz="18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3- Integration with External Services</a:t>
            </a:r>
            <a:endParaRPr lang="en-US" sz="1800" b="1" dirty="0"/>
          </a:p>
          <a:p>
            <a:r>
              <a:rPr lang="en-US" sz="1800" kern="0" dirty="0">
                <a:effectLst/>
                <a:latin typeface="Aptos Display" panose="020B0004020202020204" pitchFamily="34" charset="0"/>
                <a:ea typeface="Times" panose="02020603050405020304" pitchFamily="18" charset="0"/>
                <a:cs typeface="Times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9" name="Picture 8" descr="A diagram of a computer&#10;&#10;AI-generated content may be incorrect.">
            <a:extLst>
              <a:ext uri="{FF2B5EF4-FFF2-40B4-BE49-F238E27FC236}">
                <a16:creationId xmlns:a16="http://schemas.microsoft.com/office/drawing/2014/main" id="{D3AFBFB3-1F1C-4BB3-9DCC-9825E6848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329" y="4215501"/>
            <a:ext cx="7111714" cy="262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B9C77-2F45-AACF-F22E-B4E563776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7D346-C8F6-4330-8A09-37F2F09E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737395"/>
          </a:xfrm>
        </p:spPr>
        <p:txBody>
          <a:bodyPr>
            <a:normAutofit/>
          </a:bodyPr>
          <a:lstStyle/>
          <a:p>
            <a:pPr algn="ctr"/>
            <a:r>
              <a:rPr lang="en-US" sz="4000" b="1" kern="0" dirty="0">
                <a:effectLst/>
                <a:latin typeface="Times" panose="02020603050405020304" pitchFamily="18" charset="0"/>
                <a:ea typeface="Times" panose="02020603050405020304" pitchFamily="18" charset="0"/>
              </a:rPr>
              <a:t>Architectural Style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CB09-06B8-86C2-0C4F-D7A1DBD15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9" y="755650"/>
            <a:ext cx="7520963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Custom shoes System </a:t>
            </a:r>
            <a:r>
              <a:rPr lang="en-US" sz="1800" b="1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follows a Layered Architecture </a:t>
            </a:r>
            <a:r>
              <a:rPr lang="en-US" sz="1800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the Model-View-Controller (MVC) pattern. 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A5162-273C-1C69-6D71-8F7EB6E744FB}"/>
              </a:ext>
            </a:extLst>
          </p:cNvPr>
          <p:cNvSpPr txBox="1"/>
          <p:nvPr/>
        </p:nvSpPr>
        <p:spPr>
          <a:xfrm>
            <a:off x="132950" y="1650366"/>
            <a:ext cx="8440599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b="1" u="sng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Justification for Choosing Layered Architecture:</a:t>
            </a:r>
          </a:p>
          <a:p>
            <a:pPr marL="0" marR="0"/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Separation of Concerns:</a:t>
            </a:r>
            <a:endParaRPr lang="en-US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R="0" lvl="1">
              <a:buSzPts val="1000"/>
              <a:tabLst>
                <a:tab pos="914400" algn="l"/>
              </a:tabLst>
            </a:pPr>
            <a:r>
              <a:rPr lang="en-US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is divided </a:t>
            </a:r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 three layers:</a:t>
            </a:r>
            <a:endParaRPr lang="en-US" b="1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(View): Handles user interaction through a web interface.</a:t>
            </a:r>
            <a:endParaRPr lang="en-US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US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(Controller): Manages business logic, order processing, and validation.</a:t>
            </a:r>
            <a:endParaRPr lang="en-US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  <a:r>
              <a:rPr lang="en-US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(Model): Stores and retrieves information from the database.</a:t>
            </a:r>
          </a:p>
          <a:p>
            <a:pPr marL="1143000" marR="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tabLst>
                <a:tab pos="457200" algn="l"/>
              </a:tabLst>
            </a:pPr>
            <a:r>
              <a:rPr lang="en-US" b="1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 Ease of Maintenance and Scalability:</a:t>
            </a:r>
            <a:endParaRPr lang="en-US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Changes in the user interface do not affect the business logic, making UI updates straightforward.</a:t>
            </a:r>
            <a:endParaRPr lang="en-US" dirty="0">
              <a:effectLst/>
              <a:latin typeface="Times" panose="02020603050405020304" pitchFamily="18" charset="0"/>
              <a:ea typeface="Times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backend can scale independently, handling increased user traffic efficiently</a:t>
            </a:r>
            <a:endParaRPr lang="en-US" sz="2800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  <a:p>
            <a:pPr marL="0" marR="0" algn="ctr"/>
            <a:endParaRPr lang="en-US" sz="2800" b="1" kern="0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/>
            <a:r>
              <a:rPr lang="en-US" sz="1800" b="1" kern="0" dirty="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effectLst/>
              <a:latin typeface="Times" panose="02020603050405020304" pitchFamily="18" charset="0"/>
              <a:ea typeface="Times" panose="02020603050405020304" pitchFamily="18" charset="0"/>
            </a:endParaRPr>
          </a:p>
        </p:txBody>
      </p:sp>
      <p:pic>
        <p:nvPicPr>
          <p:cNvPr id="9" name="Picture 8" descr="A diagram of a layering structure&#10;&#10;AI-generated content may be incorrect.">
            <a:extLst>
              <a:ext uri="{FF2B5EF4-FFF2-40B4-BE49-F238E27FC236}">
                <a16:creationId xmlns:a16="http://schemas.microsoft.com/office/drawing/2014/main" id="{3FF976BB-245E-C740-5B7A-0479315E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329279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57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1209</Words>
  <Application>Microsoft Office PowerPoint</Application>
  <PresentationFormat>Widescreen</PresentationFormat>
  <Paragraphs>157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Courier New</vt:lpstr>
      <vt:lpstr>Times</vt:lpstr>
      <vt:lpstr>Times New Roman</vt:lpstr>
      <vt:lpstr>Wingdings</vt:lpstr>
      <vt:lpstr>Office Theme</vt:lpstr>
      <vt:lpstr>Custom shoes system </vt:lpstr>
      <vt:lpstr>Introduction</vt:lpstr>
      <vt:lpstr>Problem domain</vt:lpstr>
      <vt:lpstr>Functional Requirements     1-  The System shall allow the customer to register into the system.   2- The system shall allow users to customize the shoe’s features, including.   Dye colors and finishes. Patterns and stitched designs. Laces, buckles, and other accessories.   3-  The system shall allow the customer to make payment.   4- The System shall allow the Customer to Request measurement kit.   5-  The system shall allow users to input their shoe size manually from the provided measurement kit.   6-  The system shall provide users with the ability to track the delivery status of their orders.      </vt:lpstr>
      <vt:lpstr>Non-Functional Requirements</vt:lpstr>
      <vt:lpstr>Scenario</vt:lpstr>
      <vt:lpstr>Challenges</vt:lpstr>
      <vt:lpstr>System Architecture</vt:lpstr>
      <vt:lpstr>Architectural Style</vt:lpstr>
      <vt:lpstr>Alternative Architectural Style</vt:lpstr>
      <vt:lpstr> A simple User Interface</vt:lpstr>
      <vt:lpstr>Dynamic model</vt:lpstr>
      <vt:lpstr>Implementation Considerations </vt:lpstr>
      <vt:lpstr>Implementation Considerations </vt:lpstr>
      <vt:lpstr>Implementation Considerations </vt:lpstr>
      <vt:lpstr>Testing Methods and Tools </vt:lpstr>
      <vt:lpstr>Future Considerations</vt:lpstr>
      <vt:lpstr>Thank you for listening!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العريني ID 444101372</dc:creator>
  <cp:lastModifiedBy>abdullah al.oraini</cp:lastModifiedBy>
  <cp:revision>3</cp:revision>
  <dcterms:created xsi:type="dcterms:W3CDTF">2025-05-02T17:22:26Z</dcterms:created>
  <dcterms:modified xsi:type="dcterms:W3CDTF">2025-05-03T15:35:30Z</dcterms:modified>
</cp:coreProperties>
</file>