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77" r:id="rId5"/>
    <p:sldId id="260" r:id="rId6"/>
    <p:sldId id="267" r:id="rId7"/>
    <p:sldId id="258" r:id="rId8"/>
    <p:sldId id="259" r:id="rId9"/>
    <p:sldId id="269" r:id="rId10"/>
    <p:sldId id="263" r:id="rId11"/>
    <p:sldId id="264" r:id="rId12"/>
    <p:sldId id="261" r:id="rId13"/>
    <p:sldId id="266" r:id="rId14"/>
    <p:sldId id="265" r:id="rId15"/>
    <p:sldId id="273" r:id="rId16"/>
    <p:sldId id="268" r:id="rId17"/>
    <p:sldId id="270" r:id="rId18"/>
    <p:sldId id="271" r:id="rId19"/>
    <p:sldId id="272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610545A-2837-42F8-ADC0-B13DC3BA52DA}">
          <p14:sldIdLst>
            <p14:sldId id="256"/>
          </p14:sldIdLst>
        </p14:section>
        <p14:section name="Introdução" id="{8CAB478F-1859-4AE3-9267-AB050A9F8FF5}">
          <p14:sldIdLst>
            <p14:sldId id="257"/>
            <p14:sldId id="262"/>
          </p14:sldIdLst>
        </p14:section>
        <p14:section name="Backups" id="{C3BAACFF-C77A-4A57-B961-1216D1F79416}">
          <p14:sldIdLst>
            <p14:sldId id="277"/>
          </p14:sldIdLst>
        </p14:section>
        <p14:section name="Controle do Personagem" id="{8A4ED838-948E-44CC-8C90-22455616D636}">
          <p14:sldIdLst>
            <p14:sldId id="260"/>
            <p14:sldId id="267"/>
            <p14:sldId id="258"/>
            <p14:sldId id="259"/>
          </p14:sldIdLst>
        </p14:section>
        <p14:section name="Inventário" id="{22731DEE-AAE2-4F3C-A6AC-F581E8B29F54}">
          <p14:sldIdLst>
            <p14:sldId id="269"/>
          </p14:sldIdLst>
        </p14:section>
        <p14:section name="Itens" id="{B72F533D-4D38-40A1-84E0-BCFA6B409307}">
          <p14:sldIdLst>
            <p14:sldId id="263"/>
            <p14:sldId id="264"/>
          </p14:sldIdLst>
        </p14:section>
        <p14:section name="Inimigos" id="{F2E92C27-5B86-44C7-A6AA-0D9BCCF69849}">
          <p14:sldIdLst>
            <p14:sldId id="261"/>
            <p14:sldId id="266"/>
          </p14:sldIdLst>
        </p14:section>
        <p14:section name="Cenário" id="{9ED0A2BB-8A50-40A3-ABE4-4712D4C6D1A9}">
          <p14:sldIdLst>
            <p14:sldId id="265"/>
            <p14:sldId id="273"/>
            <p14:sldId id="268"/>
            <p14:sldId id="270"/>
            <p14:sldId id="271"/>
            <p14:sldId id="272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73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2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944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822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270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1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1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926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0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04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91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9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09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69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88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5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2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08E4-0F14-4ECC-8B52-49A42C6D626F}" type="datetimeFigureOut">
              <a:rPr lang="pt-BR" smtClean="0"/>
              <a:t>27/01/2021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FF46-C33A-478C-AEC0-CF9857DC8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91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76531-3E98-477C-8A0F-EF91261F7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Sem Nome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0A22F3-2472-4CEB-8E0B-171CAA6CC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Documento de Game Design</a:t>
            </a:r>
          </a:p>
        </p:txBody>
      </p:sp>
    </p:spTree>
    <p:extLst>
      <p:ext uri="{BB962C8B-B14F-4D97-AF65-F5344CB8AC3E}">
        <p14:creationId xmlns:p14="http://schemas.microsoft.com/office/powerpoint/2010/main" val="23271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FA859-A10C-4E0A-A116-C941DF23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Itens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3C0D8-A028-47A3-AE88-F1463DB6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rgbClr val="FFE285"/>
                </a:solidFill>
              </a:rPr>
              <a:t>Os itens do jogo serão divididos em: armamento, recuperação, chaves, munição e </a:t>
            </a:r>
            <a:r>
              <a:rPr lang="pt-BR" dirty="0" err="1">
                <a:solidFill>
                  <a:srgbClr val="FFE285"/>
                </a:solidFill>
              </a:rPr>
              <a:t>craft</a:t>
            </a:r>
            <a:r>
              <a:rPr lang="pt-BR" dirty="0">
                <a:solidFill>
                  <a:srgbClr val="FFE285"/>
                </a:solidFill>
              </a:rPr>
              <a:t>, além de chaves e arquivos;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Armamento: O jogo contará com pistolas, espingardas, fuzis, </a:t>
            </a:r>
            <a:r>
              <a:rPr lang="pt-BR" dirty="0" err="1">
                <a:solidFill>
                  <a:srgbClr val="FFE285"/>
                </a:solidFill>
              </a:rPr>
              <a:t>smgs</a:t>
            </a:r>
            <a:r>
              <a:rPr lang="pt-BR" dirty="0">
                <a:solidFill>
                  <a:srgbClr val="FFE285"/>
                </a:solidFill>
              </a:rPr>
              <a:t>, rifles e facas, contendo vários modelos diferentes pra proporcionar diversas possibilidades de gameplay aumentando o fator replay do jogo;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Recuperação: Haverão pílulas e garrafas de água que aumentam uma porcentagem da vida máxima mas curam completamente ao serem misturadas criando o remédio, haverá também bandagem criada com a mistura de panos e garrafa d’água para recuperar o status sangrando;</a:t>
            </a:r>
          </a:p>
        </p:txBody>
      </p:sp>
    </p:spTree>
    <p:extLst>
      <p:ext uri="{BB962C8B-B14F-4D97-AF65-F5344CB8AC3E}">
        <p14:creationId xmlns:p14="http://schemas.microsoft.com/office/powerpoint/2010/main" val="230007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BBBFF-935C-4C8F-AAC4-84B76FB8B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596348"/>
            <a:ext cx="10353762" cy="5526156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FFE285"/>
                </a:solidFill>
              </a:rPr>
              <a:t>Chaves: É um item clássico desse tipo de jogo, usado para acessar áreas inacessíveis, haverão vários tipos como: chaves, cartões, pé-de-cabra, macaco (de carro).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Munições: Haverá um tipo especifico pra cada calibre. Serão: Pistolas: .40, .380; Espingarda: Cal .12; </a:t>
            </a:r>
            <a:r>
              <a:rPr lang="pt-BR" dirty="0" err="1">
                <a:solidFill>
                  <a:srgbClr val="FFE285"/>
                </a:solidFill>
              </a:rPr>
              <a:t>Smg</a:t>
            </a:r>
            <a:r>
              <a:rPr lang="pt-BR" dirty="0">
                <a:solidFill>
                  <a:srgbClr val="FFE285"/>
                </a:solidFill>
              </a:rPr>
              <a:t>: 9mm; Fuzil: 5.56mm; 7.62mm.</a:t>
            </a:r>
          </a:p>
        </p:txBody>
      </p:sp>
    </p:spTree>
    <p:extLst>
      <p:ext uri="{BB962C8B-B14F-4D97-AF65-F5344CB8AC3E}">
        <p14:creationId xmlns:p14="http://schemas.microsoft.com/office/powerpoint/2010/main" val="29143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1C70C-25C2-4EDB-BB5D-A013BA59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Inimigos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E6DD5-5AE8-436B-A372-5CA8BD96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rgbClr val="FFE285"/>
                </a:solidFill>
              </a:rPr>
              <a:t>Haverão múltiplos inimigos, nesse jogo em particular só haverá do tipo Guerra que tem sua mente alterada para causar morte e destruição, serão chamados de possuídos;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Esses inimigos poderão chutar se desarmados, atacar com armas brancas (facas, machados, serra elétrica), disparar (pistolas &amp; escopetas (droparão munição), tacar pedras) e alguns poderão agarrar a personagem iniciando um momento de apertar as teclas rapidamente, semelhante aos </a:t>
            </a:r>
            <a:r>
              <a:rPr lang="pt-BR" dirty="0" err="1">
                <a:solidFill>
                  <a:srgbClr val="FFE285"/>
                </a:solidFill>
              </a:rPr>
              <a:t>Resident</a:t>
            </a:r>
            <a:r>
              <a:rPr lang="pt-BR" dirty="0">
                <a:solidFill>
                  <a:srgbClr val="FFE285"/>
                </a:solidFill>
              </a:rPr>
              <a:t> </a:t>
            </a:r>
            <a:r>
              <a:rPr lang="pt-BR" dirty="0" err="1">
                <a:solidFill>
                  <a:srgbClr val="FFE285"/>
                </a:solidFill>
              </a:rPr>
              <a:t>Evil</a:t>
            </a:r>
            <a:r>
              <a:rPr lang="pt-BR" dirty="0">
                <a:solidFill>
                  <a:srgbClr val="FFE285"/>
                </a:solidFill>
              </a:rPr>
              <a:t> clássicos;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Se tratando de possuídos eles poderão ter um momento de resistência, como ainda estão vivos eles tentaram resistir a possessão e sua reação pode variar (espremer a própria cabeça, atirar na própria cabeça, enfiar a faca em si mesmo, etc.).</a:t>
            </a:r>
          </a:p>
        </p:txBody>
      </p:sp>
    </p:spTree>
    <p:extLst>
      <p:ext uri="{BB962C8B-B14F-4D97-AF65-F5344CB8AC3E}">
        <p14:creationId xmlns:p14="http://schemas.microsoft.com/office/powerpoint/2010/main" val="195387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46E95-95AE-4D26-91FC-C96234E4B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30" y="426289"/>
            <a:ext cx="10353762" cy="6040771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FFE285"/>
                </a:solidFill>
              </a:rPr>
              <a:t>Para os inimigos será utilizado o </a:t>
            </a:r>
            <a:r>
              <a:rPr lang="pt-BR" dirty="0" err="1">
                <a:solidFill>
                  <a:srgbClr val="FFE285"/>
                </a:solidFill>
              </a:rPr>
              <a:t>asset</a:t>
            </a:r>
            <a:r>
              <a:rPr lang="pt-BR" dirty="0">
                <a:solidFill>
                  <a:srgbClr val="FFE285"/>
                </a:solidFill>
              </a:rPr>
              <a:t> </a:t>
            </a:r>
            <a:r>
              <a:rPr lang="pt-BR" dirty="0" err="1">
                <a:solidFill>
                  <a:srgbClr val="FFE285"/>
                </a:solidFill>
              </a:rPr>
              <a:t>puppet</a:t>
            </a:r>
            <a:r>
              <a:rPr lang="pt-BR" dirty="0">
                <a:solidFill>
                  <a:srgbClr val="FFE285"/>
                </a:solidFill>
              </a:rPr>
              <a:t> master que será utilizado para mostrar a reação do dano nos inimigos além de ativar o </a:t>
            </a:r>
            <a:r>
              <a:rPr lang="pt-BR" dirty="0" err="1">
                <a:solidFill>
                  <a:srgbClr val="FFE285"/>
                </a:solidFill>
              </a:rPr>
              <a:t>ragdoll</a:t>
            </a:r>
            <a:r>
              <a:rPr lang="pt-BR" dirty="0">
                <a:solidFill>
                  <a:srgbClr val="FFE285"/>
                </a:solidFill>
              </a:rPr>
              <a:t> na sua morte (ou quase morte, os inimigos se fingiram de mortos);</a:t>
            </a:r>
          </a:p>
          <a:p>
            <a:pPr lvl="1" algn="just"/>
            <a:r>
              <a:rPr lang="pt-BR" b="1" dirty="0">
                <a:solidFill>
                  <a:srgbClr val="FFE285"/>
                </a:solidFill>
              </a:rPr>
              <a:t>Variáveis do </a:t>
            </a:r>
            <a:r>
              <a:rPr lang="pt-BR" b="1" dirty="0" err="1">
                <a:solidFill>
                  <a:srgbClr val="FFE285"/>
                </a:solidFill>
              </a:rPr>
              <a:t>puppet</a:t>
            </a:r>
            <a:r>
              <a:rPr lang="pt-BR" b="1" dirty="0">
                <a:solidFill>
                  <a:srgbClr val="FFE285"/>
                </a:solidFill>
              </a:rPr>
              <a:t> master:</a:t>
            </a:r>
          </a:p>
          <a:p>
            <a:pPr lvl="2" algn="just"/>
            <a:r>
              <a:rPr lang="pt-BR" dirty="0" err="1">
                <a:solidFill>
                  <a:srgbClr val="FFE285"/>
                </a:solidFill>
              </a:rPr>
              <a:t>Dead</a:t>
            </a:r>
            <a:r>
              <a:rPr lang="pt-BR" dirty="0">
                <a:solidFill>
                  <a:srgbClr val="FFE285"/>
                </a:solidFill>
              </a:rPr>
              <a:t> </a:t>
            </a:r>
            <a:r>
              <a:rPr lang="pt-BR" dirty="0" err="1">
                <a:solidFill>
                  <a:srgbClr val="FFE285"/>
                </a:solidFill>
              </a:rPr>
              <a:t>muscle</a:t>
            </a:r>
            <a:r>
              <a:rPr lang="pt-BR" dirty="0">
                <a:solidFill>
                  <a:srgbClr val="FFE285"/>
                </a:solidFill>
              </a:rPr>
              <a:t> </a:t>
            </a:r>
            <a:r>
              <a:rPr lang="pt-BR" dirty="0" err="1">
                <a:solidFill>
                  <a:srgbClr val="FFE285"/>
                </a:solidFill>
              </a:rPr>
              <a:t>weight</a:t>
            </a:r>
            <a:r>
              <a:rPr lang="pt-BR" dirty="0">
                <a:solidFill>
                  <a:srgbClr val="FFE285"/>
                </a:solidFill>
              </a:rPr>
              <a:t>: define o peso do </a:t>
            </a:r>
            <a:r>
              <a:rPr lang="pt-BR" dirty="0" err="1">
                <a:solidFill>
                  <a:srgbClr val="FFE285"/>
                </a:solidFill>
              </a:rPr>
              <a:t>ragdoll</a:t>
            </a:r>
            <a:r>
              <a:rPr lang="pt-BR" dirty="0">
                <a:solidFill>
                  <a:srgbClr val="FFE285"/>
                </a:solidFill>
              </a:rPr>
              <a:t> ao morrer;</a:t>
            </a:r>
          </a:p>
          <a:p>
            <a:pPr lvl="2" algn="just"/>
            <a:r>
              <a:rPr lang="pt-BR" dirty="0" err="1">
                <a:solidFill>
                  <a:srgbClr val="FFE285"/>
                </a:solidFill>
              </a:rPr>
              <a:t>Muscle</a:t>
            </a:r>
            <a:r>
              <a:rPr lang="pt-BR" dirty="0">
                <a:solidFill>
                  <a:srgbClr val="FFE285"/>
                </a:solidFill>
              </a:rPr>
              <a:t> </a:t>
            </a:r>
            <a:r>
              <a:rPr lang="pt-BR" dirty="0" err="1">
                <a:solidFill>
                  <a:srgbClr val="FFE285"/>
                </a:solidFill>
              </a:rPr>
              <a:t>Damper</a:t>
            </a:r>
            <a:r>
              <a:rPr lang="pt-BR" dirty="0">
                <a:solidFill>
                  <a:srgbClr val="FFE285"/>
                </a:solidFill>
              </a:rPr>
              <a:t>: o balanço após o corpo reagir a física;</a:t>
            </a:r>
          </a:p>
          <a:p>
            <a:pPr lvl="2" algn="just"/>
            <a:r>
              <a:rPr lang="pt-BR" dirty="0" err="1">
                <a:solidFill>
                  <a:srgbClr val="FFE285"/>
                </a:solidFill>
              </a:rPr>
              <a:t>Muscle</a:t>
            </a:r>
            <a:r>
              <a:rPr lang="pt-BR" dirty="0">
                <a:solidFill>
                  <a:srgbClr val="FFE285"/>
                </a:solidFill>
              </a:rPr>
              <a:t> Spring: a força do </a:t>
            </a:r>
            <a:r>
              <a:rPr lang="pt-BR" dirty="0" err="1">
                <a:solidFill>
                  <a:srgbClr val="FFE285"/>
                </a:solidFill>
              </a:rPr>
              <a:t>ragdoll</a:t>
            </a:r>
            <a:r>
              <a:rPr lang="pt-BR" dirty="0">
                <a:solidFill>
                  <a:srgbClr val="FFE285"/>
                </a:solidFill>
              </a:rPr>
              <a:t> tem para acompanhar master;</a:t>
            </a:r>
          </a:p>
          <a:p>
            <a:pPr lvl="3" algn="just"/>
            <a:r>
              <a:rPr lang="pt-BR" dirty="0">
                <a:solidFill>
                  <a:srgbClr val="FFE285"/>
                </a:solidFill>
              </a:rPr>
              <a:t>Paralelo a isso tem os </a:t>
            </a:r>
            <a:r>
              <a:rPr lang="pt-BR" dirty="0" err="1">
                <a:solidFill>
                  <a:srgbClr val="FFE285"/>
                </a:solidFill>
              </a:rPr>
              <a:t>muscle</a:t>
            </a:r>
            <a:r>
              <a:rPr lang="pt-BR" dirty="0">
                <a:solidFill>
                  <a:srgbClr val="FFE285"/>
                </a:solidFill>
              </a:rPr>
              <a:t> onde tem alguns valores que funcionam como micro ajustes;</a:t>
            </a:r>
          </a:p>
          <a:p>
            <a:pPr lvl="3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83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5202D-0E8D-4C72-98FA-90C32818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Cenários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A1471-CD2F-4562-AFD1-33E7FE66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17654"/>
            <a:ext cx="10353762" cy="4528919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FFE285"/>
                </a:solidFill>
              </a:rPr>
              <a:t>O jogo se passará por completo em uma área residencial, em um bairro próximo ao centro, inicialmente num prédio, seguindo para uma breve parte nos esgotos, voltando para o prédio,  indo para outro prédio, (pela janela), indo para as ruas da área e finalizando em algum lugar a se pensar;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Nos primeiros cenários o jogo será mais claro, porém com o passar do game ele se tornará mais escuro e sombrio, com sangue e corpos espalhados e haverá até uma lanterna para auxiliar;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Utilizará o método de </a:t>
            </a:r>
            <a:r>
              <a:rPr lang="pt-BR" dirty="0" err="1">
                <a:solidFill>
                  <a:srgbClr val="FFE285"/>
                </a:solidFill>
              </a:rPr>
              <a:t>block</a:t>
            </a:r>
            <a:r>
              <a:rPr lang="pt-BR" dirty="0">
                <a:solidFill>
                  <a:srgbClr val="FFE285"/>
                </a:solidFill>
              </a:rPr>
              <a:t> </a:t>
            </a:r>
            <a:r>
              <a:rPr lang="pt-BR" dirty="0" err="1">
                <a:solidFill>
                  <a:srgbClr val="FFE285"/>
                </a:solidFill>
              </a:rPr>
              <a:t>mesh</a:t>
            </a:r>
            <a:r>
              <a:rPr lang="pt-BR" dirty="0">
                <a:solidFill>
                  <a:srgbClr val="FFE285"/>
                </a:solidFill>
              </a:rPr>
              <a:t> para a construção do cenário com o uso do </a:t>
            </a:r>
            <a:r>
              <a:rPr lang="pt-BR" dirty="0" err="1">
                <a:solidFill>
                  <a:srgbClr val="FFE285"/>
                </a:solidFill>
              </a:rPr>
              <a:t>probuilder</a:t>
            </a:r>
            <a:r>
              <a:rPr lang="pt-BR" dirty="0">
                <a:solidFill>
                  <a:srgbClr val="FFE285"/>
                </a:solidFill>
              </a:rPr>
              <a:t>, após isso será salvo para exportação e ocorrerão alterações no Blender3d.</a:t>
            </a:r>
          </a:p>
        </p:txBody>
      </p:sp>
    </p:spTree>
    <p:extLst>
      <p:ext uri="{BB962C8B-B14F-4D97-AF65-F5344CB8AC3E}">
        <p14:creationId xmlns:p14="http://schemas.microsoft.com/office/powerpoint/2010/main" val="159054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5E85-1200-4D6B-A16F-4625E54B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Montagem da cena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519DD-58D1-4324-814A-EFE9AAFFC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A cena será completamente feita no </a:t>
            </a:r>
            <a:r>
              <a:rPr lang="pt-BR" dirty="0" err="1">
                <a:solidFill>
                  <a:srgbClr val="FFE285"/>
                </a:solidFill>
              </a:rPr>
              <a:t>probuilder</a:t>
            </a:r>
            <a:r>
              <a:rPr lang="pt-BR" dirty="0">
                <a:solidFill>
                  <a:srgbClr val="FFE285"/>
                </a:solidFill>
              </a:rPr>
              <a:t>, nele é possível fazer ajustes nos tamanhos da cena de forma mais rápida e sem o uso de aplicativos externos;</a:t>
            </a:r>
          </a:p>
          <a:p>
            <a:r>
              <a:rPr lang="pt-BR" dirty="0">
                <a:solidFill>
                  <a:srgbClr val="FFE285"/>
                </a:solidFill>
              </a:rPr>
              <a:t>Cada área de uma cena deverá ser um objeto individual, para diminuir o processamento, pois no gameplay a única área que ficará aberta é onde o player está;</a:t>
            </a:r>
          </a:p>
          <a:p>
            <a:r>
              <a:rPr lang="pt-BR" dirty="0">
                <a:solidFill>
                  <a:srgbClr val="FFE285"/>
                </a:solidFill>
              </a:rPr>
              <a:t>Cada área </a:t>
            </a:r>
            <a:r>
              <a:rPr lang="pt-BR" dirty="0" err="1">
                <a:solidFill>
                  <a:srgbClr val="FFE285"/>
                </a:solidFill>
              </a:rPr>
              <a:t>deverar</a:t>
            </a:r>
            <a:r>
              <a:rPr lang="pt-BR" dirty="0">
                <a:solidFill>
                  <a:srgbClr val="FFE285"/>
                </a:solidFill>
              </a:rPr>
              <a:t> ter a </a:t>
            </a:r>
            <a:r>
              <a:rPr lang="pt-BR" dirty="0" err="1">
                <a:solidFill>
                  <a:srgbClr val="FFE285"/>
                </a:solidFill>
              </a:rPr>
              <a:t>tag</a:t>
            </a:r>
            <a:r>
              <a:rPr lang="pt-BR" dirty="0">
                <a:solidFill>
                  <a:srgbClr val="FFE285"/>
                </a:solidFill>
              </a:rPr>
              <a:t> “</a:t>
            </a:r>
            <a:r>
              <a:rPr lang="pt-BR" dirty="0" err="1">
                <a:solidFill>
                  <a:srgbClr val="FFE285"/>
                </a:solidFill>
              </a:rPr>
              <a:t>Scene</a:t>
            </a:r>
            <a:r>
              <a:rPr lang="pt-BR" dirty="0">
                <a:solidFill>
                  <a:srgbClr val="FFE285"/>
                </a:solidFill>
              </a:rPr>
              <a:t>”;</a:t>
            </a:r>
          </a:p>
          <a:p>
            <a:r>
              <a:rPr lang="pt-BR" dirty="0">
                <a:solidFill>
                  <a:srgbClr val="FFE285"/>
                </a:solidFill>
              </a:rPr>
              <a:t>Após feitas todas as alterações no </a:t>
            </a:r>
            <a:r>
              <a:rPr lang="pt-BR" dirty="0" err="1">
                <a:solidFill>
                  <a:srgbClr val="FFE285"/>
                </a:solidFill>
              </a:rPr>
              <a:t>probuilder</a:t>
            </a:r>
            <a:r>
              <a:rPr lang="pt-BR" dirty="0">
                <a:solidFill>
                  <a:srgbClr val="FFE285"/>
                </a:solidFill>
              </a:rPr>
              <a:t> o arquivo será exportado e editado no Blender;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50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90C35-5AA8-497D-82B0-562A0971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Setup do cenário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076AF-2C70-43F6-AFFA-3C429C05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FFE285"/>
                </a:solidFill>
              </a:rPr>
              <a:t>       Na pasta </a:t>
            </a:r>
            <a:r>
              <a:rPr lang="pt-BR" b="1" i="1" dirty="0" err="1">
                <a:solidFill>
                  <a:srgbClr val="FFE285"/>
                </a:solidFill>
              </a:rPr>
              <a:t>prefabs</a:t>
            </a:r>
            <a:r>
              <a:rPr lang="pt-BR" dirty="0">
                <a:solidFill>
                  <a:srgbClr val="FFE285"/>
                </a:solidFill>
              </a:rPr>
              <a:t> há alguns arquivos que serão utilizados na montagem do cenário, aqui listaremos como montar uma cena de maneira organizada.</a:t>
            </a:r>
          </a:p>
          <a:p>
            <a:r>
              <a:rPr lang="pt-BR" dirty="0">
                <a:solidFill>
                  <a:srgbClr val="FFE285"/>
                </a:solidFill>
              </a:rPr>
              <a:t>Na pasta </a:t>
            </a:r>
            <a:r>
              <a:rPr lang="pt-BR" b="1" i="1" dirty="0" err="1">
                <a:solidFill>
                  <a:srgbClr val="FFE285"/>
                </a:solidFill>
              </a:rPr>
              <a:t>Character</a:t>
            </a:r>
            <a:r>
              <a:rPr lang="pt-BR" b="1" i="1" dirty="0">
                <a:solidFill>
                  <a:srgbClr val="FFE285"/>
                </a:solidFill>
              </a:rPr>
              <a:t> </a:t>
            </a:r>
            <a:r>
              <a:rPr lang="pt-BR" dirty="0">
                <a:solidFill>
                  <a:srgbClr val="FFE285"/>
                </a:solidFill>
              </a:rPr>
              <a:t>teremos o personagem que será o próprio player;</a:t>
            </a:r>
          </a:p>
          <a:p>
            <a:r>
              <a:rPr lang="pt-BR" dirty="0">
                <a:solidFill>
                  <a:srgbClr val="FFE285"/>
                </a:solidFill>
              </a:rPr>
              <a:t>Teremos também o arquivo </a:t>
            </a:r>
            <a:r>
              <a:rPr lang="pt-BR" b="1" i="1" dirty="0" err="1">
                <a:solidFill>
                  <a:srgbClr val="FFE285"/>
                </a:solidFill>
              </a:rPr>
              <a:t>Controller</a:t>
            </a:r>
            <a:r>
              <a:rPr lang="pt-BR" b="1" i="1" dirty="0">
                <a:solidFill>
                  <a:srgbClr val="FFE285"/>
                </a:solidFill>
              </a:rPr>
              <a:t> </a:t>
            </a:r>
            <a:r>
              <a:rPr lang="pt-BR" dirty="0">
                <a:solidFill>
                  <a:srgbClr val="FFE285"/>
                </a:solidFill>
              </a:rPr>
              <a:t>scripts importantes com o inventario e outros controladores;</a:t>
            </a:r>
          </a:p>
          <a:p>
            <a:r>
              <a:rPr lang="pt-BR" b="1" i="1" dirty="0">
                <a:solidFill>
                  <a:srgbClr val="FFE285"/>
                </a:solidFill>
              </a:rPr>
              <a:t> </a:t>
            </a:r>
            <a:r>
              <a:rPr lang="pt-BR" dirty="0">
                <a:solidFill>
                  <a:srgbClr val="FFE285"/>
                </a:solidFill>
              </a:rPr>
              <a:t>O </a:t>
            </a:r>
            <a:r>
              <a:rPr lang="pt-BR" b="1" i="1" dirty="0" err="1">
                <a:solidFill>
                  <a:srgbClr val="FFE285"/>
                </a:solidFill>
              </a:rPr>
              <a:t>InputManager</a:t>
            </a:r>
            <a:r>
              <a:rPr lang="pt-BR" b="1" i="1" dirty="0">
                <a:solidFill>
                  <a:srgbClr val="FFE285"/>
                </a:solidFill>
              </a:rPr>
              <a:t> </a:t>
            </a:r>
            <a:r>
              <a:rPr lang="pt-BR" dirty="0">
                <a:solidFill>
                  <a:srgbClr val="FFE285"/>
                </a:solidFill>
              </a:rPr>
              <a:t>é outro arquivo importante, ele é que controla os inputs do jogador e alterna os modos entre teclado e joystick, ele já será automaticamente instanciado pelo </a:t>
            </a:r>
            <a:r>
              <a:rPr lang="pt-BR" b="1" i="1" dirty="0" err="1">
                <a:solidFill>
                  <a:srgbClr val="FFE285"/>
                </a:solidFill>
              </a:rPr>
              <a:t>Controller</a:t>
            </a:r>
            <a:r>
              <a:rPr lang="pt-BR" b="1" i="1" dirty="0">
                <a:solidFill>
                  <a:srgbClr val="FFE285"/>
                </a:solidFill>
              </a:rPr>
              <a:t> </a:t>
            </a:r>
            <a:r>
              <a:rPr lang="pt-BR" dirty="0">
                <a:solidFill>
                  <a:srgbClr val="FFE285"/>
                </a:solidFill>
              </a:rPr>
              <a:t>então não é necessário coloca-lo numa cena onde houver o mesmo;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83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3903DA-7082-4D6D-921B-5649B7D2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03583"/>
            <a:ext cx="10353762" cy="5870713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FFE285"/>
                </a:solidFill>
              </a:rPr>
              <a:t>Music </a:t>
            </a:r>
            <a:r>
              <a:rPr lang="pt-BR" dirty="0">
                <a:solidFill>
                  <a:srgbClr val="FFE285"/>
                </a:solidFill>
              </a:rPr>
              <a:t>é o arquivo controlador de musicas, nele será definido as musicas de combate e as musicas de exploração:</a:t>
            </a:r>
          </a:p>
          <a:p>
            <a:pPr lvl="1"/>
            <a:r>
              <a:rPr lang="pt-BR" dirty="0">
                <a:solidFill>
                  <a:srgbClr val="FFE285"/>
                </a:solidFill>
              </a:rPr>
              <a:t>Nele é possível ajustar a velocidade de transição das musicas, o volume de cada uma e um espaço para anexar cada uma delas;</a:t>
            </a:r>
          </a:p>
          <a:p>
            <a:pPr lvl="1"/>
            <a:r>
              <a:rPr lang="pt-BR" dirty="0">
                <a:solidFill>
                  <a:srgbClr val="FFE285"/>
                </a:solidFill>
              </a:rPr>
              <a:t>Esse controlador não necessita ser colocado em cena a principio;</a:t>
            </a:r>
          </a:p>
          <a:p>
            <a:r>
              <a:rPr lang="pt-BR" dirty="0">
                <a:solidFill>
                  <a:srgbClr val="FFE285"/>
                </a:solidFill>
              </a:rPr>
              <a:t>Haverão também dois arquivos de câmera: a de testes e a definitiva:</a:t>
            </a:r>
          </a:p>
          <a:p>
            <a:pPr lvl="1"/>
            <a:r>
              <a:rPr lang="pt-BR" dirty="0">
                <a:solidFill>
                  <a:srgbClr val="FFE285"/>
                </a:solidFill>
              </a:rPr>
              <a:t>A câmera de testes é uma câmera </a:t>
            </a:r>
            <a:r>
              <a:rPr lang="pt-BR" b="1" i="1" dirty="0">
                <a:solidFill>
                  <a:srgbClr val="FFE285"/>
                </a:solidFill>
              </a:rPr>
              <a:t>over </a:t>
            </a:r>
            <a:r>
              <a:rPr lang="pt-BR" b="1" i="1" dirty="0" err="1">
                <a:solidFill>
                  <a:srgbClr val="FFE285"/>
                </a:solidFill>
              </a:rPr>
              <a:t>the</a:t>
            </a:r>
            <a:r>
              <a:rPr lang="pt-BR" b="1" i="1" dirty="0">
                <a:solidFill>
                  <a:srgbClr val="FFE285"/>
                </a:solidFill>
              </a:rPr>
              <a:t> </a:t>
            </a:r>
            <a:r>
              <a:rPr lang="pt-BR" b="1" i="1" dirty="0" err="1">
                <a:solidFill>
                  <a:srgbClr val="FFE285"/>
                </a:solidFill>
              </a:rPr>
              <a:t>shoulder</a:t>
            </a:r>
            <a:r>
              <a:rPr lang="pt-BR" b="1" i="1" dirty="0">
                <a:solidFill>
                  <a:srgbClr val="FFE285"/>
                </a:solidFill>
              </a:rPr>
              <a:t> </a:t>
            </a:r>
            <a:r>
              <a:rPr lang="pt-BR" dirty="0">
                <a:solidFill>
                  <a:srgbClr val="FFE285"/>
                </a:solidFill>
              </a:rPr>
              <a:t>colocada para ser utilizada em uma exploração mais livre do cenário, por ser fácil de configurar será usada em testes;</a:t>
            </a:r>
          </a:p>
          <a:p>
            <a:pPr lvl="2"/>
            <a:r>
              <a:rPr lang="pt-BR" dirty="0">
                <a:solidFill>
                  <a:srgbClr val="FFE285"/>
                </a:solidFill>
              </a:rPr>
              <a:t>Usa o script </a:t>
            </a:r>
            <a:r>
              <a:rPr lang="pt-BR" dirty="0" err="1">
                <a:solidFill>
                  <a:srgbClr val="FFE285"/>
                </a:solidFill>
              </a:rPr>
              <a:t>freeLook</a:t>
            </a:r>
            <a:r>
              <a:rPr lang="pt-BR" dirty="0">
                <a:solidFill>
                  <a:srgbClr val="FFE285"/>
                </a:solidFill>
              </a:rPr>
              <a:t> do </a:t>
            </a:r>
            <a:r>
              <a:rPr lang="pt-BR" dirty="0" err="1">
                <a:solidFill>
                  <a:srgbClr val="FFE285"/>
                </a:solidFill>
              </a:rPr>
              <a:t>cinemachine</a:t>
            </a:r>
            <a:r>
              <a:rPr lang="pt-BR" dirty="0">
                <a:solidFill>
                  <a:srgbClr val="FFE285"/>
                </a:solidFill>
              </a:rPr>
              <a:t>;</a:t>
            </a:r>
          </a:p>
          <a:p>
            <a:pPr lvl="2"/>
            <a:r>
              <a:rPr lang="pt-BR" dirty="0">
                <a:solidFill>
                  <a:srgbClr val="FFE285"/>
                </a:solidFill>
              </a:rPr>
              <a:t>É necessário um único arquivo por cena;</a:t>
            </a:r>
          </a:p>
          <a:p>
            <a:pPr lvl="1"/>
            <a:r>
              <a:rPr lang="pt-BR" dirty="0">
                <a:solidFill>
                  <a:srgbClr val="FFE285"/>
                </a:solidFill>
              </a:rPr>
              <a:t>A câmera definitiva é a clássica câmera fixa  que deverá ser configurada em cada ângulo, semelhante a jogos antigos de terror:</a:t>
            </a:r>
          </a:p>
          <a:p>
            <a:pPr lvl="2"/>
            <a:r>
              <a:rPr lang="pt-BR" dirty="0">
                <a:solidFill>
                  <a:srgbClr val="FFE285"/>
                </a:solidFill>
              </a:rPr>
              <a:t>Utiliza o </a:t>
            </a:r>
            <a:r>
              <a:rPr lang="pt-BR" dirty="0" err="1">
                <a:solidFill>
                  <a:srgbClr val="FFE285"/>
                </a:solidFill>
              </a:rPr>
              <a:t>CinemachineClearShot</a:t>
            </a:r>
            <a:r>
              <a:rPr lang="pt-BR" dirty="0">
                <a:solidFill>
                  <a:srgbClr val="FFE285"/>
                </a:solidFill>
              </a:rPr>
              <a:t>, com um Impulse </a:t>
            </a:r>
            <a:r>
              <a:rPr lang="pt-BR" dirty="0" err="1">
                <a:solidFill>
                  <a:srgbClr val="FFE285"/>
                </a:solidFill>
              </a:rPr>
              <a:t>Source</a:t>
            </a:r>
            <a:r>
              <a:rPr lang="pt-BR" dirty="0">
                <a:solidFill>
                  <a:srgbClr val="FFE285"/>
                </a:solidFill>
              </a:rPr>
              <a:t> e um Impulse </a:t>
            </a:r>
            <a:r>
              <a:rPr lang="pt-BR" dirty="0" err="1">
                <a:solidFill>
                  <a:srgbClr val="FFE285"/>
                </a:solidFill>
              </a:rPr>
              <a:t>Listener</a:t>
            </a:r>
            <a:r>
              <a:rPr lang="pt-BR" dirty="0">
                <a:solidFill>
                  <a:srgbClr val="FFE285"/>
                </a:solidFill>
              </a:rPr>
              <a:t>;</a:t>
            </a:r>
          </a:p>
          <a:p>
            <a:pPr lvl="2"/>
            <a:r>
              <a:rPr lang="pt-BR" dirty="0">
                <a:solidFill>
                  <a:srgbClr val="FFE285"/>
                </a:solidFill>
              </a:rPr>
              <a:t>Suas câmeras virtuais viram com o </a:t>
            </a:r>
            <a:r>
              <a:rPr lang="pt-BR" dirty="0" err="1">
                <a:solidFill>
                  <a:srgbClr val="FFE285"/>
                </a:solidFill>
              </a:rPr>
              <a:t>cinemachine</a:t>
            </a:r>
            <a:r>
              <a:rPr lang="pt-BR" dirty="0">
                <a:solidFill>
                  <a:srgbClr val="FFE285"/>
                </a:solidFill>
              </a:rPr>
              <a:t> </a:t>
            </a:r>
            <a:r>
              <a:rPr lang="pt-BR" dirty="0" err="1">
                <a:solidFill>
                  <a:srgbClr val="FFE285"/>
                </a:solidFill>
              </a:rPr>
              <a:t>Collider</a:t>
            </a:r>
            <a:r>
              <a:rPr lang="pt-BR" dirty="0">
                <a:solidFill>
                  <a:srgbClr val="FFE285"/>
                </a:solidFill>
              </a:rPr>
              <a:t> que colidira com as </a:t>
            </a:r>
            <a:r>
              <a:rPr lang="pt-BR" dirty="0" err="1">
                <a:solidFill>
                  <a:srgbClr val="FFE285"/>
                </a:solidFill>
              </a:rPr>
              <a:t>Layers</a:t>
            </a:r>
            <a:r>
              <a:rPr lang="pt-BR" dirty="0">
                <a:solidFill>
                  <a:srgbClr val="FFE285"/>
                </a:solidFill>
              </a:rPr>
              <a:t>: Default e </a:t>
            </a:r>
            <a:r>
              <a:rPr lang="pt-BR" dirty="0" err="1">
                <a:solidFill>
                  <a:srgbClr val="FFE285"/>
                </a:solidFill>
              </a:rPr>
              <a:t>CinemachineCollider</a:t>
            </a:r>
            <a:r>
              <a:rPr lang="pt-BR" dirty="0">
                <a:solidFill>
                  <a:srgbClr val="FFE285"/>
                </a:solidFill>
              </a:rPr>
              <a:t>;</a:t>
            </a:r>
          </a:p>
          <a:p>
            <a:pPr lvl="2"/>
            <a:r>
              <a:rPr lang="pt-BR" dirty="0">
                <a:solidFill>
                  <a:srgbClr val="FFE285"/>
                </a:solidFill>
              </a:rPr>
              <a:t>Colocar cada arquivo em uma área diferente do </a:t>
            </a:r>
            <a:r>
              <a:rPr lang="pt-BR" dirty="0" err="1">
                <a:solidFill>
                  <a:srgbClr val="FFE285"/>
                </a:solidFill>
              </a:rPr>
              <a:t>map</a:t>
            </a:r>
            <a:r>
              <a:rPr lang="pt-BR" dirty="0">
                <a:solidFill>
                  <a:srgbClr val="FFE285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180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F8155C-2E5B-470B-9B4D-329A1B62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69843"/>
            <a:ext cx="10353762" cy="588396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E285"/>
                </a:solidFill>
              </a:rPr>
              <a:t>Na pasta </a:t>
            </a:r>
            <a:r>
              <a:rPr lang="pt-BR" b="1" i="1" dirty="0" err="1">
                <a:solidFill>
                  <a:srgbClr val="FFE285"/>
                </a:solidFill>
              </a:rPr>
              <a:t>Interactibles</a:t>
            </a:r>
            <a:r>
              <a:rPr lang="pt-BR" dirty="0">
                <a:solidFill>
                  <a:srgbClr val="FFE285"/>
                </a:solidFill>
              </a:rPr>
              <a:t> terão arquivos importantes para o progresso do jogo, lembrando que cada um contem um arquivo chamado </a:t>
            </a:r>
            <a:r>
              <a:rPr lang="pt-BR" b="1" i="1" dirty="0" err="1">
                <a:solidFill>
                  <a:srgbClr val="FFE285"/>
                </a:solidFill>
              </a:rPr>
              <a:t>Ref</a:t>
            </a:r>
            <a:r>
              <a:rPr lang="pt-BR" b="1" i="1" dirty="0">
                <a:solidFill>
                  <a:srgbClr val="FFE285"/>
                </a:solidFill>
              </a:rPr>
              <a:t> </a:t>
            </a:r>
            <a:r>
              <a:rPr lang="pt-BR" dirty="0">
                <a:solidFill>
                  <a:srgbClr val="FFE285"/>
                </a:solidFill>
              </a:rPr>
              <a:t> que define a direção que o player deverá olhar para acessar o comando, as vezes será necessário a sua edição, para impedir de interagir de costas, lembrando que os arquivos deveram ser colocados na área a qual pertencem, e todos devem conter nomes diferentes pois seu nome será lido pelo arquivo de </a:t>
            </a:r>
            <a:r>
              <a:rPr lang="pt-BR" dirty="0" err="1">
                <a:solidFill>
                  <a:srgbClr val="FFE285"/>
                </a:solidFill>
              </a:rPr>
              <a:t>save</a:t>
            </a:r>
            <a:r>
              <a:rPr lang="pt-BR" dirty="0">
                <a:solidFill>
                  <a:srgbClr val="FFE285"/>
                </a:solidFill>
              </a:rPr>
              <a:t>, nomes iguais poderá causar problemas;</a:t>
            </a:r>
          </a:p>
          <a:p>
            <a:endParaRPr lang="pt-BR" dirty="0">
              <a:solidFill>
                <a:srgbClr val="FFE285"/>
              </a:solidFill>
            </a:endParaRPr>
          </a:p>
          <a:p>
            <a:r>
              <a:rPr lang="pt-BR" dirty="0">
                <a:solidFill>
                  <a:srgbClr val="FFE285"/>
                </a:solidFill>
              </a:rPr>
              <a:t>O arquivo </a:t>
            </a:r>
            <a:r>
              <a:rPr lang="pt-BR" b="1" i="1" dirty="0" err="1">
                <a:solidFill>
                  <a:srgbClr val="FFE285"/>
                </a:solidFill>
              </a:rPr>
              <a:t>SpawnPos</a:t>
            </a:r>
            <a:r>
              <a:rPr lang="pt-BR" dirty="0">
                <a:solidFill>
                  <a:srgbClr val="FFE285"/>
                </a:solidFill>
              </a:rPr>
              <a:t> indica qual posição o player deverá tomar ao carregar uma cena, é importante renomear para um numero ao colocar na cena pois o controlador os organiza em ordem numérica, no arquivo há um espaço chamado </a:t>
            </a:r>
            <a:r>
              <a:rPr lang="pt-BR" b="1" i="1" dirty="0" err="1">
                <a:solidFill>
                  <a:srgbClr val="FFE285"/>
                </a:solidFill>
              </a:rPr>
              <a:t>area</a:t>
            </a:r>
            <a:r>
              <a:rPr lang="pt-BR" b="1" i="1" dirty="0">
                <a:solidFill>
                  <a:srgbClr val="FFE285"/>
                </a:solidFill>
              </a:rPr>
              <a:t>, </a:t>
            </a:r>
            <a:r>
              <a:rPr lang="pt-BR" dirty="0">
                <a:solidFill>
                  <a:srgbClr val="FFE285"/>
                </a:solidFill>
              </a:rPr>
              <a:t>nele você deve anexar o </a:t>
            </a:r>
            <a:r>
              <a:rPr lang="pt-BR" dirty="0" err="1">
                <a:solidFill>
                  <a:srgbClr val="FFE285"/>
                </a:solidFill>
              </a:rPr>
              <a:t>gameObject</a:t>
            </a:r>
            <a:r>
              <a:rPr lang="pt-BR" dirty="0">
                <a:solidFill>
                  <a:srgbClr val="FFE285"/>
                </a:solidFill>
              </a:rPr>
              <a:t> da área que ele pertence;</a:t>
            </a:r>
          </a:p>
          <a:p>
            <a:r>
              <a:rPr lang="pt-BR" dirty="0">
                <a:solidFill>
                  <a:srgbClr val="FFE285"/>
                </a:solidFill>
              </a:rPr>
              <a:t>No arquivo </a:t>
            </a:r>
            <a:r>
              <a:rPr lang="pt-BR" b="1" i="1" dirty="0">
                <a:solidFill>
                  <a:srgbClr val="FFE285"/>
                </a:solidFill>
              </a:rPr>
              <a:t>Analise </a:t>
            </a:r>
            <a:r>
              <a:rPr lang="pt-BR" dirty="0">
                <a:solidFill>
                  <a:srgbClr val="FFE285"/>
                </a:solidFill>
              </a:rPr>
              <a:t>você ira inserir uma mensagem que irá aparecer na tela, no script conterá um </a:t>
            </a:r>
            <a:r>
              <a:rPr lang="pt-BR" dirty="0" err="1">
                <a:solidFill>
                  <a:srgbClr val="FFE285"/>
                </a:solidFill>
              </a:rPr>
              <a:t>array</a:t>
            </a:r>
            <a:r>
              <a:rPr lang="pt-BR" dirty="0">
                <a:solidFill>
                  <a:srgbClr val="FFE285"/>
                </a:solidFill>
              </a:rPr>
              <a:t>, cada index representa um idioma;</a:t>
            </a:r>
          </a:p>
        </p:txBody>
      </p:sp>
    </p:spTree>
    <p:extLst>
      <p:ext uri="{BB962C8B-B14F-4D97-AF65-F5344CB8AC3E}">
        <p14:creationId xmlns:p14="http://schemas.microsoft.com/office/powerpoint/2010/main" val="2624388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2B70A-2B75-4293-9B32-D465DEA4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63826"/>
            <a:ext cx="10353762" cy="595022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 err="1">
                <a:solidFill>
                  <a:srgbClr val="FFE285"/>
                </a:solidFill>
              </a:rPr>
              <a:t>ItemBoxArea</a:t>
            </a:r>
            <a:r>
              <a:rPr lang="pt-BR" dirty="0">
                <a:solidFill>
                  <a:srgbClr val="FFE285"/>
                </a:solidFill>
              </a:rPr>
              <a:t> é o que o próprio nome sugere, área para abrir o item Box, não há nenhuma configuração necessária;</a:t>
            </a:r>
          </a:p>
          <a:p>
            <a:r>
              <a:rPr lang="pt-BR" b="1" i="1" dirty="0" err="1">
                <a:solidFill>
                  <a:srgbClr val="FFE285"/>
                </a:solidFill>
              </a:rPr>
              <a:t>SaveArea</a:t>
            </a:r>
            <a:r>
              <a:rPr lang="pt-BR" dirty="0">
                <a:solidFill>
                  <a:srgbClr val="FFE285"/>
                </a:solidFill>
              </a:rPr>
              <a:t> é a área para abrir a tela de </a:t>
            </a:r>
            <a:r>
              <a:rPr lang="pt-BR" dirty="0" err="1">
                <a:solidFill>
                  <a:srgbClr val="FFE285"/>
                </a:solidFill>
              </a:rPr>
              <a:t>save</a:t>
            </a:r>
            <a:r>
              <a:rPr lang="pt-BR" dirty="0">
                <a:solidFill>
                  <a:srgbClr val="FFE285"/>
                </a:solidFill>
              </a:rPr>
              <a:t>, nela é necessário colocar o nome da área, cada um no index de seu idioma para aparecer no arquivo de </a:t>
            </a:r>
            <a:r>
              <a:rPr lang="pt-BR" dirty="0" err="1">
                <a:solidFill>
                  <a:srgbClr val="FFE285"/>
                </a:solidFill>
              </a:rPr>
              <a:t>save</a:t>
            </a:r>
            <a:r>
              <a:rPr lang="pt-BR" dirty="0">
                <a:solidFill>
                  <a:srgbClr val="FFE285"/>
                </a:solidFill>
              </a:rPr>
              <a:t>, dentro dele tem o </a:t>
            </a:r>
            <a:r>
              <a:rPr lang="pt-BR" dirty="0" err="1">
                <a:solidFill>
                  <a:srgbClr val="FFE285"/>
                </a:solidFill>
              </a:rPr>
              <a:t>spawnPos</a:t>
            </a:r>
            <a:r>
              <a:rPr lang="pt-BR" dirty="0">
                <a:solidFill>
                  <a:srgbClr val="FFE285"/>
                </a:solidFill>
              </a:rPr>
              <a:t> renomeado por 2, ou seja, os outros </a:t>
            </a:r>
            <a:r>
              <a:rPr lang="pt-BR" dirty="0" err="1">
                <a:solidFill>
                  <a:srgbClr val="FFE285"/>
                </a:solidFill>
              </a:rPr>
              <a:t>spawnPos</a:t>
            </a:r>
            <a:r>
              <a:rPr lang="pt-BR" dirty="0">
                <a:solidFill>
                  <a:srgbClr val="FFE285"/>
                </a:solidFill>
              </a:rPr>
              <a:t> da área não devem ter o 2</a:t>
            </a:r>
            <a:r>
              <a:rPr lang="pt-BR">
                <a:solidFill>
                  <a:srgbClr val="FFE285"/>
                </a:solidFill>
              </a:rPr>
              <a:t>, ex.: 1, 3, 4...;</a:t>
            </a:r>
            <a:endParaRPr lang="pt-BR" dirty="0">
              <a:solidFill>
                <a:srgbClr val="FFE285"/>
              </a:solidFill>
            </a:endParaRPr>
          </a:p>
          <a:p>
            <a:r>
              <a:rPr lang="pt-BR" sz="2000" dirty="0">
                <a:solidFill>
                  <a:srgbClr val="FFE285"/>
                </a:solidFill>
              </a:rPr>
              <a:t>O arquivo </a:t>
            </a:r>
            <a:r>
              <a:rPr lang="pt-BR" sz="2000" b="1" i="1" dirty="0" err="1">
                <a:solidFill>
                  <a:srgbClr val="FFE285"/>
                </a:solidFill>
              </a:rPr>
              <a:t>fadeArea</a:t>
            </a:r>
            <a:r>
              <a:rPr lang="pt-BR" sz="2000" dirty="0">
                <a:solidFill>
                  <a:srgbClr val="FFE285"/>
                </a:solidFill>
              </a:rPr>
              <a:t> é o responsável por realizar transições de cenas,  </a:t>
            </a:r>
            <a:r>
              <a:rPr lang="pt-BR" sz="2000" b="1" i="1" dirty="0" err="1">
                <a:solidFill>
                  <a:srgbClr val="FFE285"/>
                </a:solidFill>
              </a:rPr>
              <a:t>doorIndex</a:t>
            </a:r>
            <a:r>
              <a:rPr lang="pt-BR" sz="2000" dirty="0">
                <a:solidFill>
                  <a:srgbClr val="FFE285"/>
                </a:solidFill>
              </a:rPr>
              <a:t> define o index do </a:t>
            </a:r>
            <a:r>
              <a:rPr lang="pt-BR" sz="2000" b="1" i="1" dirty="0" err="1">
                <a:solidFill>
                  <a:srgbClr val="FFE285"/>
                </a:solidFill>
              </a:rPr>
              <a:t>SpawnPos</a:t>
            </a:r>
            <a:r>
              <a:rPr lang="pt-BR" sz="2000" dirty="0">
                <a:solidFill>
                  <a:srgbClr val="FFE285"/>
                </a:solidFill>
              </a:rPr>
              <a:t>, que o controlador posicionará o player, as variáveis </a:t>
            </a:r>
            <a:r>
              <a:rPr lang="pt-BR" sz="2000" b="1" i="1" dirty="0" err="1">
                <a:solidFill>
                  <a:srgbClr val="FFE285"/>
                </a:solidFill>
              </a:rPr>
              <a:t>SceneToLoad</a:t>
            </a:r>
            <a:r>
              <a:rPr lang="pt-BR" sz="2000" dirty="0">
                <a:solidFill>
                  <a:srgbClr val="FFE285"/>
                </a:solidFill>
              </a:rPr>
              <a:t> e </a:t>
            </a:r>
            <a:r>
              <a:rPr lang="pt-BR" sz="2000" b="1" i="1" dirty="0" err="1">
                <a:solidFill>
                  <a:srgbClr val="FFE285"/>
                </a:solidFill>
              </a:rPr>
              <a:t>SceneString</a:t>
            </a:r>
            <a:r>
              <a:rPr lang="pt-BR" sz="2000" dirty="0">
                <a:solidFill>
                  <a:srgbClr val="FFE285"/>
                </a:solidFill>
              </a:rPr>
              <a:t> é onde definirá a cena que deverá ser carregada, </a:t>
            </a:r>
            <a:r>
              <a:rPr lang="pt-BR" sz="2000" b="1" i="1" dirty="0" err="1">
                <a:solidFill>
                  <a:srgbClr val="FFE285"/>
                </a:solidFill>
              </a:rPr>
              <a:t>SceneString</a:t>
            </a:r>
            <a:r>
              <a:rPr lang="pt-BR" sz="2000" dirty="0">
                <a:solidFill>
                  <a:srgbClr val="FFE285"/>
                </a:solidFill>
              </a:rPr>
              <a:t> tem prioridade, e por ultimo temos o </a:t>
            </a:r>
            <a:r>
              <a:rPr lang="pt-BR" sz="2000" b="1" i="1" dirty="0" err="1">
                <a:solidFill>
                  <a:srgbClr val="FFE285"/>
                </a:solidFill>
              </a:rPr>
              <a:t>doorIndicatorIndex</a:t>
            </a:r>
            <a:r>
              <a:rPr lang="pt-BR" sz="2000" b="1" i="1" dirty="0">
                <a:solidFill>
                  <a:srgbClr val="FFE285"/>
                </a:solidFill>
              </a:rPr>
              <a:t>, </a:t>
            </a:r>
            <a:r>
              <a:rPr lang="pt-BR" sz="2000" dirty="0">
                <a:solidFill>
                  <a:srgbClr val="FFE285"/>
                </a:solidFill>
              </a:rPr>
              <a:t>essa variável é usada para dizer qual porta é no mapa, se aprofundaremos melhor no setup do mapa.</a:t>
            </a:r>
            <a:endParaRPr lang="pt-BR" sz="2000" b="1" i="1" dirty="0">
              <a:solidFill>
                <a:srgbClr val="FFE285"/>
              </a:solidFill>
            </a:endParaRPr>
          </a:p>
          <a:p>
            <a:r>
              <a:rPr lang="pt-BR" b="1" i="1" dirty="0" err="1">
                <a:solidFill>
                  <a:srgbClr val="FFE285"/>
                </a:solidFill>
              </a:rPr>
              <a:t>TeleportingArea</a:t>
            </a:r>
            <a:r>
              <a:rPr lang="pt-BR" dirty="0">
                <a:solidFill>
                  <a:srgbClr val="FFE285"/>
                </a:solidFill>
              </a:rPr>
              <a:t> é a área para realizar um fade entre cenários sem carregar uma nova cena, é necessário anexar a área de destino no script, tem uma variável chamada </a:t>
            </a:r>
            <a:r>
              <a:rPr lang="pt-BR" b="1" i="1" dirty="0" err="1">
                <a:solidFill>
                  <a:srgbClr val="FFE285"/>
                </a:solidFill>
              </a:rPr>
              <a:t>doorToUnlock</a:t>
            </a:r>
            <a:r>
              <a:rPr lang="pt-BR" dirty="0">
                <a:solidFill>
                  <a:srgbClr val="FFE285"/>
                </a:solidFill>
              </a:rPr>
              <a:t>, caso haja uma porta trancada conectada a ela o jogador ira destrancar, talvez seja necessário ajustar o local de </a:t>
            </a:r>
            <a:r>
              <a:rPr lang="pt-BR" dirty="0" err="1">
                <a:solidFill>
                  <a:srgbClr val="FFE285"/>
                </a:solidFill>
              </a:rPr>
              <a:t>teleporte</a:t>
            </a:r>
            <a:r>
              <a:rPr lang="pt-BR" dirty="0">
                <a:solidFill>
                  <a:srgbClr val="FFE285"/>
                </a:solidFill>
              </a:rPr>
              <a:t>, outros parâmetros são semelhantes ao </a:t>
            </a:r>
            <a:r>
              <a:rPr lang="pt-BR" dirty="0" err="1">
                <a:solidFill>
                  <a:srgbClr val="FFE285"/>
                </a:solidFill>
              </a:rPr>
              <a:t>fadeArea</a:t>
            </a:r>
            <a:r>
              <a:rPr lang="pt-BR" dirty="0">
                <a:solidFill>
                  <a:srgbClr val="FFE285"/>
                </a:solidFill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31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4454F-D01B-414A-BEC8-90F83929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Mecânicas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AB38F-3ADF-44C7-B5F3-9616A009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Um jogo de </a:t>
            </a:r>
            <a:r>
              <a:rPr lang="pt-BR" dirty="0" err="1">
                <a:solidFill>
                  <a:srgbClr val="FFE285"/>
                </a:solidFill>
              </a:rPr>
              <a:t>survival</a:t>
            </a:r>
            <a:r>
              <a:rPr lang="pt-BR" dirty="0">
                <a:solidFill>
                  <a:srgbClr val="FFE285"/>
                </a:solidFill>
              </a:rPr>
              <a:t> horror com mecânicas inspiradas em dino </a:t>
            </a:r>
            <a:r>
              <a:rPr lang="pt-BR" dirty="0" err="1">
                <a:solidFill>
                  <a:srgbClr val="FFE285"/>
                </a:solidFill>
              </a:rPr>
              <a:t>crisis</a:t>
            </a:r>
            <a:r>
              <a:rPr lang="pt-BR" dirty="0">
                <a:solidFill>
                  <a:srgbClr val="FFE285"/>
                </a:solidFill>
              </a:rPr>
              <a:t> 1, com câmera fixa simulando uma câmera de segurança (o </a:t>
            </a:r>
            <a:r>
              <a:rPr lang="pt-BR" dirty="0" err="1">
                <a:solidFill>
                  <a:srgbClr val="FFE285"/>
                </a:solidFill>
              </a:rPr>
              <a:t>hud</a:t>
            </a:r>
            <a:r>
              <a:rPr lang="pt-BR" dirty="0">
                <a:solidFill>
                  <a:srgbClr val="FFE285"/>
                </a:solidFill>
              </a:rPr>
              <a:t> serão as informações da câmera);</a:t>
            </a:r>
          </a:p>
          <a:p>
            <a:r>
              <a:rPr lang="pt-BR" dirty="0">
                <a:solidFill>
                  <a:srgbClr val="FFE285"/>
                </a:solidFill>
              </a:rPr>
              <a:t>A mecânica principal é a exploração, gerenciamento de itens e resolução de puzzles para conseguir avançar para o próximo cenário com um esquema de leva e trás de itens;</a:t>
            </a:r>
          </a:p>
          <a:p>
            <a:r>
              <a:rPr lang="pt-BR" dirty="0">
                <a:solidFill>
                  <a:srgbClr val="FFE285"/>
                </a:solidFill>
              </a:rPr>
              <a:t>A mecânica secundaria é o combate. O combate será opcional na maioria das vezes, só sendo obrigatório em alguns bosses. A munição será escassa e fará com que o jogador pense se vale mesmo a pena.</a:t>
            </a:r>
          </a:p>
        </p:txBody>
      </p:sp>
    </p:spTree>
    <p:extLst>
      <p:ext uri="{BB962C8B-B14F-4D97-AF65-F5344CB8AC3E}">
        <p14:creationId xmlns:p14="http://schemas.microsoft.com/office/powerpoint/2010/main" val="193449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9781B-FE51-4E01-B349-3D2A126B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599"/>
            <a:ext cx="10353762" cy="5738191"/>
          </a:xfrm>
        </p:spPr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Na pasta </a:t>
            </a:r>
            <a:r>
              <a:rPr lang="pt-BR" dirty="0" err="1">
                <a:solidFill>
                  <a:srgbClr val="FFE285"/>
                </a:solidFill>
              </a:rPr>
              <a:t>MapControllers</a:t>
            </a:r>
            <a:r>
              <a:rPr lang="pt-BR" dirty="0">
                <a:solidFill>
                  <a:srgbClr val="FFE285"/>
                </a:solidFill>
              </a:rPr>
              <a:t> estarão os arquivos que controlam o funcionamento do gps, é importante coloca-lo em cena para evitar erros;</a:t>
            </a:r>
          </a:p>
          <a:p>
            <a:pPr lvl="1"/>
            <a:r>
              <a:rPr lang="pt-BR" dirty="0">
                <a:solidFill>
                  <a:srgbClr val="FFE285"/>
                </a:solidFill>
              </a:rPr>
              <a:t>Primeiramente o sprite do mapa deverá ser posicionado paralelamente a cena, e deverá estar na </a:t>
            </a:r>
            <a:r>
              <a:rPr lang="pt-BR" dirty="0" err="1">
                <a:solidFill>
                  <a:srgbClr val="FFE285"/>
                </a:solidFill>
              </a:rPr>
              <a:t>layer</a:t>
            </a:r>
            <a:r>
              <a:rPr lang="pt-BR" dirty="0">
                <a:solidFill>
                  <a:srgbClr val="FFE285"/>
                </a:solidFill>
              </a:rPr>
              <a:t> “Map” para ser visualizado apenas pela câmera do </a:t>
            </a:r>
            <a:r>
              <a:rPr lang="pt-BR" dirty="0" err="1">
                <a:solidFill>
                  <a:srgbClr val="FFE285"/>
                </a:solidFill>
              </a:rPr>
              <a:t>minimap</a:t>
            </a:r>
            <a:r>
              <a:rPr lang="pt-BR" dirty="0">
                <a:solidFill>
                  <a:srgbClr val="FFE285"/>
                </a:solidFill>
              </a:rPr>
              <a:t>;</a:t>
            </a:r>
          </a:p>
          <a:p>
            <a:pPr lvl="1"/>
            <a:r>
              <a:rPr lang="pt-BR" dirty="0">
                <a:solidFill>
                  <a:srgbClr val="FFE285"/>
                </a:solidFill>
              </a:rPr>
              <a:t>Na variável </a:t>
            </a:r>
            <a:r>
              <a:rPr lang="pt-BR" dirty="0" err="1">
                <a:solidFill>
                  <a:srgbClr val="FFE285"/>
                </a:solidFill>
              </a:rPr>
              <a:t>map</a:t>
            </a:r>
            <a:r>
              <a:rPr lang="pt-BR" dirty="0">
                <a:solidFill>
                  <a:srgbClr val="FFE285"/>
                </a:solidFill>
              </a:rPr>
              <a:t> deverá ser anexado o </a:t>
            </a:r>
            <a:r>
              <a:rPr lang="pt-BR" dirty="0" err="1">
                <a:solidFill>
                  <a:srgbClr val="FFE285"/>
                </a:solidFill>
              </a:rPr>
              <a:t>gameobject</a:t>
            </a:r>
            <a:r>
              <a:rPr lang="pt-BR" dirty="0">
                <a:solidFill>
                  <a:srgbClr val="FFE285"/>
                </a:solidFill>
              </a:rPr>
              <a:t> do </a:t>
            </a:r>
            <a:r>
              <a:rPr lang="pt-BR" dirty="0" err="1">
                <a:solidFill>
                  <a:srgbClr val="FFE285"/>
                </a:solidFill>
              </a:rPr>
              <a:t>map</a:t>
            </a:r>
            <a:r>
              <a:rPr lang="pt-BR" dirty="0">
                <a:solidFill>
                  <a:srgbClr val="FFE285"/>
                </a:solidFill>
              </a:rPr>
              <a:t>(lembrando que é mapa de papel não da cena), o local onde os sprites estão inseridos, para ter uma referencia de sua posição na cena;</a:t>
            </a:r>
          </a:p>
          <a:p>
            <a:pPr lvl="1"/>
            <a:r>
              <a:rPr lang="pt-BR" dirty="0">
                <a:solidFill>
                  <a:srgbClr val="FFE285"/>
                </a:solidFill>
              </a:rPr>
              <a:t>A variável </a:t>
            </a:r>
            <a:r>
              <a:rPr lang="pt-BR" dirty="0" err="1">
                <a:solidFill>
                  <a:srgbClr val="FFE285"/>
                </a:solidFill>
              </a:rPr>
              <a:t>haveMap</a:t>
            </a:r>
            <a:r>
              <a:rPr lang="pt-BR" dirty="0">
                <a:solidFill>
                  <a:srgbClr val="FFE285"/>
                </a:solidFill>
              </a:rPr>
              <a:t> indica se tem o mapa da cena, deixe false para pegar os dados do inventario e </a:t>
            </a:r>
            <a:r>
              <a:rPr lang="pt-BR" dirty="0" err="1">
                <a:solidFill>
                  <a:srgbClr val="FFE285"/>
                </a:solidFill>
              </a:rPr>
              <a:t>true</a:t>
            </a:r>
            <a:r>
              <a:rPr lang="pt-BR" dirty="0">
                <a:solidFill>
                  <a:srgbClr val="FFE285"/>
                </a:solidFill>
              </a:rPr>
              <a:t> para fins de teste onde não será necessário encontrar o mapa;</a:t>
            </a:r>
          </a:p>
          <a:p>
            <a:pPr lvl="1"/>
            <a:r>
              <a:rPr lang="pt-BR" dirty="0" err="1">
                <a:solidFill>
                  <a:srgbClr val="FFE285"/>
                </a:solidFill>
              </a:rPr>
              <a:t>AreaName</a:t>
            </a:r>
            <a:r>
              <a:rPr lang="pt-BR" dirty="0">
                <a:solidFill>
                  <a:srgbClr val="FFE285"/>
                </a:solidFill>
              </a:rPr>
              <a:t> é onde será colocado o nome da área em cada idioma;</a:t>
            </a:r>
          </a:p>
          <a:p>
            <a:pPr lvl="1"/>
            <a:r>
              <a:rPr lang="pt-BR" dirty="0" err="1">
                <a:solidFill>
                  <a:srgbClr val="FFE285"/>
                </a:solidFill>
              </a:rPr>
              <a:t>DoorGrid</a:t>
            </a:r>
            <a:r>
              <a:rPr lang="pt-BR" dirty="0">
                <a:solidFill>
                  <a:srgbClr val="FFE285"/>
                </a:solidFill>
              </a:rPr>
              <a:t> é o </a:t>
            </a:r>
            <a:r>
              <a:rPr lang="pt-BR" dirty="0" err="1">
                <a:solidFill>
                  <a:srgbClr val="FFE285"/>
                </a:solidFill>
              </a:rPr>
              <a:t>gameobject</a:t>
            </a:r>
            <a:r>
              <a:rPr lang="pt-BR" dirty="0">
                <a:solidFill>
                  <a:srgbClr val="FFE285"/>
                </a:solidFill>
              </a:rPr>
              <a:t> que terá os sprites individuais de cada porta;</a:t>
            </a:r>
          </a:p>
          <a:p>
            <a:pPr lvl="2"/>
            <a:r>
              <a:rPr lang="pt-BR" dirty="0">
                <a:solidFill>
                  <a:srgbClr val="FFE285"/>
                </a:solidFill>
              </a:rPr>
              <a:t>A variável </a:t>
            </a:r>
            <a:r>
              <a:rPr lang="pt-BR" sz="1600" b="1" i="1" dirty="0" err="1">
                <a:solidFill>
                  <a:srgbClr val="FFE285"/>
                </a:solidFill>
              </a:rPr>
              <a:t>doorIndicatorIndex</a:t>
            </a:r>
            <a:r>
              <a:rPr lang="pt-BR" sz="1600" b="1" i="1" dirty="0">
                <a:solidFill>
                  <a:srgbClr val="FFE285"/>
                </a:solidFill>
              </a:rPr>
              <a:t> </a:t>
            </a:r>
            <a:r>
              <a:rPr lang="pt-BR" sz="1600" dirty="0">
                <a:solidFill>
                  <a:srgbClr val="FFE285"/>
                </a:solidFill>
              </a:rPr>
              <a:t>presentes nas portas será a responsável por checar cada porta por um index, atualizando o </a:t>
            </a:r>
            <a:r>
              <a:rPr lang="pt-BR" sz="1600" dirty="0" err="1">
                <a:solidFill>
                  <a:srgbClr val="FFE285"/>
                </a:solidFill>
              </a:rPr>
              <a:t>minimap</a:t>
            </a:r>
            <a:r>
              <a:rPr lang="pt-BR" sz="1600" dirty="0">
                <a:solidFill>
                  <a:srgbClr val="FFE285"/>
                </a:solidFill>
              </a:rPr>
              <a:t> a cada porta checada, essa variável procura automaticamente o sprite de porta mais próximo a ele</a:t>
            </a:r>
            <a:r>
              <a:rPr lang="pt-BR" sz="1600">
                <a:solidFill>
                  <a:srgbClr val="FFE285"/>
                </a:solidFill>
              </a:rPr>
              <a:t>, certifique-se de </a:t>
            </a:r>
            <a:r>
              <a:rPr lang="pt-BR" sz="1600" dirty="0">
                <a:solidFill>
                  <a:srgbClr val="FFE285"/>
                </a:solidFill>
              </a:rPr>
              <a:t>colocar a porta o mais próximo do sprite que vai acessar do que dos outros;</a:t>
            </a:r>
            <a:endParaRPr lang="pt-BR" dirty="0">
              <a:solidFill>
                <a:srgbClr val="FFE285"/>
              </a:solidFill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545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C7938-469A-4333-B749-CA179D82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49357"/>
            <a:ext cx="10353762" cy="5658678"/>
          </a:xfrm>
        </p:spPr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A variável </a:t>
            </a:r>
            <a:r>
              <a:rPr lang="pt-BR" dirty="0" err="1">
                <a:solidFill>
                  <a:srgbClr val="FFE285"/>
                </a:solidFill>
              </a:rPr>
              <a:t>clamp</a:t>
            </a:r>
            <a:r>
              <a:rPr lang="pt-BR" dirty="0">
                <a:solidFill>
                  <a:srgbClr val="FFE285"/>
                </a:solidFill>
              </a:rPr>
              <a:t> é onde serão definidos os limites de movimentação pelo mapa, há um valor para x e outro para y;</a:t>
            </a:r>
          </a:p>
          <a:p>
            <a:r>
              <a:rPr lang="pt-BR" dirty="0">
                <a:solidFill>
                  <a:srgbClr val="FFE285"/>
                </a:solidFill>
              </a:rPr>
              <a:t>A variável </a:t>
            </a:r>
            <a:r>
              <a:rPr lang="pt-BR" dirty="0" err="1">
                <a:solidFill>
                  <a:srgbClr val="FFE285"/>
                </a:solidFill>
              </a:rPr>
              <a:t>panoramic</a:t>
            </a:r>
            <a:r>
              <a:rPr lang="pt-BR" dirty="0">
                <a:solidFill>
                  <a:srgbClr val="FFE285"/>
                </a:solidFill>
              </a:rPr>
              <a:t> zoom deverá ser ajustada para saber a distancia ideal da câmera para o mapa, o padrão é 15, quanto maior o mapa, maior deverá ser esse valor;</a:t>
            </a:r>
          </a:p>
          <a:p>
            <a:r>
              <a:rPr lang="pt-BR" dirty="0">
                <a:solidFill>
                  <a:srgbClr val="FFE285"/>
                </a:solidFill>
              </a:rPr>
              <a:t>A variável Doors deverá conter o mesmo </a:t>
            </a:r>
            <a:r>
              <a:rPr lang="pt-BR" dirty="0" err="1">
                <a:solidFill>
                  <a:srgbClr val="FFE285"/>
                </a:solidFill>
              </a:rPr>
              <a:t>Length</a:t>
            </a:r>
            <a:r>
              <a:rPr lang="pt-BR" dirty="0">
                <a:solidFill>
                  <a:srgbClr val="FFE285"/>
                </a:solidFill>
              </a:rPr>
              <a:t> do numero de sprites de portas filhos do </a:t>
            </a:r>
            <a:r>
              <a:rPr lang="pt-BR" dirty="0" err="1">
                <a:solidFill>
                  <a:srgbClr val="FFE285"/>
                </a:solidFill>
              </a:rPr>
              <a:t>Door</a:t>
            </a:r>
            <a:r>
              <a:rPr lang="pt-BR" dirty="0">
                <a:solidFill>
                  <a:srgbClr val="FFE285"/>
                </a:solidFill>
              </a:rPr>
              <a:t> Grid;</a:t>
            </a:r>
          </a:p>
          <a:p>
            <a:pPr lvl="1"/>
            <a:r>
              <a:rPr lang="pt-BR" dirty="0">
                <a:solidFill>
                  <a:srgbClr val="FFE285"/>
                </a:solidFill>
              </a:rPr>
              <a:t>Nesse </a:t>
            </a:r>
            <a:r>
              <a:rPr lang="pt-BR" dirty="0" err="1">
                <a:solidFill>
                  <a:srgbClr val="FFE285"/>
                </a:solidFill>
              </a:rPr>
              <a:t>array</a:t>
            </a:r>
            <a:r>
              <a:rPr lang="pt-BR" dirty="0">
                <a:solidFill>
                  <a:srgbClr val="FFE285"/>
                </a:solidFill>
              </a:rPr>
              <a:t> conterá os estados das portas: Se </a:t>
            </a:r>
            <a:r>
              <a:rPr lang="pt-BR" dirty="0" err="1">
                <a:solidFill>
                  <a:srgbClr val="FFE285"/>
                </a:solidFill>
              </a:rPr>
              <a:t>estaram</a:t>
            </a:r>
            <a:r>
              <a:rPr lang="pt-BR" dirty="0">
                <a:solidFill>
                  <a:srgbClr val="FFE285"/>
                </a:solidFill>
              </a:rPr>
              <a:t> desconhecidas, liberadas, trancadas ou emperradas;</a:t>
            </a:r>
          </a:p>
          <a:p>
            <a:r>
              <a:rPr lang="pt-BR" dirty="0">
                <a:solidFill>
                  <a:srgbClr val="FFE285"/>
                </a:solidFill>
              </a:rPr>
              <a:t>Abaixo estarão as cores que definiram a coloração que os sprites deveram receber em cada estado;</a:t>
            </a:r>
          </a:p>
          <a:p>
            <a:r>
              <a:rPr lang="pt-BR" dirty="0">
                <a:solidFill>
                  <a:srgbClr val="FFE285"/>
                </a:solidFill>
              </a:rPr>
              <a:t>Também terão os sprites que definiram se a porta está emperrada;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285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C12FA-9DDB-4A44-819A-89A90A614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3095"/>
            <a:ext cx="10353762" cy="5857461"/>
          </a:xfrm>
        </p:spPr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A variável </a:t>
            </a:r>
            <a:r>
              <a:rPr lang="pt-BR" sz="2000" b="1" i="1" dirty="0" err="1">
                <a:solidFill>
                  <a:srgbClr val="FFE285"/>
                </a:solidFill>
              </a:rPr>
              <a:t>doorIndicatorIndex</a:t>
            </a:r>
            <a:r>
              <a:rPr lang="pt-BR" b="1" i="1" dirty="0">
                <a:solidFill>
                  <a:srgbClr val="FFE285"/>
                </a:solidFill>
              </a:rPr>
              <a:t> </a:t>
            </a:r>
            <a:r>
              <a:rPr lang="pt-BR" dirty="0">
                <a:solidFill>
                  <a:srgbClr val="FFE285"/>
                </a:solidFill>
              </a:rPr>
              <a:t>é responsável por identificar o index das portas no mapa, pra definir o estado que cada porta receberá é necessário checar algumas outras informações:</a:t>
            </a:r>
          </a:p>
          <a:p>
            <a:pPr lvl="1"/>
            <a:r>
              <a:rPr lang="pt-BR" dirty="0">
                <a:solidFill>
                  <a:srgbClr val="FFE285"/>
                </a:solidFill>
                <a:effectLst/>
              </a:rPr>
              <a:t>A variável </a:t>
            </a:r>
            <a:r>
              <a:rPr lang="pt-BR" dirty="0" err="1">
                <a:solidFill>
                  <a:srgbClr val="FFE285"/>
                </a:solidFill>
                <a:effectLst/>
              </a:rPr>
              <a:t>locked</a:t>
            </a:r>
            <a:r>
              <a:rPr lang="pt-BR" dirty="0">
                <a:solidFill>
                  <a:srgbClr val="FFE285"/>
                </a:solidFill>
                <a:effectLst/>
              </a:rPr>
              <a:t> presente nos </a:t>
            </a:r>
            <a:r>
              <a:rPr lang="pt-BR" dirty="0" err="1">
                <a:solidFill>
                  <a:srgbClr val="FFE285"/>
                </a:solidFill>
                <a:effectLst/>
              </a:rPr>
              <a:t>interactibles</a:t>
            </a:r>
            <a:r>
              <a:rPr lang="pt-BR" dirty="0">
                <a:solidFill>
                  <a:srgbClr val="FFE285"/>
                </a:solidFill>
                <a:effectLst/>
              </a:rPr>
              <a:t> define se está livre ou trancada, mas ao estar trancada algumas coisa podem acontecer em relação ao seu </a:t>
            </a:r>
            <a:r>
              <a:rPr lang="pt-BR" dirty="0" err="1">
                <a:solidFill>
                  <a:srgbClr val="FFE285"/>
                </a:solidFill>
                <a:effectLst/>
              </a:rPr>
              <a:t>keyIndex</a:t>
            </a:r>
            <a:r>
              <a:rPr lang="pt-BR" dirty="0">
                <a:solidFill>
                  <a:srgbClr val="FFE285"/>
                </a:solidFill>
                <a:effectLst/>
              </a:rPr>
              <a:t>, que é a variável que define qual o index da chave que vai abrir essa porta;</a:t>
            </a:r>
          </a:p>
          <a:p>
            <a:pPr lvl="1"/>
            <a:r>
              <a:rPr lang="pt-BR" dirty="0" err="1">
                <a:solidFill>
                  <a:srgbClr val="FFE285"/>
                </a:solidFill>
                <a:effectLst/>
              </a:rPr>
              <a:t>keyIndex</a:t>
            </a:r>
            <a:r>
              <a:rPr lang="pt-BR" dirty="0">
                <a:solidFill>
                  <a:srgbClr val="FFE285"/>
                </a:solidFill>
                <a:effectLst/>
              </a:rPr>
              <a:t> &gt; 0: existe uma chave para aquela porta;</a:t>
            </a:r>
          </a:p>
          <a:p>
            <a:pPr lvl="1"/>
            <a:r>
              <a:rPr lang="pt-BR" dirty="0" err="1">
                <a:solidFill>
                  <a:srgbClr val="FFE285"/>
                </a:solidFill>
                <a:effectLst/>
              </a:rPr>
              <a:t>keyIndex</a:t>
            </a:r>
            <a:r>
              <a:rPr lang="pt-BR" dirty="0">
                <a:solidFill>
                  <a:srgbClr val="FFE285"/>
                </a:solidFill>
                <a:effectLst/>
              </a:rPr>
              <a:t> = 0: a porta está emperrada, não há como abrir;</a:t>
            </a:r>
          </a:p>
          <a:p>
            <a:pPr lvl="1"/>
            <a:r>
              <a:rPr lang="pt-BR" dirty="0" err="1">
                <a:solidFill>
                  <a:srgbClr val="FFE285"/>
                </a:solidFill>
                <a:effectLst/>
              </a:rPr>
              <a:t>keyIndex</a:t>
            </a:r>
            <a:r>
              <a:rPr lang="pt-BR" dirty="0">
                <a:solidFill>
                  <a:srgbClr val="FFE285"/>
                </a:solidFill>
                <a:effectLst/>
              </a:rPr>
              <a:t> &lt; 0: a porta está trancada pelo outro lado, deverá dar a volta;</a:t>
            </a:r>
          </a:p>
          <a:p>
            <a:pPr lvl="1"/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263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00C51-5703-44AE-883D-9AA0D204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C4B9B-D26C-4948-BBC0-36CEF3D7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rgbClr val="FFE285"/>
                </a:solidFill>
              </a:rPr>
              <a:t>O jogo terá seu visual baseado em jogos de </a:t>
            </a:r>
            <a:r>
              <a:rPr lang="pt-BR" dirty="0" err="1">
                <a:solidFill>
                  <a:srgbClr val="FFE285"/>
                </a:solidFill>
              </a:rPr>
              <a:t>survival</a:t>
            </a:r>
            <a:r>
              <a:rPr lang="pt-BR" dirty="0">
                <a:solidFill>
                  <a:srgbClr val="FFE285"/>
                </a:solidFill>
              </a:rPr>
              <a:t> clássicos, meio </a:t>
            </a:r>
            <a:r>
              <a:rPr lang="pt-BR" dirty="0" err="1">
                <a:solidFill>
                  <a:srgbClr val="FFE285"/>
                </a:solidFill>
              </a:rPr>
              <a:t>low</a:t>
            </a:r>
            <a:r>
              <a:rPr lang="pt-BR" dirty="0">
                <a:solidFill>
                  <a:srgbClr val="FFE285"/>
                </a:solidFill>
              </a:rPr>
              <a:t> </a:t>
            </a:r>
            <a:r>
              <a:rPr lang="pt-BR" dirty="0" err="1">
                <a:solidFill>
                  <a:srgbClr val="FFE285"/>
                </a:solidFill>
              </a:rPr>
              <a:t>poly</a:t>
            </a:r>
            <a:r>
              <a:rPr lang="pt-BR" dirty="0">
                <a:solidFill>
                  <a:srgbClr val="FFE285"/>
                </a:solidFill>
              </a:rPr>
              <a:t> para facilitar na modelagem, mas sem deixar der realista, a principio seria adotado um estilo m </a:t>
            </a:r>
            <a:r>
              <a:rPr lang="pt-BR" dirty="0" err="1">
                <a:solidFill>
                  <a:srgbClr val="FFE285"/>
                </a:solidFill>
              </a:rPr>
              <a:t>cell</a:t>
            </a:r>
            <a:r>
              <a:rPr lang="pt-BR" dirty="0">
                <a:solidFill>
                  <a:srgbClr val="FFE285"/>
                </a:solidFill>
              </a:rPr>
              <a:t> </a:t>
            </a:r>
            <a:r>
              <a:rPr lang="pt-BR" dirty="0" err="1">
                <a:solidFill>
                  <a:srgbClr val="FFE285"/>
                </a:solidFill>
              </a:rPr>
              <a:t>shading</a:t>
            </a:r>
            <a:r>
              <a:rPr lang="pt-BR" dirty="0">
                <a:solidFill>
                  <a:srgbClr val="FFE285"/>
                </a:solidFill>
              </a:rPr>
              <a:t>, porém houveram alguns problemas em relação a iluminação, essencial em jogos desse gênero;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As animações faciais seriam feitas estilo </a:t>
            </a:r>
            <a:r>
              <a:rPr lang="pt-BR" dirty="0" err="1">
                <a:solidFill>
                  <a:srgbClr val="FFE285"/>
                </a:solidFill>
              </a:rPr>
              <a:t>Fear</a:t>
            </a:r>
            <a:r>
              <a:rPr lang="pt-BR" dirty="0">
                <a:solidFill>
                  <a:srgbClr val="FFE285"/>
                </a:solidFill>
              </a:rPr>
              <a:t> </a:t>
            </a:r>
            <a:r>
              <a:rPr lang="pt-BR" dirty="0" err="1">
                <a:solidFill>
                  <a:srgbClr val="FFE285"/>
                </a:solidFill>
              </a:rPr>
              <a:t>Effect</a:t>
            </a:r>
            <a:r>
              <a:rPr lang="pt-BR" dirty="0">
                <a:solidFill>
                  <a:srgbClr val="FFE285"/>
                </a:solidFill>
              </a:rPr>
              <a:t> e </a:t>
            </a:r>
            <a:r>
              <a:rPr lang="pt-BR" dirty="0" err="1">
                <a:solidFill>
                  <a:srgbClr val="FFE285"/>
                </a:solidFill>
              </a:rPr>
              <a:t>Megaman</a:t>
            </a:r>
            <a:r>
              <a:rPr lang="pt-BR" dirty="0">
                <a:solidFill>
                  <a:srgbClr val="FFE285"/>
                </a:solidFill>
              </a:rPr>
              <a:t> 64, como uma espécie de sprite 2d, porém devido a alguns erros será usando as </a:t>
            </a:r>
            <a:r>
              <a:rPr lang="pt-BR" dirty="0" err="1">
                <a:solidFill>
                  <a:srgbClr val="FFE285"/>
                </a:solidFill>
              </a:rPr>
              <a:t>blend</a:t>
            </a:r>
            <a:r>
              <a:rPr lang="pt-BR" dirty="0">
                <a:solidFill>
                  <a:srgbClr val="FFE285"/>
                </a:solidFill>
              </a:rPr>
              <a:t> shapes utilizando bastante da direção de imagem pra esconder algumas limitações.</a:t>
            </a:r>
          </a:p>
        </p:txBody>
      </p:sp>
    </p:spTree>
    <p:extLst>
      <p:ext uri="{BB962C8B-B14F-4D97-AF65-F5344CB8AC3E}">
        <p14:creationId xmlns:p14="http://schemas.microsoft.com/office/powerpoint/2010/main" val="80641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AFE0B-0DF9-4177-B689-2CEC5995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Backups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3B31A-D425-41A5-BCDB-8719E47B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Os backups serão feitos no meu google drive.</a:t>
            </a:r>
          </a:p>
          <a:p>
            <a:r>
              <a:rPr lang="pt-BR" dirty="0">
                <a:solidFill>
                  <a:srgbClr val="FFE285"/>
                </a:solidFill>
              </a:rPr>
              <a:t>Para realizar um backup você ira salvar as seguintes pastas.</a:t>
            </a:r>
          </a:p>
          <a:p>
            <a:pPr lvl="1"/>
            <a:r>
              <a:rPr lang="pt-BR" dirty="0" err="1">
                <a:solidFill>
                  <a:srgbClr val="FFE285"/>
                </a:solidFill>
              </a:rPr>
              <a:t>Assets</a:t>
            </a:r>
            <a:r>
              <a:rPr lang="pt-BR" dirty="0">
                <a:solidFill>
                  <a:srgbClr val="FFE285"/>
                </a:solidFill>
              </a:rPr>
              <a:t>;</a:t>
            </a:r>
          </a:p>
          <a:p>
            <a:pPr lvl="1"/>
            <a:r>
              <a:rPr lang="pt-BR" dirty="0" err="1">
                <a:solidFill>
                  <a:srgbClr val="FFE285"/>
                </a:solidFill>
              </a:rPr>
              <a:t>Packages</a:t>
            </a:r>
            <a:r>
              <a:rPr lang="pt-BR" dirty="0">
                <a:solidFill>
                  <a:srgbClr val="FFE285"/>
                </a:solidFill>
              </a:rPr>
              <a:t>;</a:t>
            </a:r>
          </a:p>
          <a:p>
            <a:pPr lvl="1"/>
            <a:r>
              <a:rPr lang="pt-BR" dirty="0" err="1">
                <a:solidFill>
                  <a:srgbClr val="FFE285"/>
                </a:solidFill>
              </a:rPr>
              <a:t>ProjectSettings</a:t>
            </a:r>
            <a:r>
              <a:rPr lang="pt-BR" dirty="0">
                <a:solidFill>
                  <a:srgbClr val="FFE285"/>
                </a:solidFill>
              </a:rPr>
              <a:t>.</a:t>
            </a:r>
          </a:p>
          <a:p>
            <a:r>
              <a:rPr lang="pt-BR" dirty="0">
                <a:solidFill>
                  <a:srgbClr val="FFE285"/>
                </a:solidFill>
              </a:rPr>
              <a:t>Os outros arquivos poderão ser excluídos.</a:t>
            </a:r>
          </a:p>
          <a:p>
            <a:r>
              <a:rPr lang="pt-BR" dirty="0">
                <a:solidFill>
                  <a:srgbClr val="FFE285"/>
                </a:solidFill>
              </a:rPr>
              <a:t>É bom excluir esses arquivos de vez em quando para diminuir o espaço de armazenamento do projeto.</a:t>
            </a:r>
          </a:p>
        </p:txBody>
      </p:sp>
    </p:spTree>
    <p:extLst>
      <p:ext uri="{BB962C8B-B14F-4D97-AF65-F5344CB8AC3E}">
        <p14:creationId xmlns:p14="http://schemas.microsoft.com/office/powerpoint/2010/main" val="338941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41114-C8C7-4C33-BF57-24291BE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Movimentação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545312-3050-41A1-8F81-23B4E86E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rgbClr val="FFE285"/>
                </a:solidFill>
              </a:rPr>
              <a:t>O jogo terá uma movimentação semelhante aos jogos antigos do gênero, estilo Tanque;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Também haverá a possibilidade de se jogar com um modo de controle alternativo semelhante a jogos de </a:t>
            </a:r>
            <a:r>
              <a:rPr lang="pt-BR" dirty="0" err="1">
                <a:solidFill>
                  <a:srgbClr val="FFE285"/>
                </a:solidFill>
              </a:rPr>
              <a:t>Hack’n’slash</a:t>
            </a:r>
            <a:r>
              <a:rPr lang="pt-BR" dirty="0">
                <a:solidFill>
                  <a:srgbClr val="FFE285"/>
                </a:solidFill>
              </a:rPr>
              <a:t>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Esse modo de controle só é aplicável a movimentação normal, enquanto estiver mirando sempre será o controle tipo Tanque;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A jogador poderá interagir com alguns elementos do cenário para escalar, empurrar, pular, pegar itens, </a:t>
            </a:r>
            <a:r>
              <a:rPr lang="pt-BR" dirty="0" err="1">
                <a:solidFill>
                  <a:srgbClr val="FFE285"/>
                </a:solidFill>
              </a:rPr>
              <a:t>etc</a:t>
            </a:r>
            <a:r>
              <a:rPr lang="pt-BR" dirty="0">
                <a:solidFill>
                  <a:srgbClr val="FFE285"/>
                </a:solidFill>
              </a:rPr>
              <a:t>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Enquanto escala ou pula o jogador estará imune aos ataques dos inimigos.</a:t>
            </a:r>
          </a:p>
        </p:txBody>
      </p:sp>
    </p:spTree>
    <p:extLst>
      <p:ext uri="{BB962C8B-B14F-4D97-AF65-F5344CB8AC3E}">
        <p14:creationId xmlns:p14="http://schemas.microsoft.com/office/powerpoint/2010/main" val="69194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2714D-8D6B-43D3-A4B3-5ED31ECF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10817"/>
            <a:ext cx="10353762" cy="6215270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FFE285"/>
                </a:solidFill>
              </a:rPr>
              <a:t>Será utilizada uma lanterna para iluminar o ambiente, fundamental na progressão, que no caso será o celular, que também será responsável por fotografar alguns itens como mapas e alguns files;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Ainda há um dilema quanto ao flash da lanterna:</a:t>
            </a:r>
          </a:p>
          <a:p>
            <a:pPr lvl="1" algn="just"/>
            <a:r>
              <a:rPr lang="pt-BR" dirty="0">
                <a:solidFill>
                  <a:srgbClr val="FFE285"/>
                </a:solidFill>
              </a:rPr>
              <a:t>Opção 1: utilizar um </a:t>
            </a:r>
            <a:r>
              <a:rPr lang="pt-BR" dirty="0" err="1">
                <a:solidFill>
                  <a:srgbClr val="FFE285"/>
                </a:solidFill>
              </a:rPr>
              <a:t>asset</a:t>
            </a:r>
            <a:r>
              <a:rPr lang="pt-BR" dirty="0">
                <a:solidFill>
                  <a:srgbClr val="FFE285"/>
                </a:solidFill>
              </a:rPr>
              <a:t> pronto que realiza essa função.</a:t>
            </a:r>
          </a:p>
          <a:p>
            <a:pPr lvl="1" algn="just"/>
            <a:r>
              <a:rPr lang="pt-BR" dirty="0">
                <a:solidFill>
                  <a:srgbClr val="FFE285"/>
                </a:solidFill>
              </a:rPr>
              <a:t>Opção 2: criar um cone e utilizar o </a:t>
            </a:r>
            <a:r>
              <a:rPr lang="pt-BR" dirty="0" err="1">
                <a:solidFill>
                  <a:srgbClr val="FFE285"/>
                </a:solidFill>
              </a:rPr>
              <a:t>shader</a:t>
            </a:r>
            <a:r>
              <a:rPr lang="pt-BR" dirty="0">
                <a:solidFill>
                  <a:srgbClr val="FFE285"/>
                </a:solidFill>
              </a:rPr>
              <a:t> </a:t>
            </a:r>
            <a:r>
              <a:rPr lang="pt-BR" dirty="0" err="1">
                <a:solidFill>
                  <a:srgbClr val="FFE285"/>
                </a:solidFill>
              </a:rPr>
              <a:t>graph</a:t>
            </a:r>
            <a:r>
              <a:rPr lang="pt-BR" dirty="0">
                <a:solidFill>
                  <a:srgbClr val="FFE285"/>
                </a:solidFill>
              </a:rPr>
              <a:t> para criar uma falsa ilusão.</a:t>
            </a:r>
          </a:p>
          <a:p>
            <a:pPr lvl="1" algn="just"/>
            <a:endParaRPr lang="pt-BR" dirty="0">
              <a:solidFill>
                <a:srgbClr val="FFE285"/>
              </a:solidFill>
            </a:endParaRPr>
          </a:p>
          <a:p>
            <a:pPr lvl="1" algn="just"/>
            <a:r>
              <a:rPr lang="pt-BR" dirty="0">
                <a:solidFill>
                  <a:srgbClr val="FFE285"/>
                </a:solidFill>
              </a:rPr>
              <a:t>Com muito pesar foi escolhida a Opção 1, queria ter feito por conta própria.</a:t>
            </a:r>
          </a:p>
        </p:txBody>
      </p:sp>
    </p:spTree>
    <p:extLst>
      <p:ext uri="{BB962C8B-B14F-4D97-AF65-F5344CB8AC3E}">
        <p14:creationId xmlns:p14="http://schemas.microsoft.com/office/powerpoint/2010/main" val="348709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EEA2D-298F-4E4E-9D3F-8BF3D303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Combate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8B975-280F-43DB-8693-70B0ED99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rgbClr val="FFE285"/>
                </a:solidFill>
              </a:rPr>
              <a:t>O jogo terá múltiplos inimigos: comuns, subchefes e chefes; todos com o objetivo de dificultar a exploração;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Alguns chefes serão opcionais, porém, ao derrota-los será dropado algum item legal (upgrades de armas, de vida, </a:t>
            </a:r>
            <a:r>
              <a:rPr lang="pt-BR" dirty="0" err="1">
                <a:solidFill>
                  <a:srgbClr val="FFE285"/>
                </a:solidFill>
              </a:rPr>
              <a:t>etc</a:t>
            </a:r>
            <a:r>
              <a:rPr lang="pt-BR" dirty="0">
                <a:solidFill>
                  <a:srgbClr val="FFE285"/>
                </a:solidFill>
              </a:rPr>
              <a:t>) que ajudará na progressão do jogo;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Uma minoria de chefes será necessário derrotar pois possuem algum papel na história em si;</a:t>
            </a:r>
          </a:p>
          <a:p>
            <a:pPr algn="just"/>
            <a:r>
              <a:rPr lang="pt-BR" dirty="0">
                <a:solidFill>
                  <a:srgbClr val="FFE285"/>
                </a:solidFill>
              </a:rPr>
              <a:t>Os inimigos serão pessoas, porém possuídas, algumas tentaram não te atacar pois ainda lutam contra a possessão, algo inspirado no filme “</a:t>
            </a:r>
            <a:r>
              <a:rPr lang="pt-BR" dirty="0" err="1">
                <a:solidFill>
                  <a:srgbClr val="FFE285"/>
                </a:solidFill>
              </a:rPr>
              <a:t>Rec</a:t>
            </a:r>
            <a:r>
              <a:rPr lang="pt-BR" dirty="0">
                <a:solidFill>
                  <a:srgbClr val="FFE285"/>
                </a:solidFill>
              </a:rPr>
              <a:t>” e no vírus da série ‘Sobrenatural’.</a:t>
            </a:r>
          </a:p>
        </p:txBody>
      </p:sp>
    </p:spTree>
    <p:extLst>
      <p:ext uri="{BB962C8B-B14F-4D97-AF65-F5344CB8AC3E}">
        <p14:creationId xmlns:p14="http://schemas.microsoft.com/office/powerpoint/2010/main" val="163887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40CB4-9A80-419A-98E8-3BFC3F15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E285"/>
                </a:solidFill>
              </a:rPr>
              <a:t>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2060F-B479-4EAD-9EB2-072D848C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rgbClr val="FFE285"/>
                </a:solidFill>
              </a:rPr>
              <a:t>A personagem poderá estar em 3 estados padrões, semelhante a </a:t>
            </a:r>
            <a:r>
              <a:rPr lang="pt-BR" dirty="0" err="1">
                <a:solidFill>
                  <a:srgbClr val="FFE285"/>
                </a:solidFill>
              </a:rPr>
              <a:t>Resident</a:t>
            </a:r>
            <a:r>
              <a:rPr lang="pt-BR" dirty="0">
                <a:solidFill>
                  <a:srgbClr val="FFE285"/>
                </a:solidFill>
              </a:rPr>
              <a:t> </a:t>
            </a:r>
            <a:r>
              <a:rPr lang="pt-BR" dirty="0" err="1">
                <a:solidFill>
                  <a:srgbClr val="FFE285"/>
                </a:solidFill>
              </a:rPr>
              <a:t>Evil</a:t>
            </a:r>
            <a:r>
              <a:rPr lang="pt-BR" dirty="0">
                <a:solidFill>
                  <a:srgbClr val="FFE285"/>
                </a:solidFill>
              </a:rPr>
              <a:t>: Bom, Cuidado e Mal; que representaram a vida do personagem, esses estados influenciaram na velocidade da personagem e mudará suas animações, semelhante a </a:t>
            </a:r>
            <a:r>
              <a:rPr lang="pt-BR" dirty="0" err="1">
                <a:solidFill>
                  <a:srgbClr val="FFE285"/>
                </a:solidFill>
              </a:rPr>
              <a:t>Resident</a:t>
            </a:r>
            <a:r>
              <a:rPr lang="pt-BR" dirty="0">
                <a:solidFill>
                  <a:srgbClr val="FFE285"/>
                </a:solidFill>
              </a:rPr>
              <a:t> </a:t>
            </a:r>
            <a:r>
              <a:rPr lang="pt-BR" dirty="0" err="1">
                <a:solidFill>
                  <a:srgbClr val="FFE285"/>
                </a:solidFill>
              </a:rPr>
              <a:t>Evil</a:t>
            </a:r>
            <a:r>
              <a:rPr lang="pt-BR" dirty="0">
                <a:solidFill>
                  <a:srgbClr val="FFE285"/>
                </a:solidFill>
              </a:rPr>
              <a:t> e Dino </a:t>
            </a:r>
            <a:r>
              <a:rPr lang="pt-BR" dirty="0" err="1">
                <a:solidFill>
                  <a:srgbClr val="FFE285"/>
                </a:solidFill>
              </a:rPr>
              <a:t>Crisis</a:t>
            </a:r>
            <a:r>
              <a:rPr lang="pt-BR" dirty="0">
                <a:solidFill>
                  <a:srgbClr val="FFE285"/>
                </a:solidFill>
              </a:rPr>
              <a:t> 1;</a:t>
            </a:r>
          </a:p>
          <a:p>
            <a:pPr algn="just"/>
            <a:endParaRPr lang="pt-BR" dirty="0">
              <a:solidFill>
                <a:srgbClr val="FFE285"/>
              </a:solidFill>
            </a:endParaRPr>
          </a:p>
          <a:p>
            <a:pPr algn="just"/>
            <a:r>
              <a:rPr lang="pt-BR" dirty="0">
                <a:solidFill>
                  <a:srgbClr val="FFE285"/>
                </a:solidFill>
              </a:rPr>
              <a:t>Além desses 3 estados também haverá o status Sangrando onde será necessário uma bandagem para parar o sangramento, nesse status a vida da personagem será drenada até chegar a 0, fazendo com que morra com qualquer ataque dos inimigos semelhante a Dino </a:t>
            </a:r>
            <a:r>
              <a:rPr lang="pt-BR" dirty="0" err="1">
                <a:solidFill>
                  <a:srgbClr val="FFE285"/>
                </a:solidFill>
              </a:rPr>
              <a:t>Crisis</a:t>
            </a:r>
            <a:r>
              <a:rPr lang="pt-BR" dirty="0">
                <a:solidFill>
                  <a:srgbClr val="FFE285"/>
                </a:solidFill>
              </a:rPr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189531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B0F0A-E7CC-4125-AE56-44F97382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Inventário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C78288-B785-4AF3-A849-DC58632A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245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514</TotalTime>
  <Words>2352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Bookman Old Style</vt:lpstr>
      <vt:lpstr>Rockwell</vt:lpstr>
      <vt:lpstr>Damask</vt:lpstr>
      <vt:lpstr>Sem Nome</vt:lpstr>
      <vt:lpstr>Mecânicas</vt:lpstr>
      <vt:lpstr>Visual</vt:lpstr>
      <vt:lpstr>Backups</vt:lpstr>
      <vt:lpstr>Movimentação</vt:lpstr>
      <vt:lpstr>Apresentação do PowerPoint</vt:lpstr>
      <vt:lpstr>Combate</vt:lpstr>
      <vt:lpstr>Estados</vt:lpstr>
      <vt:lpstr>Inventário</vt:lpstr>
      <vt:lpstr>Itens</vt:lpstr>
      <vt:lpstr>Apresentação do PowerPoint</vt:lpstr>
      <vt:lpstr>Inimigos Comuns</vt:lpstr>
      <vt:lpstr>Apresentação do PowerPoint</vt:lpstr>
      <vt:lpstr>Cenários</vt:lpstr>
      <vt:lpstr>Montagem da cena</vt:lpstr>
      <vt:lpstr>Setup do cenário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matheus de oliveira santos</dc:creator>
  <cp:lastModifiedBy>anderson matheus de oliveira santos</cp:lastModifiedBy>
  <cp:revision>50</cp:revision>
  <dcterms:created xsi:type="dcterms:W3CDTF">2019-09-03T20:15:24Z</dcterms:created>
  <dcterms:modified xsi:type="dcterms:W3CDTF">2021-01-27T13:09:24Z</dcterms:modified>
</cp:coreProperties>
</file>