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24"/>
  </p:notesMasterIdLst>
  <p:sldIdLst>
    <p:sldId id="256" r:id="rId3"/>
    <p:sldId id="257" r:id="rId4"/>
    <p:sldId id="258" r:id="rId5"/>
    <p:sldId id="282" r:id="rId6"/>
    <p:sldId id="263" r:id="rId7"/>
    <p:sldId id="265" r:id="rId8"/>
    <p:sldId id="267" r:id="rId9"/>
    <p:sldId id="268" r:id="rId10"/>
    <p:sldId id="266" r:id="rId11"/>
    <p:sldId id="270" r:id="rId12"/>
    <p:sldId id="269" r:id="rId13"/>
    <p:sldId id="271" r:id="rId14"/>
    <p:sldId id="283" r:id="rId15"/>
    <p:sldId id="293" r:id="rId16"/>
    <p:sldId id="287" r:id="rId17"/>
    <p:sldId id="288" r:id="rId18"/>
    <p:sldId id="292" r:id="rId19"/>
    <p:sldId id="290" r:id="rId20"/>
    <p:sldId id="278" r:id="rId21"/>
    <p:sldId id="279" r:id="rId22"/>
    <p:sldId id="289" r:id="rId23"/>
  </p:sldIdLst>
  <p:sldSz cx="12192000" cy="6858000"/>
  <p:notesSz cx="6858000" cy="9144000"/>
  <p:embeddedFontLst>
    <p:embeddedFont>
      <p:font typeface="Gill Sans" panose="020B0502020104020203" pitchFamily="34" charset="-79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hOObQFEv4VsOGyCGbR6Sv3tdpr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282EF1-089E-419C-8770-3CA6C5CF3CDC}">
  <a:tblStyle styleId="{93282EF1-089E-419C-8770-3CA6C5CF3C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3"/>
    <p:restoredTop sz="94014"/>
  </p:normalViewPr>
  <p:slideViewPr>
    <p:cSldViewPr snapToGrid="0">
      <p:cViewPr varScale="1">
        <p:scale>
          <a:sx n="120" d="100"/>
          <a:sy n="120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9943757e9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89943757e9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d5807ee4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fd5807ee4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fd5807ee4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fd5807ee4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9943757e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9943757e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9943757e9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9943757e9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9943757e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9943757e9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d5807ee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fd5807ee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d5807ee4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fd5807ee4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fde6718a5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fde6718a5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body" idx="1"/>
          </p:nvPr>
        </p:nvSpPr>
        <p:spPr>
          <a:xfrm rot="5400000">
            <a:off x="2838641" y="329756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2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2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3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body" idx="4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2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>
            <a:spLocks noGrp="1"/>
          </p:cNvSpPr>
          <p:nvPr>
            <p:ph type="pic" idx="2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78" name="Google Shape;78;p18"/>
          <p:cNvSpPr txBox="1">
            <a:spLocks noGrp="1"/>
          </p:cNvSpPr>
          <p:nvPr>
            <p:ph type="body" idx="1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1"/>
          </p:nvPr>
        </p:nvSpPr>
        <p:spPr>
          <a:xfrm rot="5400000">
            <a:off x="4545009" y="324172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2" name="Google Shape;22;p7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Gill Sans"/>
              <a:buNone/>
            </a:pPr>
            <a:r>
              <a:rPr lang="en-AU" sz="2800" b="0" i="0" u="none" strike="noStrike" dirty="0">
                <a:solidFill>
                  <a:schemeClr val="tx1"/>
                </a:solidFill>
                <a:latin typeface="+mj-lt"/>
              </a:rPr>
              <a:t>USING ARTIFICIAL INTELLIGENCE TO AUTOMATE DEPLOYMENT OF MTD OPERATION</a:t>
            </a:r>
            <a:endParaRPr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9" name="Google Shape;99;p1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60"/>
              <a:buNone/>
            </a:pPr>
            <a:r>
              <a:rPr lang="en-AU" sz="2660" b="0" i="0" u="none" strike="noStrike">
                <a:solidFill>
                  <a:srgbClr val="3F3F3F"/>
                </a:solidFill>
              </a:rPr>
              <a:t>Wai Him Ho (22701889)</a:t>
            </a:r>
            <a:endParaRPr sz="2660" b="0">
              <a:solidFill>
                <a:srgbClr val="3F3F3F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860"/>
              <a:buNone/>
            </a:pPr>
            <a:r>
              <a:rPr lang="en-AU" sz="2660" b="0" i="0" u="none" strike="noStrike">
                <a:solidFill>
                  <a:srgbClr val="3F3F3F"/>
                </a:solidFill>
              </a:rPr>
              <a:t>Supervisor: Jin Hong</a:t>
            </a:r>
            <a:endParaRPr sz="2660" b="0">
              <a:solidFill>
                <a:srgbClr val="3F3F3F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550"/>
              <a:buNone/>
            </a:pPr>
            <a:br>
              <a:rPr lang="en-AU" sz="2350"/>
            </a:br>
            <a:endParaRPr sz="23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fde6718a59_0_4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>
                <a:latin typeface="+mj-lt"/>
              </a:rPr>
              <a:t>EXPERIMENT</a:t>
            </a:r>
            <a:endParaRPr dirty="0"/>
          </a:p>
        </p:txBody>
      </p:sp>
      <p:sp>
        <p:nvSpPr>
          <p:cNvPr id="185" name="Google Shape;185;g2fde6718a59_0_4"/>
          <p:cNvSpPr txBox="1">
            <a:spLocks noGrp="1"/>
          </p:cNvSpPr>
          <p:nvPr>
            <p:ph type="body" idx="1"/>
          </p:nvPr>
        </p:nvSpPr>
        <p:spPr>
          <a:xfrm>
            <a:off x="680433" y="2523717"/>
            <a:ext cx="4965543" cy="345803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Features </a:t>
            </a:r>
            <a:endParaRPr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AU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 Success Rate (ASR)</a:t>
            </a:r>
            <a:r>
              <a:rPr lang="en-AU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AU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Shortest Path Variability (SPV)</a:t>
            </a:r>
            <a:r>
              <a:rPr lang="en-AU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AU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MTD Execution Frequency (MEF)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AU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 Time to Compromise (MTTC)</a:t>
            </a:r>
            <a:r>
              <a:rPr lang="en-AU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AU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Since Last MTD (TSLM)</a:t>
            </a:r>
            <a:r>
              <a:rPr lang="en-AU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86" name="Google Shape;186;g2fde6718a59_0_4"/>
          <p:cNvSpPr txBox="1"/>
          <p:nvPr/>
        </p:nvSpPr>
        <p:spPr>
          <a:xfrm>
            <a:off x="6546025" y="2523717"/>
            <a:ext cx="4672308" cy="3103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000" b="1" dirty="0">
                <a:solidFill>
                  <a:schemeClr val="dk1"/>
                </a:solidFill>
              </a:rPr>
              <a:t>Static Features 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AU" sz="2000" b="1" dirty="0">
                <a:solidFill>
                  <a:schemeClr val="dk1"/>
                </a:solidFill>
              </a:rPr>
              <a:t>Host Compromise Ratio (HCR)</a:t>
            </a:r>
            <a:r>
              <a:rPr lang="en-AU" sz="2000" dirty="0">
                <a:solidFill>
                  <a:schemeClr val="dk1"/>
                </a:solidFill>
              </a:rPr>
              <a:t> 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AU" sz="2000" b="1" dirty="0">
                <a:solidFill>
                  <a:schemeClr val="dk1"/>
                </a:solidFill>
              </a:rPr>
              <a:t>Exposed Endpoints (EE)</a:t>
            </a:r>
            <a:r>
              <a:rPr lang="en-AU" sz="2000" dirty="0">
                <a:solidFill>
                  <a:schemeClr val="dk1"/>
                </a:solidFill>
              </a:rPr>
              <a:t> 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AU" sz="2000" b="1" dirty="0">
                <a:solidFill>
                  <a:schemeClr val="dk1"/>
                </a:solidFill>
              </a:rPr>
              <a:t>Attack Path Exposure (APE)</a:t>
            </a:r>
            <a:r>
              <a:rPr lang="en-AU" sz="2000" dirty="0">
                <a:solidFill>
                  <a:schemeClr val="dk1"/>
                </a:solidFill>
              </a:rPr>
              <a:t> 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AU" sz="2000" b="1" dirty="0">
                <a:solidFill>
                  <a:schemeClr val="dk1"/>
                </a:solidFill>
              </a:rPr>
              <a:t>Risk (RISK)</a:t>
            </a:r>
            <a:r>
              <a:rPr lang="en-AU" sz="2000" dirty="0">
                <a:solidFill>
                  <a:schemeClr val="dk1"/>
                </a:solidFill>
              </a:rPr>
              <a:t> </a:t>
            </a:r>
          </a:p>
          <a:p>
            <a:pPr marL="457200" indent="-317500">
              <a:lnSpc>
                <a:spcPct val="115000"/>
              </a:lnSpc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AU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on Attack (ROA)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89943757e9_0_57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dirty="0">
                <a:latin typeface="+mj-lt"/>
              </a:rPr>
              <a:t>MTD TYPES</a:t>
            </a:r>
            <a:endParaRPr dirty="0">
              <a:latin typeface="+mj-lt"/>
            </a:endParaRPr>
          </a:p>
        </p:txBody>
      </p:sp>
      <p:sp>
        <p:nvSpPr>
          <p:cNvPr id="179" name="Google Shape;179;g289943757e9_0_57"/>
          <p:cNvSpPr txBox="1">
            <a:spLocks noGrp="1"/>
          </p:cNvSpPr>
          <p:nvPr>
            <p:ph type="body" idx="1"/>
          </p:nvPr>
        </p:nvSpPr>
        <p:spPr>
          <a:xfrm>
            <a:off x="1518050" y="2638049"/>
            <a:ext cx="9203080" cy="350269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AU" b="1" dirty="0" err="1"/>
              <a:t>CompleteTopologyShuffle</a:t>
            </a:r>
            <a:r>
              <a:rPr lang="en-AU" b="1" dirty="0"/>
              <a:t>: </a:t>
            </a:r>
            <a:r>
              <a:rPr lang="en-AU" dirty="0"/>
              <a:t>Completely regenerates the network, preserving the hosts from previously network.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AU" b="1" dirty="0" err="1"/>
              <a:t>IPShuffle</a:t>
            </a:r>
            <a:r>
              <a:rPr lang="en-AU" b="1" dirty="0"/>
              <a:t>: </a:t>
            </a:r>
            <a:r>
              <a:rPr lang="en-AU" dirty="0"/>
              <a:t>Assigning existing host’s Ip address to a new random address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AU" b="1" dirty="0" err="1"/>
              <a:t>OSDiversity</a:t>
            </a:r>
            <a:r>
              <a:rPr lang="en-AU" b="1" dirty="0"/>
              <a:t>: </a:t>
            </a:r>
            <a:r>
              <a:rPr lang="en-AU" dirty="0"/>
              <a:t>Switching between different Operating System types and versions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AU" b="1" dirty="0" err="1"/>
              <a:t>ServiceDiversity</a:t>
            </a:r>
            <a:r>
              <a:rPr lang="en-AU" b="1" dirty="0"/>
              <a:t>: </a:t>
            </a:r>
            <a:r>
              <a:rPr lang="en-AU" dirty="0"/>
              <a:t>Update the services running on the hosts' nodes within a network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d5807ee4e_0_59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>
                <a:latin typeface="+mj-lt"/>
              </a:rPr>
              <a:t>EXPERIMENT</a:t>
            </a:r>
            <a:endParaRPr dirty="0">
              <a:latin typeface="+mj-lt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CE8DFC2-71FD-ABDF-139C-AD0F80E13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476990"/>
              </p:ext>
            </p:extLst>
          </p:nvPr>
        </p:nvGraphicFramePr>
        <p:xfrm>
          <a:off x="639136" y="2235199"/>
          <a:ext cx="8805334" cy="4512736"/>
        </p:xfrm>
        <a:graphic>
          <a:graphicData uri="http://schemas.openxmlformats.org/drawingml/2006/table">
            <a:tbl>
              <a:tblPr firstRow="1" bandRow="1">
                <a:tableStyleId>{93282EF1-089E-419C-8770-3CA6C5CF3CDC}</a:tableStyleId>
              </a:tblPr>
              <a:tblGrid>
                <a:gridCol w="1467555">
                  <a:extLst>
                    <a:ext uri="{9D8B030D-6E8A-4147-A177-3AD203B41FA5}">
                      <a16:colId xmlns:a16="http://schemas.microsoft.com/office/drawing/2014/main" val="4076202111"/>
                    </a:ext>
                  </a:extLst>
                </a:gridCol>
                <a:gridCol w="953064">
                  <a:extLst>
                    <a:ext uri="{9D8B030D-6E8A-4147-A177-3AD203B41FA5}">
                      <a16:colId xmlns:a16="http://schemas.microsoft.com/office/drawing/2014/main" val="3673321561"/>
                    </a:ext>
                  </a:extLst>
                </a:gridCol>
                <a:gridCol w="1982050">
                  <a:extLst>
                    <a:ext uri="{9D8B030D-6E8A-4147-A177-3AD203B41FA5}">
                      <a16:colId xmlns:a16="http://schemas.microsoft.com/office/drawing/2014/main" val="641661521"/>
                    </a:ext>
                  </a:extLst>
                </a:gridCol>
                <a:gridCol w="1467555">
                  <a:extLst>
                    <a:ext uri="{9D8B030D-6E8A-4147-A177-3AD203B41FA5}">
                      <a16:colId xmlns:a16="http://schemas.microsoft.com/office/drawing/2014/main" val="2091121501"/>
                    </a:ext>
                  </a:extLst>
                </a:gridCol>
                <a:gridCol w="1467555">
                  <a:extLst>
                    <a:ext uri="{9D8B030D-6E8A-4147-A177-3AD203B41FA5}">
                      <a16:colId xmlns:a16="http://schemas.microsoft.com/office/drawing/2014/main" val="1358214515"/>
                    </a:ext>
                  </a:extLst>
                </a:gridCol>
                <a:gridCol w="1467555">
                  <a:extLst>
                    <a:ext uri="{9D8B030D-6E8A-4147-A177-3AD203B41FA5}">
                      <a16:colId xmlns:a16="http://schemas.microsoft.com/office/drawing/2014/main" val="3959561077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All MTD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CompleteTopologyShuffle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IPShuffle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OSDiversity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ServiceDiversity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10444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r>
                        <a:rPr lang="en-US" sz="1100" dirty="0"/>
                        <a:t>All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236992"/>
                  </a:ext>
                </a:extLst>
              </a:tr>
              <a:tr h="433917">
                <a:tc>
                  <a:txBody>
                    <a:bodyPr/>
                    <a:lstStyle/>
                    <a:p>
                      <a:r>
                        <a:rPr lang="en-US" sz="1100" dirty="0"/>
                        <a:t>Host Compromise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223979"/>
                  </a:ext>
                </a:extLst>
              </a:tr>
              <a:tr h="433917">
                <a:tc>
                  <a:txBody>
                    <a:bodyPr/>
                    <a:lstStyle/>
                    <a:p>
                      <a:r>
                        <a:rPr lang="en-US" sz="1100" dirty="0"/>
                        <a:t>Exposed Endpoints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245564"/>
                  </a:ext>
                </a:extLst>
              </a:tr>
              <a:tr h="433917">
                <a:tc>
                  <a:txBody>
                    <a:bodyPr/>
                    <a:lstStyle/>
                    <a:p>
                      <a:r>
                        <a:rPr lang="en-US" sz="1100" dirty="0"/>
                        <a:t>Attack Path Exposure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304390"/>
                  </a:ext>
                </a:extLst>
              </a:tr>
              <a:tr h="433917">
                <a:tc>
                  <a:txBody>
                    <a:bodyPr/>
                    <a:lstStyle/>
                    <a:p>
                      <a:r>
                        <a:rPr lang="en-US" sz="1100" dirty="0"/>
                        <a:t>Attack Success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153675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r>
                        <a:rPr lang="en-US" sz="1100" dirty="0"/>
                        <a:t>Return on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651586"/>
                  </a:ext>
                </a:extLst>
              </a:tr>
              <a:tr h="433917">
                <a:tc>
                  <a:txBody>
                    <a:bodyPr/>
                    <a:lstStyle/>
                    <a:p>
                      <a:r>
                        <a:rPr lang="en-US" sz="1100" dirty="0"/>
                        <a:t>Shortest Path Variability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6198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r>
                        <a:rPr lang="en-US" sz="1100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726563"/>
                  </a:ext>
                </a:extLst>
              </a:tr>
              <a:tr h="433917">
                <a:tc>
                  <a:txBody>
                    <a:bodyPr/>
                    <a:lstStyle/>
                    <a:p>
                      <a:r>
                        <a:rPr lang="en-US" sz="1100" dirty="0"/>
                        <a:t>MTD Execution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172310"/>
                  </a:ext>
                </a:extLst>
              </a:tr>
              <a:tr h="433917">
                <a:tc>
                  <a:txBody>
                    <a:bodyPr/>
                    <a:lstStyle/>
                    <a:p>
                      <a:r>
                        <a:rPr lang="en-US" sz="1100" dirty="0"/>
                        <a:t>Mean Time to Compromise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780195"/>
                  </a:ext>
                </a:extLst>
              </a:tr>
              <a:tr h="433917">
                <a:tc>
                  <a:txBody>
                    <a:bodyPr/>
                    <a:lstStyle/>
                    <a:p>
                      <a:r>
                        <a:rPr lang="en-US" sz="1100" dirty="0"/>
                        <a:t>Time Since Last MTD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759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3362EE8-DDF1-7FAD-2BD4-E8835A439EEF}"/>
              </a:ext>
            </a:extLst>
          </p:cNvPr>
          <p:cNvSpPr txBox="1"/>
          <p:nvPr/>
        </p:nvSpPr>
        <p:spPr>
          <a:xfrm>
            <a:off x="9609667" y="2717800"/>
            <a:ext cx="2387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Optimize the reward using selected feature(s) and deploy the selected MTD(s)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380FB8-2545-882C-E3A8-165D0BAA236D}"/>
              </a:ext>
            </a:extLst>
          </p:cNvPr>
          <p:cNvSpPr txBox="1"/>
          <p:nvPr/>
        </p:nvSpPr>
        <p:spPr>
          <a:xfrm>
            <a:off x="9609667" y="5046133"/>
            <a:ext cx="18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ROA + IP shuffle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A83E-C044-52E8-0138-5EB7D8AE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EVALUATION SCORE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8A964-D2B0-C95E-3301-330DD6E41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5534" y="2575035"/>
            <a:ext cx="9939866" cy="3859632"/>
          </a:xfrm>
        </p:spPr>
        <p:txBody>
          <a:bodyPr>
            <a:normAutofit/>
          </a:bodyPr>
          <a:lstStyle/>
          <a:p>
            <a:r>
              <a:rPr lang="en-AU" sz="2200" b="1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Each metric will scaled according to the </a:t>
            </a:r>
            <a:r>
              <a:rPr lang="en-AU" sz="2200" b="1" u="sng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NO MTD(Baseline) </a:t>
            </a:r>
            <a:r>
              <a:rPr lang="en-AU" sz="2200" b="1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scheme:</a:t>
            </a:r>
          </a:p>
          <a:p>
            <a:endParaRPr lang="en-AU" sz="2200" b="1" dirty="0">
              <a:solidFill>
                <a:schemeClr val="tx1"/>
              </a:solidFill>
              <a:latin typeface="+mn-lt"/>
              <a:ea typeface="Arial"/>
              <a:cs typeface="Arial"/>
              <a:sym typeface="Arial"/>
            </a:endParaRPr>
          </a:p>
          <a:p>
            <a:r>
              <a:rPr lang="en-AU" sz="2200" b="1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Attack Success Rate (ASR)</a:t>
            </a:r>
          </a:p>
          <a:p>
            <a:r>
              <a:rPr lang="en-AU" sz="2200" b="1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Return on Attack (ROA)</a:t>
            </a:r>
          </a:p>
          <a:p>
            <a:r>
              <a:rPr lang="en-AU" sz="2200" b="1" dirty="0">
                <a:solidFill>
                  <a:schemeClr val="tx1"/>
                </a:solidFill>
                <a:latin typeface="+mn-lt"/>
              </a:rPr>
              <a:t>Attack Path Exposure (APE)</a:t>
            </a:r>
          </a:p>
          <a:p>
            <a:r>
              <a:rPr lang="en-AU" sz="2200" b="1" dirty="0">
                <a:solidFill>
                  <a:schemeClr val="tx1"/>
                </a:solidFill>
                <a:latin typeface="+mn-lt"/>
              </a:rPr>
              <a:t>Risk (RISK) </a:t>
            </a:r>
          </a:p>
          <a:p>
            <a:r>
              <a:rPr lang="en-AU" sz="2200" b="1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Mean Time to Compromise (MTTC) </a:t>
            </a:r>
            <a:endParaRPr lang="en-AU" sz="2200" b="1" dirty="0">
              <a:solidFill>
                <a:schemeClr val="tx1"/>
              </a:solidFill>
              <a:latin typeface="+mn-lt"/>
            </a:endParaRPr>
          </a:p>
          <a:p>
            <a:endParaRPr lang="en-AU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9969372F-433C-1120-3E21-023BE4B3168E}"/>
              </a:ext>
            </a:extLst>
          </p:cNvPr>
          <p:cNvSpPr txBox="1">
            <a:spLocks/>
          </p:cNvSpPr>
          <p:nvPr/>
        </p:nvSpPr>
        <p:spPr>
          <a:xfrm>
            <a:off x="7298266" y="3905432"/>
            <a:ext cx="3622252" cy="1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en-US" sz="2800" dirty="0"/>
              <a:t>Greater SUM = </a:t>
            </a:r>
          </a:p>
          <a:p>
            <a:pPr marL="114300" indent="0" algn="ctr">
              <a:buFont typeface="Arial"/>
              <a:buNone/>
            </a:pPr>
            <a:r>
              <a:rPr lang="en-US" sz="2800" dirty="0"/>
              <a:t>BETTER Performance</a:t>
            </a:r>
          </a:p>
        </p:txBody>
      </p:sp>
    </p:spTree>
    <p:extLst>
      <p:ext uri="{BB962C8B-B14F-4D97-AF65-F5344CB8AC3E}">
        <p14:creationId xmlns:p14="http://schemas.microsoft.com/office/powerpoint/2010/main" val="587784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0614-484A-254C-9029-7E8B3194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OPTIMIZING REWARD USING SINGLE/ALL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9C9DC-F96F-8B3F-A636-CD81A5734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30" y="2999366"/>
            <a:ext cx="11812140" cy="32767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B3B209-D67E-D7FC-3CE2-F28ECE4BA95B}"/>
              </a:ext>
            </a:extLst>
          </p:cNvPr>
          <p:cNvSpPr/>
          <p:nvPr/>
        </p:nvSpPr>
        <p:spPr>
          <a:xfrm>
            <a:off x="8458785" y="3680459"/>
            <a:ext cx="819543" cy="1097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B774B2-8ED0-95CC-2162-5C66FD96D51B}"/>
              </a:ext>
            </a:extLst>
          </p:cNvPr>
          <p:cNvSpPr/>
          <p:nvPr/>
        </p:nvSpPr>
        <p:spPr>
          <a:xfrm>
            <a:off x="3911601" y="3540449"/>
            <a:ext cx="584200" cy="1237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11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A83E-C044-52E8-0138-5EB7D8AE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MEDIAN SCORE GROUP BY FEATURES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8A964-D2B0-C95E-3301-330DD6E41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1136" y="2575035"/>
            <a:ext cx="7617057" cy="3867806"/>
          </a:xfrm>
        </p:spPr>
        <p:txBody>
          <a:bodyPr>
            <a:normAutofit/>
          </a:bodyPr>
          <a:lstStyle/>
          <a:p>
            <a:endParaRPr lang="en-AU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82D51B-C760-FE4E-D46B-E965E944ED4F}"/>
              </a:ext>
            </a:extLst>
          </p:cNvPr>
          <p:cNvSpPr txBox="1"/>
          <p:nvPr/>
        </p:nvSpPr>
        <p:spPr>
          <a:xfrm>
            <a:off x="195518" y="2317049"/>
            <a:ext cx="419021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</a:pPr>
            <a:r>
              <a:rPr lang="en-AU" sz="2000" b="1" dirty="0">
                <a:solidFill>
                  <a:srgbClr val="3F3F3F"/>
                </a:solidFill>
                <a:latin typeface="+mn-lt"/>
              </a:rPr>
              <a:t>1. Do models that optimizes on dynamic metrics perform better than models that optimizes on static metrics?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</a:pPr>
            <a:endParaRPr lang="en-AU" sz="2000" b="1" dirty="0">
              <a:solidFill>
                <a:srgbClr val="3F3F3F"/>
              </a:solidFill>
              <a:latin typeface="+mn-lt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</a:pPr>
            <a:r>
              <a:rPr lang="en-AU" sz="2000" b="1" dirty="0">
                <a:solidFill>
                  <a:srgbClr val="3F3F3F"/>
                </a:solidFill>
                <a:latin typeface="+mn-lt"/>
              </a:rPr>
              <a:t>No significant difference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6B957C-783D-B36A-849C-112539BD9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709" y="2282759"/>
            <a:ext cx="6092191" cy="43542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94C54E-B743-613D-75B0-D9346C6DF7E9}"/>
              </a:ext>
            </a:extLst>
          </p:cNvPr>
          <p:cNvSpPr txBox="1"/>
          <p:nvPr/>
        </p:nvSpPr>
        <p:spPr>
          <a:xfrm>
            <a:off x="136028" y="4980109"/>
            <a:ext cx="419021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</a:pPr>
            <a:r>
              <a:rPr lang="en-AU" b="1" dirty="0">
                <a:solidFill>
                  <a:srgbClr val="3F3F3F"/>
                </a:solidFill>
                <a:latin typeface="+mn-lt"/>
              </a:rPr>
              <a:t>E.g. ROA Score is the median of: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</a:pPr>
            <a:r>
              <a:rPr lang="en-AU" b="1" dirty="0">
                <a:solidFill>
                  <a:srgbClr val="3F3F3F"/>
                </a:solidFill>
                <a:latin typeface="+mn-lt"/>
              </a:rPr>
              <a:t>ROA (All MTD)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</a:pPr>
            <a:r>
              <a:rPr lang="en-AU" b="1" dirty="0">
                <a:solidFill>
                  <a:srgbClr val="3F3F3F"/>
                </a:solidFill>
                <a:latin typeface="+mn-lt"/>
              </a:rPr>
              <a:t>ROA </a:t>
            </a:r>
            <a:r>
              <a:rPr lang="en-AU" b="1" dirty="0" err="1">
                <a:solidFill>
                  <a:srgbClr val="3F3F3F"/>
                </a:solidFill>
                <a:latin typeface="+mn-lt"/>
              </a:rPr>
              <a:t>CompleteTopology</a:t>
            </a:r>
            <a:endParaRPr lang="en-AU" b="1" dirty="0">
              <a:solidFill>
                <a:srgbClr val="3F3F3F"/>
              </a:solidFill>
              <a:latin typeface="+mn-lt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</a:pPr>
            <a:r>
              <a:rPr lang="en-AU" b="1" dirty="0">
                <a:solidFill>
                  <a:srgbClr val="3F3F3F"/>
                </a:solidFill>
                <a:latin typeface="+mn-lt"/>
              </a:rPr>
              <a:t>ROA IP Shuffling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</a:pPr>
            <a:r>
              <a:rPr lang="en-AU" b="1" dirty="0">
                <a:solidFill>
                  <a:srgbClr val="3F3F3F"/>
                </a:solidFill>
                <a:latin typeface="+mn-lt"/>
              </a:rPr>
              <a:t>ROA </a:t>
            </a:r>
            <a:r>
              <a:rPr lang="en-AU" b="1" dirty="0" err="1">
                <a:solidFill>
                  <a:srgbClr val="3F3F3F"/>
                </a:solidFill>
                <a:latin typeface="+mn-lt"/>
              </a:rPr>
              <a:t>OSDivesity</a:t>
            </a:r>
            <a:endParaRPr lang="en-AU" b="1" dirty="0">
              <a:solidFill>
                <a:srgbClr val="3F3F3F"/>
              </a:solidFill>
              <a:latin typeface="+mn-lt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</a:pPr>
            <a:r>
              <a:rPr lang="en-AU" b="1" dirty="0">
                <a:solidFill>
                  <a:srgbClr val="3F3F3F"/>
                </a:solidFill>
                <a:latin typeface="+mn-lt"/>
              </a:rPr>
              <a:t>ROA </a:t>
            </a:r>
            <a:r>
              <a:rPr lang="en-AU" b="1" dirty="0" err="1">
                <a:solidFill>
                  <a:srgbClr val="3F3F3F"/>
                </a:solidFill>
                <a:latin typeface="+mn-lt"/>
              </a:rPr>
              <a:t>ServiceDiversity</a:t>
            </a:r>
            <a:endParaRPr lang="en-AU" b="1" dirty="0">
              <a:solidFill>
                <a:srgbClr val="3F3F3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343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A83E-C044-52E8-0138-5EB7D8AE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OVERALL RANKING GROUP BY FEATURES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8A964-D2B0-C95E-3301-330DD6E41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1136" y="2575035"/>
            <a:ext cx="7617057" cy="3867806"/>
          </a:xfrm>
        </p:spPr>
        <p:txBody>
          <a:bodyPr>
            <a:normAutofit/>
          </a:bodyPr>
          <a:lstStyle/>
          <a:p>
            <a:endParaRPr lang="en-AU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82D51B-C760-FE4E-D46B-E965E944ED4F}"/>
              </a:ext>
            </a:extLst>
          </p:cNvPr>
          <p:cNvSpPr txBox="1"/>
          <p:nvPr/>
        </p:nvSpPr>
        <p:spPr>
          <a:xfrm>
            <a:off x="155719" y="2318331"/>
            <a:ext cx="428081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</a:pPr>
            <a:r>
              <a:rPr lang="en-AU" sz="2000" b="1" dirty="0">
                <a:solidFill>
                  <a:srgbClr val="3F3F3F"/>
                </a:solidFill>
                <a:latin typeface="+mn-lt"/>
              </a:rPr>
              <a:t>2. Do models that </a:t>
            </a:r>
            <a:r>
              <a:rPr lang="en-AU" sz="2000" b="1" u="sng" dirty="0">
                <a:solidFill>
                  <a:srgbClr val="3F3F3F"/>
                </a:solidFill>
                <a:latin typeface="+mn-lt"/>
              </a:rPr>
              <a:t>optimizes on all metrics</a:t>
            </a:r>
            <a:r>
              <a:rPr lang="en-AU" sz="2000" b="1" dirty="0">
                <a:solidFill>
                  <a:srgbClr val="3F3F3F"/>
                </a:solidFill>
                <a:latin typeface="+mn-lt"/>
              </a:rPr>
              <a:t> perform better than models that </a:t>
            </a:r>
            <a:r>
              <a:rPr lang="en-AU" sz="2000" b="1" u="sng" dirty="0">
                <a:solidFill>
                  <a:srgbClr val="3F3F3F"/>
                </a:solidFill>
                <a:latin typeface="+mn-lt"/>
              </a:rPr>
              <a:t>optimizes on a single metric</a:t>
            </a:r>
            <a:r>
              <a:rPr lang="en-AU" sz="2000" b="1" dirty="0">
                <a:solidFill>
                  <a:srgbClr val="3F3F3F"/>
                </a:solidFill>
                <a:latin typeface="+mn-lt"/>
              </a:rPr>
              <a:t>? </a:t>
            </a:r>
            <a:r>
              <a:rPr lang="en-AU" sz="2000" b="1" u="sng" dirty="0">
                <a:solidFill>
                  <a:srgbClr val="3F3F3F"/>
                </a:solidFill>
                <a:latin typeface="+mn-lt"/>
              </a:rPr>
              <a:t>      </a:t>
            </a:r>
          </a:p>
          <a:p>
            <a:pPr marL="114300" lvl="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</a:pPr>
            <a:endParaRPr lang="en-AU" sz="2000" b="1" dirty="0">
              <a:solidFill>
                <a:srgbClr val="3F3F3F"/>
              </a:solidFill>
              <a:latin typeface="+mn-lt"/>
            </a:endParaRPr>
          </a:p>
          <a:p>
            <a:pPr marL="114300" lvl="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</a:pPr>
            <a:r>
              <a:rPr lang="en-AU" sz="2000" b="1" dirty="0">
                <a:solidFill>
                  <a:srgbClr val="3F3F3F"/>
                </a:solidFill>
                <a:latin typeface="+mn-lt"/>
              </a:rPr>
              <a:t>Optimizing on all features does NOT perform better than optimizing on a single feature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B9480-4588-332A-4937-FD4B6DAA7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329" y="2331791"/>
            <a:ext cx="6092191" cy="43542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63F048-B78C-3047-C0A5-9DBAFDC9795F}"/>
              </a:ext>
            </a:extLst>
          </p:cNvPr>
          <p:cNvSpPr/>
          <p:nvPr/>
        </p:nvSpPr>
        <p:spPr>
          <a:xfrm>
            <a:off x="8459411" y="4252205"/>
            <a:ext cx="513140" cy="1703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51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0614-484A-254C-9029-7E8B3194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METRICS RANKING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35580F-FB53-1720-8F56-C6F414C0F8F5}"/>
              </a:ext>
            </a:extLst>
          </p:cNvPr>
          <p:cNvCxnSpPr/>
          <p:nvPr/>
        </p:nvCxnSpPr>
        <p:spPr>
          <a:xfrm flipV="1">
            <a:off x="10264762" y="2321143"/>
            <a:ext cx="0" cy="41275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F66444-A35B-509C-FE6F-099F3212D882}"/>
              </a:ext>
            </a:extLst>
          </p:cNvPr>
          <p:cNvSpPr txBox="1"/>
          <p:nvPr/>
        </p:nvSpPr>
        <p:spPr>
          <a:xfrm>
            <a:off x="10364902" y="2390255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(55)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1B6171-E221-AE37-B092-1F61BAF704C8}"/>
              </a:ext>
            </a:extLst>
          </p:cNvPr>
          <p:cNvSpPr txBox="1"/>
          <p:nvPr/>
        </p:nvSpPr>
        <p:spPr>
          <a:xfrm>
            <a:off x="10364901" y="6209981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WORSE 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5D366-45CD-EB9A-B993-CFA91FC3C880}"/>
              </a:ext>
            </a:extLst>
          </p:cNvPr>
          <p:cNvSpPr txBox="1"/>
          <p:nvPr/>
        </p:nvSpPr>
        <p:spPr>
          <a:xfrm>
            <a:off x="183711" y="3569286"/>
            <a:ext cx="230865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</a:pPr>
            <a:endParaRPr lang="en-AU" sz="2000" b="1" dirty="0">
              <a:solidFill>
                <a:srgbClr val="3F3F3F"/>
              </a:solidFill>
              <a:latin typeface="+mn-lt"/>
            </a:endParaRPr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AU" sz="1600" b="1" dirty="0">
                <a:solidFill>
                  <a:srgbClr val="3F3F3F"/>
                </a:solidFill>
                <a:latin typeface="+mn-lt"/>
              </a:rPr>
              <a:t>MTD Frequency</a:t>
            </a:r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endParaRPr lang="en-AU" sz="1600" b="1" dirty="0">
              <a:solidFill>
                <a:srgbClr val="3F3F3F"/>
              </a:solidFill>
              <a:latin typeface="+mn-lt"/>
            </a:endParaRPr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AU" sz="1600" b="1" dirty="0">
                <a:solidFill>
                  <a:srgbClr val="3F3F3F"/>
                </a:solidFill>
                <a:latin typeface="+mn-lt"/>
              </a:rPr>
              <a:t>Host Compromise Ratio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E6A838-763E-381F-86ED-5B47A7130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501" y="2390255"/>
            <a:ext cx="7042985" cy="42133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3B777E-0CA0-FF71-35D7-AFB80DECF337}"/>
              </a:ext>
            </a:extLst>
          </p:cNvPr>
          <p:cNvSpPr txBox="1"/>
          <p:nvPr/>
        </p:nvSpPr>
        <p:spPr>
          <a:xfrm>
            <a:off x="10447871" y="2855921"/>
            <a:ext cx="1447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55 models in total</a:t>
            </a:r>
          </a:p>
        </p:txBody>
      </p:sp>
    </p:spTree>
    <p:extLst>
      <p:ext uri="{BB962C8B-B14F-4D97-AF65-F5344CB8AC3E}">
        <p14:creationId xmlns:p14="http://schemas.microsoft.com/office/powerpoint/2010/main" val="353007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487C-FBDB-74D0-288E-7FC899F5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COMPARING SCHEMES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985F7-39A7-ED6B-28AA-7F476AAF4358}"/>
              </a:ext>
            </a:extLst>
          </p:cNvPr>
          <p:cNvSpPr txBox="1"/>
          <p:nvPr/>
        </p:nvSpPr>
        <p:spPr>
          <a:xfrm>
            <a:off x="571500" y="2638044"/>
            <a:ext cx="53166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3F3F3F"/>
                </a:solidFill>
                <a:latin typeface="+mn-lt"/>
              </a:rPr>
              <a:t>3. Do the best new models outperform best previous models?</a:t>
            </a:r>
          </a:p>
          <a:p>
            <a:endParaRPr lang="en-AU" sz="2000" b="1" dirty="0">
              <a:solidFill>
                <a:srgbClr val="3F3F3F"/>
              </a:solidFill>
              <a:latin typeface="+mn-lt"/>
            </a:endParaRPr>
          </a:p>
          <a:p>
            <a:r>
              <a:rPr lang="en-AU" sz="2000" b="1" dirty="0">
                <a:solidFill>
                  <a:srgbClr val="3F3F3F"/>
                </a:solidFill>
                <a:latin typeface="+mn-lt"/>
              </a:rPr>
              <a:t>New best models : MTD frequency and Host Compromised Ratio models </a:t>
            </a:r>
          </a:p>
          <a:p>
            <a:endParaRPr lang="en-AU" sz="2000" b="1" dirty="0">
              <a:solidFill>
                <a:srgbClr val="3F3F3F"/>
              </a:solidFill>
              <a:latin typeface="+mn-lt"/>
            </a:endParaRPr>
          </a:p>
          <a:p>
            <a:r>
              <a:rPr lang="en-AU" sz="2000" b="1" dirty="0">
                <a:solidFill>
                  <a:srgbClr val="3F3F3F"/>
                </a:solidFill>
                <a:latin typeface="+mn-lt"/>
              </a:rPr>
              <a:t>1. They perform better except in shuffling schemes</a:t>
            </a:r>
          </a:p>
          <a:p>
            <a:endParaRPr lang="en-AU" sz="2000" b="1" dirty="0">
              <a:solidFill>
                <a:srgbClr val="3F3F3F"/>
              </a:solidFill>
              <a:latin typeface="+mn-lt"/>
            </a:endParaRPr>
          </a:p>
          <a:p>
            <a:r>
              <a:rPr lang="en-AU" sz="2000" b="1" dirty="0">
                <a:solidFill>
                  <a:srgbClr val="3F3F3F"/>
                </a:solidFill>
                <a:latin typeface="+mn-lt"/>
              </a:rPr>
              <a:t>2. They perform </a:t>
            </a:r>
            <a:r>
              <a:rPr lang="en-AU" sz="2000" b="1" u="sng" dirty="0">
                <a:solidFill>
                  <a:srgbClr val="3F3F3F"/>
                </a:solidFill>
                <a:latin typeface="+mn-lt"/>
              </a:rPr>
              <a:t>better in attack path</a:t>
            </a:r>
            <a:r>
              <a:rPr lang="en-AU" sz="2000" b="1" dirty="0">
                <a:solidFill>
                  <a:srgbClr val="3F3F3F"/>
                </a:solidFill>
                <a:latin typeface="+mn-lt"/>
              </a:rPr>
              <a:t> but </a:t>
            </a:r>
            <a:r>
              <a:rPr lang="en-AU" sz="2000" b="1" u="sng" dirty="0">
                <a:solidFill>
                  <a:srgbClr val="3F3F3F"/>
                </a:solidFill>
                <a:latin typeface="+mn-lt"/>
              </a:rPr>
              <a:t>not in attack success rate(ASR)</a:t>
            </a:r>
            <a:endParaRPr lang="en-US" u="sn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1BC3FD-FF47-B89C-E27E-67D91F2B1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53380"/>
            <a:ext cx="4939921" cy="4501750"/>
          </a:xfrm>
          <a:prstGeom prst="rect">
            <a:avLst/>
          </a:prstGeom>
        </p:spPr>
      </p:pic>
      <p:sp>
        <p:nvSpPr>
          <p:cNvPr id="15" name="Google Shape;237;g289943757e9_0_36">
            <a:extLst>
              <a:ext uri="{FF2B5EF4-FFF2-40B4-BE49-F238E27FC236}">
                <a16:creationId xmlns:a16="http://schemas.microsoft.com/office/drawing/2014/main" id="{3DDBFCE9-444F-A8D8-E386-E29486E98127}"/>
              </a:ext>
            </a:extLst>
          </p:cNvPr>
          <p:cNvSpPr/>
          <p:nvPr/>
        </p:nvSpPr>
        <p:spPr>
          <a:xfrm>
            <a:off x="6457384" y="3397613"/>
            <a:ext cx="278698" cy="227814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" name="Google Shape;237;g289943757e9_0_36">
            <a:extLst>
              <a:ext uri="{FF2B5EF4-FFF2-40B4-BE49-F238E27FC236}">
                <a16:creationId xmlns:a16="http://schemas.microsoft.com/office/drawing/2014/main" id="{CDDF56EF-0A09-70F5-836E-6F6F05E6AD46}"/>
              </a:ext>
            </a:extLst>
          </p:cNvPr>
          <p:cNvSpPr/>
          <p:nvPr/>
        </p:nvSpPr>
        <p:spPr>
          <a:xfrm>
            <a:off x="6818768" y="3397613"/>
            <a:ext cx="278698" cy="227813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237;g289943757e9_0_36">
            <a:extLst>
              <a:ext uri="{FF2B5EF4-FFF2-40B4-BE49-F238E27FC236}">
                <a16:creationId xmlns:a16="http://schemas.microsoft.com/office/drawing/2014/main" id="{46B1987C-90CC-93C3-82F7-4F458E4FBB75}"/>
              </a:ext>
            </a:extLst>
          </p:cNvPr>
          <p:cNvSpPr/>
          <p:nvPr/>
        </p:nvSpPr>
        <p:spPr>
          <a:xfrm>
            <a:off x="8279131" y="2766060"/>
            <a:ext cx="365760" cy="2909692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890310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fd5807ee4e_0_10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>
                <a:latin typeface="+mj-lt"/>
              </a:rPr>
              <a:t>CONCLUSION</a:t>
            </a:r>
            <a:endParaRPr dirty="0">
              <a:latin typeface="+mj-lt"/>
            </a:endParaRPr>
          </a:p>
        </p:txBody>
      </p:sp>
      <p:sp>
        <p:nvSpPr>
          <p:cNvPr id="243" name="Google Shape;243;g2fd5807ee4e_0_10"/>
          <p:cNvSpPr txBox="1">
            <a:spLocks noGrp="1"/>
          </p:cNvSpPr>
          <p:nvPr>
            <p:ph type="body" idx="1"/>
          </p:nvPr>
        </p:nvSpPr>
        <p:spPr>
          <a:xfrm>
            <a:off x="1052945" y="2638049"/>
            <a:ext cx="10698788" cy="37881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AutoNum type="arabicPeriod"/>
            </a:pPr>
            <a:r>
              <a:rPr lang="en-AU" sz="2400" dirty="0">
                <a:solidFill>
                  <a:srgbClr val="3F3F3F"/>
                </a:solidFill>
                <a:latin typeface="+mn-lt"/>
              </a:rPr>
              <a:t>The advantage of optimising a single dynamic feature versus over a single static feature for reward is not significant</a:t>
            </a:r>
          </a:p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AutoNum type="arabicPeriod"/>
            </a:pPr>
            <a:endParaRPr lang="en-AU" sz="2400" dirty="0">
              <a:solidFill>
                <a:srgbClr val="3F3F3F"/>
              </a:solidFill>
              <a:latin typeface="+mn-lt"/>
            </a:endParaRPr>
          </a:p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AutoNum type="arabicPeriod"/>
            </a:pPr>
            <a:r>
              <a:rPr lang="en-AU" sz="2400" dirty="0">
                <a:solidFill>
                  <a:srgbClr val="3F3F3F"/>
                </a:solidFill>
                <a:latin typeface="+mn-lt"/>
              </a:rPr>
              <a:t>Optimizing for all features in reward doesn’t necessarily outperform other models</a:t>
            </a:r>
          </a:p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AutoNum type="arabicPeriod"/>
            </a:pPr>
            <a:endParaRPr lang="en-AU" sz="2400" dirty="0">
              <a:solidFill>
                <a:srgbClr val="3F3F3F"/>
              </a:solidFill>
              <a:latin typeface="+mn-lt"/>
            </a:endParaRPr>
          </a:p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AutoNum type="arabicPeriod"/>
            </a:pPr>
            <a:r>
              <a:rPr lang="en-AU" sz="2400" dirty="0">
                <a:solidFill>
                  <a:srgbClr val="3F3F3F"/>
                </a:solidFill>
                <a:latin typeface="+mn-lt"/>
              </a:rPr>
              <a:t>MTD Frequency and Host Compromised Ratio </a:t>
            </a:r>
            <a:r>
              <a:rPr lang="en-AU" sz="2400">
                <a:solidFill>
                  <a:srgbClr val="3F3F3F"/>
                </a:solidFill>
                <a:latin typeface="+mn-lt"/>
              </a:rPr>
              <a:t>perform the best</a:t>
            </a:r>
            <a:endParaRPr lang="en-AU" sz="2400" dirty="0">
              <a:solidFill>
                <a:srgbClr val="3F3F3F"/>
              </a:solidFill>
              <a:latin typeface="+mn-lt"/>
            </a:endParaRPr>
          </a:p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AutoNum type="arabicPeriod"/>
            </a:pPr>
            <a:endParaRPr lang="en-AU" sz="2400" dirty="0">
              <a:solidFill>
                <a:srgbClr val="3F3F3F"/>
              </a:solidFill>
              <a:latin typeface="+mn-lt"/>
            </a:endParaRPr>
          </a:p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AutoNum type="arabicPeriod"/>
            </a:pPr>
            <a:r>
              <a:rPr lang="en-AU" sz="2400" dirty="0">
                <a:solidFill>
                  <a:srgbClr val="3F3F3F"/>
                </a:solidFill>
                <a:latin typeface="+mn-lt"/>
              </a:rPr>
              <a:t>Current best models outperform previous models except on shuffling schemes</a:t>
            </a:r>
            <a:endParaRPr lang="en-AU" sz="2000" dirty="0">
              <a:solidFill>
                <a:srgbClr val="3F3F3F"/>
              </a:solidFill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Gill Sans"/>
              <a:buNone/>
            </a:pPr>
            <a:r>
              <a:rPr lang="en-AU" dirty="0">
                <a:solidFill>
                  <a:schemeClr val="tx1"/>
                </a:solidFill>
                <a:latin typeface="+mj-lt"/>
              </a:rPr>
              <a:t>BACKGROUND (MTD)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139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AU" sz="2000" b="1" i="0" u="none" strike="noStrike" dirty="0">
                <a:solidFill>
                  <a:srgbClr val="3F3F3F"/>
                </a:solidFill>
                <a:latin typeface="+mn-lt"/>
              </a:rPr>
              <a:t>Moving Target </a:t>
            </a:r>
            <a:r>
              <a:rPr lang="en-AU" sz="2000" b="1" i="0" u="none" strike="noStrike" dirty="0" err="1">
                <a:solidFill>
                  <a:srgbClr val="3F3F3F"/>
                </a:solidFill>
                <a:latin typeface="+mn-lt"/>
              </a:rPr>
              <a:t>Defense</a:t>
            </a:r>
            <a:r>
              <a:rPr lang="en-AU" sz="2000" b="1" i="0" u="none" strike="noStrike" dirty="0">
                <a:solidFill>
                  <a:srgbClr val="3F3F3F"/>
                </a:solidFill>
                <a:latin typeface="+mn-lt"/>
              </a:rPr>
              <a:t> (MTD)</a:t>
            </a:r>
            <a:endParaRPr sz="2000" b="1" i="0" u="none" strike="noStrike" dirty="0">
              <a:solidFill>
                <a:srgbClr val="3F3F3F"/>
              </a:solidFill>
              <a:latin typeface="+mn-l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3F3F3F"/>
              </a:solidFill>
              <a:latin typeface="+mn-lt"/>
            </a:endParaRPr>
          </a:p>
          <a:p>
            <a:pPr marL="742950" lvl="1" indent="-274399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AU" sz="2000" dirty="0">
                <a:solidFill>
                  <a:srgbClr val="3F3F3F"/>
                </a:solidFill>
                <a:latin typeface="+mn-lt"/>
              </a:rPr>
              <a:t>A</a:t>
            </a:r>
            <a:r>
              <a:rPr lang="en-AU" sz="2000" i="0" u="none" strike="noStrike" dirty="0">
                <a:solidFill>
                  <a:srgbClr val="3F3F3F"/>
                </a:solidFill>
                <a:latin typeface="+mn-lt"/>
              </a:rPr>
              <a:t>pplying system reconfiguration (e.g., VM migration, IP shuffling) to dynamically change the available attack surface</a:t>
            </a:r>
            <a:r>
              <a:rPr lang="en-AU" sz="2000" dirty="0">
                <a:solidFill>
                  <a:srgbClr val="3F3F3F"/>
                </a:solidFill>
                <a:latin typeface="+mn-lt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endParaRPr sz="2000" dirty="0">
              <a:solidFill>
                <a:srgbClr val="3F3F3F"/>
              </a:solidFill>
              <a:latin typeface="+mn-lt"/>
            </a:endParaRPr>
          </a:p>
          <a:p>
            <a:pPr marL="685800" lvl="2" indent="-229949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•"/>
            </a:pPr>
            <a:r>
              <a:rPr lang="en-AU" sz="2000" dirty="0">
                <a:solidFill>
                  <a:srgbClr val="3F3F3F"/>
                </a:solidFill>
                <a:latin typeface="+mn-lt"/>
              </a:rPr>
              <a:t>Operation based MTD (How to move):</a:t>
            </a:r>
          </a:p>
          <a:p>
            <a:pPr marL="914400" lvl="3" indent="-229949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•"/>
            </a:pPr>
            <a:r>
              <a:rPr lang="en-AU" sz="2000" dirty="0">
                <a:solidFill>
                  <a:srgbClr val="3F3F3F"/>
                </a:solidFill>
                <a:latin typeface="+mn-lt"/>
              </a:rPr>
              <a:t>Shuffling</a:t>
            </a:r>
          </a:p>
          <a:p>
            <a:pPr marL="914400" lvl="3" indent="-229949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•"/>
            </a:pPr>
            <a:r>
              <a:rPr lang="en-AU" sz="2000" dirty="0">
                <a:solidFill>
                  <a:srgbClr val="3F3F3F"/>
                </a:solidFill>
                <a:latin typeface="+mn-lt"/>
              </a:rPr>
              <a:t>Diversity</a:t>
            </a:r>
          </a:p>
          <a:p>
            <a:pPr marL="914400" lvl="3" indent="-229949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•"/>
            </a:pPr>
            <a:r>
              <a:rPr lang="en-AU" sz="2000" dirty="0">
                <a:solidFill>
                  <a:srgbClr val="3F3F3F"/>
                </a:solidFill>
                <a:latin typeface="+mn-lt"/>
              </a:rPr>
              <a:t>Redundancy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+mn-lt"/>
            </a:endParaRPr>
          </a:p>
          <a:p>
            <a:pPr marL="0" lvl="0" indent="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endParaRPr sz="2000" dirty="0">
              <a:solidFill>
                <a:srgbClr val="3F3F3F"/>
              </a:solidFill>
              <a:latin typeface="+mn-lt"/>
            </a:endParaRPr>
          </a:p>
          <a:p>
            <a:pPr marL="228600" lvl="0" indent="-114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lang="en-AU" sz="2000" dirty="0"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AU" dirty="0">
                <a:latin typeface="+mj-lt"/>
              </a:rPr>
              <a:t>LIMITATIONS AND FUTURE WORK</a:t>
            </a:r>
            <a:endParaRPr dirty="0">
              <a:latin typeface="+mj-lt"/>
            </a:endParaRPr>
          </a:p>
        </p:txBody>
      </p:sp>
      <p:sp>
        <p:nvSpPr>
          <p:cNvPr id="249" name="Google Shape;249;p6"/>
          <p:cNvSpPr txBox="1">
            <a:spLocks noGrp="1"/>
          </p:cNvSpPr>
          <p:nvPr>
            <p:ph type="body" idx="1"/>
          </p:nvPr>
        </p:nvSpPr>
        <p:spPr>
          <a:xfrm>
            <a:off x="2231135" y="2638044"/>
            <a:ext cx="7910391" cy="379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 sz="2000" dirty="0">
                <a:solidFill>
                  <a:srgbClr val="3F3F3F"/>
                </a:solidFill>
                <a:latin typeface="+mn-lt"/>
              </a:rPr>
              <a:t>1. Model developed using simulator</a:t>
            </a:r>
            <a:endParaRPr sz="2000" dirty="0">
              <a:solidFill>
                <a:srgbClr val="3F3F3F"/>
              </a:solidFill>
              <a:latin typeface="+mn-lt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-"/>
            </a:pPr>
            <a:r>
              <a:rPr lang="en-AU" sz="2000" dirty="0">
                <a:solidFill>
                  <a:srgbClr val="3F3F3F"/>
                </a:solidFill>
                <a:latin typeface="+mn-lt"/>
              </a:rPr>
              <a:t>Need to test with real life scenario</a:t>
            </a: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-"/>
            </a:pPr>
            <a:endParaRPr lang="en-AU" sz="2000" dirty="0">
              <a:solidFill>
                <a:srgbClr val="3F3F3F"/>
              </a:solidFill>
              <a:latin typeface="+mn-lt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-"/>
            </a:pPr>
            <a:endParaRPr sz="2000" dirty="0">
              <a:solidFill>
                <a:srgbClr val="3F3F3F"/>
              </a:solidFill>
              <a:latin typeface="+mn-lt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 sz="2000" dirty="0">
                <a:solidFill>
                  <a:srgbClr val="3F3F3F"/>
                </a:solidFill>
                <a:latin typeface="+mn-lt"/>
              </a:rPr>
              <a:t>2. Limited examination of intersections between metrics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 lang="en-AU" sz="2000" dirty="0">
              <a:solidFill>
                <a:srgbClr val="3F3F3F"/>
              </a:solidFill>
              <a:latin typeface="+mn-lt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 lang="en-AU" sz="2000" dirty="0">
              <a:solidFill>
                <a:srgbClr val="3F3F3F"/>
              </a:solidFill>
              <a:latin typeface="+mn-lt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AU" sz="2000" dirty="0">
                <a:solidFill>
                  <a:srgbClr val="3F3F3F"/>
                </a:solidFill>
                <a:latin typeface="+mn-lt"/>
              </a:rPr>
              <a:t>3. Limited amount of MTD types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 lang="en-AU" sz="2000" dirty="0">
              <a:solidFill>
                <a:srgbClr val="3F3F3F"/>
              </a:solidFill>
              <a:latin typeface="+mn-lt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 lang="en-AU" sz="2000" dirty="0">
              <a:solidFill>
                <a:srgbClr val="3F3F3F"/>
              </a:solidFill>
              <a:latin typeface="+mn-lt"/>
            </a:endParaRPr>
          </a:p>
          <a:p>
            <a:pPr marL="76200" indent="0">
              <a:spcBef>
                <a:spcPts val="0"/>
              </a:spcBef>
              <a:buClr>
                <a:srgbClr val="3F3F3F"/>
              </a:buClr>
              <a:buSzPts val="2400"/>
              <a:buNone/>
            </a:pPr>
            <a:r>
              <a:rPr lang="en-AU" sz="2000" dirty="0">
                <a:solidFill>
                  <a:srgbClr val="3F3F3F"/>
                </a:solidFill>
                <a:latin typeface="+mn-lt"/>
              </a:rPr>
              <a:t>4. Improve adversary/attacker complexity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 lang="en-AU" sz="2000" dirty="0">
              <a:solidFill>
                <a:srgbClr val="3F3F3F"/>
              </a:solidFill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3F3F3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AutoNum type="arabicPeriod"/>
            </a:pPr>
            <a:endParaRPr sz="20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369B-5594-F757-2EB8-B0473F0C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3F4CD-6E79-3DDD-F086-D76576594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1912" y="2638044"/>
            <a:ext cx="9067615" cy="3101982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+mn-lt"/>
              </a:rPr>
              <a:t>[1] </a:t>
            </a:r>
            <a:r>
              <a:rPr lang="en-US" dirty="0" err="1">
                <a:latin typeface="+mn-lt"/>
              </a:rPr>
              <a:t>Wenxiao</a:t>
            </a:r>
            <a:r>
              <a:rPr lang="en-US" dirty="0">
                <a:latin typeface="+mn-lt"/>
              </a:rPr>
              <a:t> Zhang. Evaluating multiple moving target defense in the time domain. 2023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[2] </a:t>
            </a:r>
            <a:r>
              <a:rPr lang="en-US" dirty="0" err="1">
                <a:latin typeface="+mn-lt"/>
              </a:rPr>
              <a:t>Qisheng</a:t>
            </a:r>
            <a:r>
              <a:rPr lang="en-US" dirty="0">
                <a:latin typeface="+mn-lt"/>
              </a:rPr>
              <a:t> Zhang, Jin-</a:t>
            </a:r>
            <a:r>
              <a:rPr lang="en-US" dirty="0" err="1">
                <a:latin typeface="+mn-lt"/>
              </a:rPr>
              <a:t>Hee</a:t>
            </a:r>
            <a:r>
              <a:rPr lang="en-US" dirty="0">
                <a:latin typeface="+mn-lt"/>
              </a:rPr>
              <a:t> Cho, Terrence Moore, Dan Kim, Hyuk Lim, and Frederica Nelson. EVADE: Efficient Moving Target Defense for Autonomous Network Topology Shuffling Using Deep Reinforcement Learning, pages 555–582. 05 2023.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[3] H. </a:t>
            </a:r>
            <a:r>
              <a:rPr lang="en-US" dirty="0" err="1">
                <a:latin typeface="+mn-lt"/>
              </a:rPr>
              <a:t>Alavizadeh</a:t>
            </a:r>
            <a:r>
              <a:rPr lang="en-US" dirty="0">
                <a:latin typeface="+mn-lt"/>
              </a:rPr>
              <a:t>, S. Aref, D. Kim, and J. Jang-Jaccard. Evaluating the security and economic effects of moving target defense techniques on the cloud. IEEE Transactions on Emerging Topics in Computing, 10(04):1772–1788, Oct 2022.</a:t>
            </a:r>
          </a:p>
        </p:txBody>
      </p:sp>
    </p:spTree>
    <p:extLst>
      <p:ext uri="{BB962C8B-B14F-4D97-AF65-F5344CB8AC3E}">
        <p14:creationId xmlns:p14="http://schemas.microsoft.com/office/powerpoint/2010/main" val="140406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9943757e9_0_84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>
                <a:solidFill>
                  <a:schemeClr val="tx1"/>
                </a:solidFill>
                <a:latin typeface="+mj-lt"/>
              </a:rPr>
              <a:t>BACKGROUND (MTD)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1" name="Google Shape;111;g289943757e9_0_84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AU" sz="2000" b="1" dirty="0">
                <a:solidFill>
                  <a:srgbClr val="3F3F3F"/>
                </a:solidFill>
                <a:latin typeface="+mn-lt"/>
              </a:rPr>
              <a:t>MTD Deployment types (When to move)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endParaRPr lang="en-AU" sz="2000" b="1" dirty="0">
              <a:solidFill>
                <a:srgbClr val="3F3F3F"/>
              </a:solidFill>
              <a:latin typeface="+mn-lt"/>
            </a:endParaRPr>
          </a:p>
          <a:p>
            <a:pPr marL="457200" lvl="1" indent="-228600" algn="l" rtl="0">
              <a:spcBef>
                <a:spcPts val="250"/>
              </a:spcBef>
              <a:spcAft>
                <a:spcPts val="0"/>
              </a:spcAft>
              <a:buSzPts val="1800"/>
              <a:buChar char="•"/>
            </a:pPr>
            <a:r>
              <a:rPr lang="en-AU" sz="2000" dirty="0">
                <a:solidFill>
                  <a:srgbClr val="3F3F3F"/>
                </a:solidFill>
                <a:latin typeface="+mn-lt"/>
              </a:rPr>
              <a:t>Traditional (Time based MTD)</a:t>
            </a:r>
          </a:p>
          <a:p>
            <a:pPr marL="914400" lvl="2" indent="-228600">
              <a:spcBef>
                <a:spcPts val="250"/>
              </a:spcBef>
            </a:pPr>
            <a:r>
              <a:rPr lang="en-AU" sz="2000" dirty="0">
                <a:solidFill>
                  <a:srgbClr val="3F3F3F"/>
                </a:solidFill>
                <a:latin typeface="+mn-lt"/>
              </a:rPr>
              <a:t>Periodically deploy MTD</a:t>
            </a:r>
          </a:p>
          <a:p>
            <a:pPr marL="914400" lvl="2" indent="-228600">
              <a:spcBef>
                <a:spcPts val="250"/>
              </a:spcBef>
            </a:pPr>
            <a:endParaRPr lang="en-AU" sz="2000" dirty="0">
              <a:solidFill>
                <a:srgbClr val="3F3F3F"/>
              </a:solidFill>
              <a:latin typeface="+mn-lt"/>
            </a:endParaRPr>
          </a:p>
          <a:p>
            <a:pPr marL="457200" lvl="1" indent="-228600" algn="l" rtl="0">
              <a:spcBef>
                <a:spcPts val="2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AU" sz="2000" dirty="0">
                <a:solidFill>
                  <a:srgbClr val="3F3F3F"/>
                </a:solidFill>
                <a:latin typeface="+mn-lt"/>
              </a:rPr>
              <a:t>Using AI to deploy MTD (Event based MTD)</a:t>
            </a:r>
          </a:p>
          <a:p>
            <a:pPr marL="914400" lvl="2" indent="-228600">
              <a:spcBef>
                <a:spcPts val="250"/>
              </a:spcBef>
              <a:buClr>
                <a:srgbClr val="3F3F3F"/>
              </a:buClr>
            </a:pPr>
            <a:r>
              <a:rPr lang="en-AU" sz="2000" dirty="0">
                <a:solidFill>
                  <a:srgbClr val="3F3F3F"/>
                </a:solidFill>
                <a:latin typeface="+mn-lt"/>
              </a:rPr>
              <a:t>Uses Intrusion Detect System(IDS) to trigger MTD deployment</a:t>
            </a:r>
          </a:p>
          <a:p>
            <a:pPr marL="914400" lvl="2" indent="-228600">
              <a:spcBef>
                <a:spcPts val="250"/>
              </a:spcBef>
              <a:buClr>
                <a:srgbClr val="3F3F3F"/>
              </a:buClr>
            </a:pPr>
            <a:r>
              <a:rPr lang="en-AU" sz="2000" dirty="0">
                <a:solidFill>
                  <a:srgbClr val="3F3F3F"/>
                </a:solidFill>
                <a:latin typeface="+mn-lt"/>
              </a:rPr>
              <a:t>More dynamic and adaptive</a:t>
            </a:r>
          </a:p>
          <a:p>
            <a:pPr marL="685800" lvl="2" indent="0">
              <a:spcBef>
                <a:spcPts val="250"/>
              </a:spcBef>
              <a:buClr>
                <a:srgbClr val="3F3F3F"/>
              </a:buClr>
              <a:buNone/>
            </a:pPr>
            <a:endParaRPr lang="en-AU" sz="2000" dirty="0">
              <a:solidFill>
                <a:srgbClr val="3F3F3F"/>
              </a:solidFill>
              <a:latin typeface="+mn-lt"/>
            </a:endParaRPr>
          </a:p>
          <a:p>
            <a:pPr marL="457200" lvl="1" indent="-228600" algn="l" rtl="0">
              <a:spcBef>
                <a:spcPts val="2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endParaRPr lang="en-AU" sz="1800" dirty="0">
              <a:solidFill>
                <a:srgbClr val="3F3F3F"/>
              </a:solidFill>
              <a:latin typeface="+mn-lt"/>
            </a:endParaRPr>
          </a:p>
          <a:p>
            <a:pPr marL="457200" lvl="1" indent="-228600" algn="l" rtl="0">
              <a:spcBef>
                <a:spcPts val="2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endParaRPr sz="1800" dirty="0">
              <a:solidFill>
                <a:srgbClr val="3F3F3F"/>
              </a:solidFill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+mn-lt"/>
            </a:endParaRPr>
          </a:p>
          <a:p>
            <a:pPr marL="0" lvl="0" indent="0" algn="l" rtl="0"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3F3F3F"/>
              </a:solidFill>
              <a:latin typeface="+mn-lt"/>
            </a:endParaRPr>
          </a:p>
          <a:p>
            <a:pPr marL="228600" lvl="0" indent="-1143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>
              <a:latin typeface="+mn-l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6AD1-F50B-C2FF-8687-BC52C3BD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PREVIOUS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9B3E4-BD44-AA09-8CF5-01E412AB6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747" y="2516432"/>
            <a:ext cx="3648363" cy="4025224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2400" b="1" dirty="0">
                <a:latin typeface="+mj-lt"/>
              </a:rPr>
              <a:t>MTD</a:t>
            </a:r>
          </a:p>
          <a:p>
            <a:pPr marL="114300" indent="0">
              <a:buNone/>
            </a:pPr>
            <a:endParaRPr lang="en-US" sz="1700" dirty="0">
              <a:latin typeface="+mn-lt"/>
            </a:endParaRPr>
          </a:p>
          <a:p>
            <a:pPr marL="114300" indent="0">
              <a:buNone/>
            </a:pPr>
            <a:r>
              <a:rPr lang="en-US" sz="1700" dirty="0" err="1">
                <a:latin typeface="+mn-lt"/>
              </a:rPr>
              <a:t>Wenxiao</a:t>
            </a:r>
            <a:r>
              <a:rPr lang="en-US" sz="1700" dirty="0">
                <a:latin typeface="+mn-lt"/>
              </a:rPr>
              <a:t> Zhang compare </a:t>
            </a:r>
            <a:r>
              <a:rPr lang="en-US" sz="1700" b="1" u="sng" dirty="0">
                <a:latin typeface="+mn-lt"/>
              </a:rPr>
              <a:t>shuffling and diversity (S + D)</a:t>
            </a:r>
            <a:r>
              <a:rPr lang="en-US" sz="1700" dirty="0">
                <a:latin typeface="+mn-lt"/>
              </a:rPr>
              <a:t> type with </a:t>
            </a:r>
            <a:r>
              <a:rPr lang="en-US" sz="1700" b="1" u="sng" dirty="0">
                <a:latin typeface="+mn-lt"/>
              </a:rPr>
              <a:t>different MTD deployment strategies</a:t>
            </a:r>
            <a:r>
              <a:rPr lang="en-US" sz="1700" dirty="0">
                <a:latin typeface="+mn-lt"/>
              </a:rPr>
              <a:t>(randomly, alternatively and simultaneous) using the </a:t>
            </a:r>
            <a:r>
              <a:rPr lang="en-US" sz="1700" dirty="0" err="1">
                <a:latin typeface="+mn-lt"/>
              </a:rPr>
              <a:t>MTDSimTime</a:t>
            </a:r>
            <a:r>
              <a:rPr lang="en-US" sz="1700" dirty="0">
                <a:latin typeface="+mn-lt"/>
              </a:rPr>
              <a:t> simulator [1].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6046F-DC23-BC67-12E3-19F4D695FB2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150208" y="2516432"/>
            <a:ext cx="3737648" cy="4025224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AU" sz="2600" b="1" dirty="0">
                <a:solidFill>
                  <a:srgbClr val="3F3F3F"/>
                </a:solidFill>
                <a:latin typeface="+mj-lt"/>
              </a:rPr>
              <a:t>MTD Automation</a:t>
            </a:r>
          </a:p>
          <a:p>
            <a:pPr marL="114300" indent="0">
              <a:buNone/>
            </a:pPr>
            <a:endParaRPr lang="en-AU" u="sng" dirty="0">
              <a:solidFill>
                <a:srgbClr val="3F3F3F"/>
              </a:solidFill>
              <a:latin typeface="+mn-lt"/>
            </a:endParaRPr>
          </a:p>
          <a:p>
            <a:pPr marL="114300" indent="0">
              <a:buNone/>
            </a:pPr>
            <a:r>
              <a:rPr lang="en-AU" sz="1700" dirty="0">
                <a:solidFill>
                  <a:srgbClr val="3F3F3F"/>
                </a:solidFill>
                <a:latin typeface="+mn-lt"/>
              </a:rPr>
              <a:t>J.H Cho et al. introduced an Efficient Moving Target </a:t>
            </a:r>
            <a:r>
              <a:rPr lang="en-AU" sz="1700" dirty="0" err="1">
                <a:solidFill>
                  <a:srgbClr val="3F3F3F"/>
                </a:solidFill>
                <a:latin typeface="+mn-lt"/>
              </a:rPr>
              <a:t>Defense</a:t>
            </a:r>
            <a:r>
              <a:rPr lang="en-AU" sz="1700" dirty="0">
                <a:solidFill>
                  <a:srgbClr val="3F3F3F"/>
                </a:solidFill>
                <a:latin typeface="+mn-lt"/>
              </a:rPr>
              <a:t> (EVADE) system that uses </a:t>
            </a:r>
            <a:r>
              <a:rPr lang="en-AU" sz="1700" u="sng" dirty="0">
                <a:solidFill>
                  <a:srgbClr val="3F3F3F"/>
                </a:solidFill>
                <a:latin typeface="+mn-lt"/>
              </a:rPr>
              <a:t>density optimization (DO)-based greedy MTD</a:t>
            </a:r>
            <a:r>
              <a:rPr lang="en-AU" sz="1700" dirty="0">
                <a:solidFill>
                  <a:srgbClr val="3F3F3F"/>
                </a:solidFill>
                <a:latin typeface="+mn-lt"/>
              </a:rPr>
              <a:t> and </a:t>
            </a:r>
            <a:r>
              <a:rPr lang="en-AU" sz="1700" b="1" u="sng" dirty="0">
                <a:solidFill>
                  <a:srgbClr val="3F3F3F"/>
                </a:solidFill>
                <a:latin typeface="+mn-lt"/>
              </a:rPr>
              <a:t>Deep Reinforcement Learning- based MTD</a:t>
            </a:r>
            <a:r>
              <a:rPr lang="en-AU" sz="1700" b="1" dirty="0">
                <a:solidFill>
                  <a:srgbClr val="3F3F3F"/>
                </a:solidFill>
                <a:latin typeface="+mn-lt"/>
              </a:rPr>
              <a:t> to </a:t>
            </a:r>
            <a:r>
              <a:rPr lang="en-AU" sz="1700" b="1" u="sng" dirty="0">
                <a:solidFill>
                  <a:srgbClr val="3F3F3F"/>
                </a:solidFill>
                <a:latin typeface="+mn-lt"/>
              </a:rPr>
              <a:t>alters network topology</a:t>
            </a:r>
            <a:r>
              <a:rPr lang="en-AU" sz="1700" b="1" dirty="0">
                <a:solidFill>
                  <a:srgbClr val="3F3F3F"/>
                </a:solidFill>
                <a:latin typeface="+mn-lt"/>
              </a:rPr>
              <a:t> </a:t>
            </a:r>
            <a:r>
              <a:rPr lang="en-AU" sz="1700" dirty="0">
                <a:solidFill>
                  <a:srgbClr val="3F3F3F"/>
                </a:solidFill>
                <a:latin typeface="+mn-lt"/>
              </a:rPr>
              <a:t>to thwart attackers [2].</a:t>
            </a:r>
          </a:p>
          <a:p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22B528B-BF0D-2110-9B95-0669B3D1A7AF}"/>
              </a:ext>
            </a:extLst>
          </p:cNvPr>
          <p:cNvSpPr txBox="1">
            <a:spLocks/>
          </p:cNvSpPr>
          <p:nvPr/>
        </p:nvSpPr>
        <p:spPr>
          <a:xfrm>
            <a:off x="7887856" y="2516432"/>
            <a:ext cx="3737648" cy="4025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en-AU" sz="2600" b="1" dirty="0">
                <a:solidFill>
                  <a:srgbClr val="3F3F3F"/>
                </a:solidFill>
                <a:latin typeface="+mj-lt"/>
              </a:rPr>
              <a:t>SECURITY METRICS</a:t>
            </a:r>
          </a:p>
          <a:p>
            <a:pPr marL="114300" indent="0">
              <a:buFont typeface="Arial"/>
              <a:buNone/>
            </a:pPr>
            <a:endParaRPr lang="en-AU" u="sng" dirty="0">
              <a:solidFill>
                <a:srgbClr val="3F3F3F"/>
              </a:solidFill>
              <a:latin typeface="+mn-lt"/>
            </a:endParaRPr>
          </a:p>
          <a:p>
            <a:pPr marL="15240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n-AU" sz="1700" dirty="0" err="1">
                <a:latin typeface="+mn-lt"/>
              </a:rPr>
              <a:t>Alavizadeh</a:t>
            </a:r>
            <a:r>
              <a:rPr lang="en-AU" sz="1700" dirty="0">
                <a:latin typeface="+mn-lt"/>
              </a:rPr>
              <a:t> et al. have incorporated commonly used </a:t>
            </a:r>
            <a:r>
              <a:rPr lang="en-AU" sz="1700" b="1" u="sng" dirty="0">
                <a:latin typeface="+mn-lt"/>
              </a:rPr>
              <a:t>static metrics</a:t>
            </a:r>
            <a:r>
              <a:rPr lang="en-AU" sz="1700" b="1" dirty="0">
                <a:latin typeface="+mn-lt"/>
              </a:rPr>
              <a:t> including the</a:t>
            </a:r>
          </a:p>
          <a:p>
            <a:pPr marL="15240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n-AU" sz="1700" b="1" dirty="0">
                <a:latin typeface="+mn-lt"/>
              </a:rPr>
              <a:t>attack cost(AC), return on attack(</a:t>
            </a:r>
            <a:r>
              <a:rPr lang="en-AU" sz="1700" b="1" dirty="0" err="1">
                <a:latin typeface="+mn-lt"/>
              </a:rPr>
              <a:t>RoA</a:t>
            </a:r>
            <a:r>
              <a:rPr lang="en-AU" sz="1700" b="1" dirty="0">
                <a:latin typeface="+mn-lt"/>
              </a:rPr>
              <a:t>), system risk(R) and reliability </a:t>
            </a:r>
            <a:r>
              <a:rPr lang="en-AU" sz="1700" dirty="0">
                <a:latin typeface="+mn-lt"/>
              </a:rPr>
              <a:t>into evaluating the security of the cloud environment within the context of the Hierarchical Attack Representation Model (HARM) [3].</a:t>
            </a:r>
          </a:p>
          <a:p>
            <a:pPr marL="15240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Font typeface="Arial"/>
              <a:buNone/>
            </a:pPr>
            <a:endParaRPr lang="en-AU" sz="1700" dirty="0"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34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9943757e9_0_100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>
                <a:solidFill>
                  <a:schemeClr val="tx1"/>
                </a:solidFill>
                <a:latin typeface="+mj-lt"/>
              </a:rPr>
              <a:t>LIMITED PREVIOUS WORKS AND GAPS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2" name="Google Shape;142;g289943757e9_0_100"/>
          <p:cNvSpPr txBox="1">
            <a:spLocks noGrp="1"/>
          </p:cNvSpPr>
          <p:nvPr>
            <p:ph type="body" idx="1"/>
          </p:nvPr>
        </p:nvSpPr>
        <p:spPr>
          <a:xfrm>
            <a:off x="1625600" y="2743500"/>
            <a:ext cx="9313333" cy="350079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862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AutoNum type="arabicPeriod"/>
            </a:pPr>
            <a:r>
              <a:rPr lang="en-AU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 research on dynamic metrics in the aspect of using AI to deploy MTD</a:t>
            </a:r>
          </a:p>
          <a:p>
            <a:pPr marL="457200" lvl="0" indent="-38862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AutoNum type="arabicPeriod"/>
            </a:pPr>
            <a:endParaRPr lang="en-AU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862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AutoNum type="arabicPeriod"/>
            </a:pPr>
            <a:r>
              <a:rPr lang="en-AU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Adversary too simplistic</a:t>
            </a:r>
          </a:p>
          <a:p>
            <a:pPr marL="457200" lvl="0" indent="-38862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AutoNum type="arabicPeriod"/>
            </a:pPr>
            <a:endParaRPr lang="en-AU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862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AutoNum type="arabicPeriod"/>
            </a:pPr>
            <a:r>
              <a:rPr lang="en-AU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 works in using AI to deploy different MTD types</a:t>
            </a:r>
          </a:p>
          <a:p>
            <a:pPr marL="457200" lvl="0" indent="-38862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AutoNum type="arabicPeriod"/>
            </a:pPr>
            <a:endParaRPr lang="en-AU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862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AutoNum type="arabicPeriod"/>
            </a:pPr>
            <a:r>
              <a:rPr lang="en-AU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Insufficient analysis on the effect of MTD on network(network performance)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9943757e9_0_48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>
                <a:latin typeface="+mj-lt"/>
              </a:rPr>
              <a:t>OUR WORK</a:t>
            </a:r>
            <a:endParaRPr dirty="0">
              <a:latin typeface="+mj-lt"/>
            </a:endParaRPr>
          </a:p>
        </p:txBody>
      </p:sp>
      <p:graphicFrame>
        <p:nvGraphicFramePr>
          <p:cNvPr id="154" name="Google Shape;154;g289943757e9_0_48"/>
          <p:cNvGraphicFramePr/>
          <p:nvPr>
            <p:extLst>
              <p:ext uri="{D42A27DB-BD31-4B8C-83A1-F6EECF244321}">
                <p14:modId xmlns:p14="http://schemas.microsoft.com/office/powerpoint/2010/main" val="452573109"/>
              </p:ext>
            </p:extLst>
          </p:nvPr>
        </p:nvGraphicFramePr>
        <p:xfrm>
          <a:off x="6680198" y="2294466"/>
          <a:ext cx="5359402" cy="4449990"/>
        </p:xfrm>
        <a:graphic>
          <a:graphicData uri="http://schemas.openxmlformats.org/drawingml/2006/table">
            <a:tbl>
              <a:tblPr>
                <a:noFill/>
                <a:tableStyleId>{93282EF1-089E-419C-8770-3CA6C5CF3CDC}</a:tableStyleId>
              </a:tblPr>
              <a:tblGrid>
                <a:gridCol w="2679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9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163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b="1" dirty="0"/>
                        <a:t>CONTRIBUTION</a:t>
                      </a:r>
                      <a:endParaRPr sz="1600" b="1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623793013"/>
                  </a:ext>
                </a:extLst>
              </a:tr>
              <a:tr h="4091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b="1" dirty="0"/>
                        <a:t>Wai Him Ho (22701889)</a:t>
                      </a:r>
                      <a:endParaRPr sz="16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b="1" dirty="0"/>
                        <a:t>Joo Kai Tay (22489437)</a:t>
                      </a:r>
                      <a:endParaRPr sz="16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8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b="1" dirty="0"/>
                        <a:t>Incorporate metrics into the model</a:t>
                      </a:r>
                      <a:endParaRPr sz="16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b="1" dirty="0"/>
                        <a:t>Data Collection pipeline</a:t>
                      </a:r>
                      <a:endParaRPr sz="16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b="1" dirty="0"/>
                        <a:t>External improvement </a:t>
                      </a:r>
                      <a:endParaRPr sz="16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b="1" dirty="0"/>
                        <a:t>(i.e. Static degrade factor)</a:t>
                      </a:r>
                      <a:endParaRPr sz="16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b="1" dirty="0"/>
                        <a:t>Model Development</a:t>
                      </a:r>
                      <a:endParaRPr sz="16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b="1" dirty="0"/>
                        <a:t>Reactive to attackers</a:t>
                      </a:r>
                      <a:endParaRPr sz="16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b="1" dirty="0"/>
                        <a:t>Incorporate sensitivity analysis</a:t>
                      </a:r>
                      <a:endParaRPr sz="16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A4DAEB1-B3D8-EA77-989B-C429C8A0C66E}"/>
              </a:ext>
            </a:extLst>
          </p:cNvPr>
          <p:cNvSpPr txBox="1"/>
          <p:nvPr/>
        </p:nvSpPr>
        <p:spPr>
          <a:xfrm>
            <a:off x="355599" y="2539998"/>
            <a:ext cx="60621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Develop a reinforcement learning model:</a:t>
            </a:r>
          </a:p>
          <a:p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Utilizes different metrics to optimize its reward and deploy a single MTD based on network metrics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Include static degrade factor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Reactive to different attackers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Incorporate IDS sensitivity rating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d5807ee4e_0_0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>
                <a:latin typeface="+mj-lt"/>
              </a:rPr>
              <a:t>SYSTEM OVERVIEW - MTDSIM</a:t>
            </a:r>
            <a:endParaRPr dirty="0">
              <a:latin typeface="+mj-lt"/>
            </a:endParaRPr>
          </a:p>
        </p:txBody>
      </p:sp>
      <p:pic>
        <p:nvPicPr>
          <p:cNvPr id="166" name="Google Shape;166;g2fd5807ee4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259" y="2317400"/>
            <a:ext cx="5563474" cy="44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d5807ee4e_0_49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>
                <a:latin typeface="+mj-lt"/>
              </a:rPr>
              <a:t>MTD DEPLOYMENT</a:t>
            </a:r>
            <a:endParaRPr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2A4F8-E4A0-0E30-8DB3-385355BDA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4" y="2266379"/>
            <a:ext cx="4848610" cy="44219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Gill Sans"/>
              <a:buNone/>
            </a:pPr>
            <a:r>
              <a:rPr lang="en-AU" dirty="0">
                <a:solidFill>
                  <a:schemeClr val="tx1"/>
                </a:solidFill>
                <a:latin typeface="+mj-lt"/>
              </a:rPr>
              <a:t>INDIVIDUAL RESEARCH QUESTIONS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0" name="Google Shape;160;p5"/>
          <p:cNvSpPr txBox="1">
            <a:spLocks noGrp="1"/>
          </p:cNvSpPr>
          <p:nvPr>
            <p:ph type="body" idx="1"/>
          </p:nvPr>
        </p:nvSpPr>
        <p:spPr>
          <a:xfrm>
            <a:off x="541867" y="2252133"/>
            <a:ext cx="10977033" cy="4377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AU" sz="2400" b="1" dirty="0">
                <a:solidFill>
                  <a:srgbClr val="3F3F3F"/>
                </a:solidFill>
                <a:latin typeface="+mn-lt"/>
              </a:rPr>
              <a:t>Investigating the </a:t>
            </a:r>
            <a:r>
              <a:rPr lang="en-AU" sz="2400" b="1" u="sng" dirty="0">
                <a:solidFill>
                  <a:srgbClr val="3F3F3F"/>
                </a:solidFill>
                <a:latin typeface="+mn-lt"/>
              </a:rPr>
              <a:t>use of different security metrics for reward optimization</a:t>
            </a:r>
            <a:endParaRPr lang="en-AU" sz="2000" b="1" dirty="0">
              <a:solidFill>
                <a:srgbClr val="3F3F3F"/>
              </a:solidFill>
              <a:latin typeface="+mn-lt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endParaRPr lang="en-AU" sz="2400" b="1" dirty="0">
              <a:solidFill>
                <a:srgbClr val="3F3F3F"/>
              </a:solidFill>
              <a:latin typeface="+mn-lt"/>
            </a:endParaRPr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AU" sz="2400" b="1" dirty="0">
                <a:solidFill>
                  <a:srgbClr val="3F3F3F"/>
                </a:solidFill>
                <a:latin typeface="+mn-lt"/>
              </a:rPr>
              <a:t>Do models that optimizes on </a:t>
            </a:r>
            <a:r>
              <a:rPr lang="en-AU" sz="2400" b="1" u="sng" dirty="0">
                <a:solidFill>
                  <a:srgbClr val="3F3F3F"/>
                </a:solidFill>
                <a:latin typeface="+mn-lt"/>
              </a:rPr>
              <a:t>dynamic metrics perform better </a:t>
            </a:r>
            <a:r>
              <a:rPr lang="en-AU" sz="2400" b="1" dirty="0">
                <a:solidFill>
                  <a:srgbClr val="3F3F3F"/>
                </a:solidFill>
                <a:latin typeface="+mn-lt"/>
              </a:rPr>
              <a:t>than models that optimizes on static metrics?</a:t>
            </a:r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endParaRPr lang="en-AU" sz="2400" b="1" dirty="0">
              <a:solidFill>
                <a:srgbClr val="3F3F3F"/>
              </a:solidFill>
              <a:latin typeface="+mn-lt"/>
            </a:endParaRPr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AU" sz="2400" b="1" dirty="0">
                <a:solidFill>
                  <a:srgbClr val="3F3F3F"/>
                </a:solidFill>
                <a:latin typeface="+mn-lt"/>
              </a:rPr>
              <a:t>Do models that </a:t>
            </a:r>
            <a:r>
              <a:rPr lang="en-AU" sz="2400" b="1" u="sng" dirty="0">
                <a:solidFill>
                  <a:srgbClr val="3F3F3F"/>
                </a:solidFill>
                <a:latin typeface="+mn-lt"/>
              </a:rPr>
              <a:t>optimizes on all metrics</a:t>
            </a:r>
            <a:r>
              <a:rPr lang="en-AU" sz="2400" b="1" dirty="0">
                <a:solidFill>
                  <a:srgbClr val="3F3F3F"/>
                </a:solidFill>
                <a:latin typeface="+mn-lt"/>
              </a:rPr>
              <a:t> perform better than models that </a:t>
            </a:r>
            <a:r>
              <a:rPr lang="en-AU" sz="2400" b="1" u="sng" dirty="0">
                <a:solidFill>
                  <a:srgbClr val="3F3F3F"/>
                </a:solidFill>
                <a:latin typeface="+mn-lt"/>
              </a:rPr>
              <a:t>optimizes on a single metric </a:t>
            </a:r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endParaRPr lang="en-AU" sz="2400" b="1" u="sng" dirty="0">
              <a:solidFill>
                <a:srgbClr val="3F3F3F"/>
              </a:solidFill>
              <a:latin typeface="+mn-lt"/>
            </a:endParaRPr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AU" sz="2400" b="1" dirty="0">
                <a:solidFill>
                  <a:srgbClr val="3F3F3F"/>
                </a:solidFill>
                <a:latin typeface="+mn-lt"/>
              </a:rPr>
              <a:t>Do the </a:t>
            </a:r>
            <a:r>
              <a:rPr lang="en-AU" sz="2400" b="1" u="sng" dirty="0">
                <a:solidFill>
                  <a:srgbClr val="3F3F3F"/>
                </a:solidFill>
                <a:latin typeface="+mn-lt"/>
              </a:rPr>
              <a:t>best new models outperform previous best models</a:t>
            </a:r>
            <a:r>
              <a:rPr lang="en-AU" sz="2400" b="1" dirty="0">
                <a:solidFill>
                  <a:srgbClr val="3F3F3F"/>
                </a:solidFill>
                <a:latin typeface="+mn-lt"/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3F3F3F"/>
              </a:solidFill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</TotalTime>
  <Words>1028</Words>
  <Application>Microsoft Macintosh PowerPoint</Application>
  <PresentationFormat>Widescreen</PresentationFormat>
  <Paragraphs>192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Gill Sans</vt:lpstr>
      <vt:lpstr>Arial</vt:lpstr>
      <vt:lpstr>Parcel</vt:lpstr>
      <vt:lpstr>Parcel</vt:lpstr>
      <vt:lpstr>USING ARTIFICIAL INTELLIGENCE TO AUTOMATE DEPLOYMENT OF MTD OPERATION</vt:lpstr>
      <vt:lpstr>BACKGROUND (MTD)</vt:lpstr>
      <vt:lpstr>BACKGROUND (MTD)</vt:lpstr>
      <vt:lpstr>PREVIOUS WORK</vt:lpstr>
      <vt:lpstr>LIMITED PREVIOUS WORKS AND GAPS</vt:lpstr>
      <vt:lpstr>OUR WORK</vt:lpstr>
      <vt:lpstr>SYSTEM OVERVIEW - MTDSIM</vt:lpstr>
      <vt:lpstr>MTD DEPLOYMENT</vt:lpstr>
      <vt:lpstr>INDIVIDUAL RESEARCH QUESTIONS</vt:lpstr>
      <vt:lpstr>EXPERIMENT</vt:lpstr>
      <vt:lpstr>MTD TYPES</vt:lpstr>
      <vt:lpstr>EXPERIMENT</vt:lpstr>
      <vt:lpstr>EVALUATION SCORE</vt:lpstr>
      <vt:lpstr>OPTIMIZING REWARD USING SINGLE/ALL FEATURES</vt:lpstr>
      <vt:lpstr>MEDIAN SCORE GROUP BY FEATURES </vt:lpstr>
      <vt:lpstr>OVERALL RANKING GROUP BY FEATURES </vt:lpstr>
      <vt:lpstr>METRICS RANKING</vt:lpstr>
      <vt:lpstr>COMPARING SCHEMES</vt:lpstr>
      <vt:lpstr>CONCLUSION</vt:lpstr>
      <vt:lpstr>LIMITATIONS AND FUTURE WORK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William Ho</dc:creator>
  <cp:lastModifiedBy>William Ho</cp:lastModifiedBy>
  <cp:revision>49</cp:revision>
  <dcterms:created xsi:type="dcterms:W3CDTF">2024-09-01T13:48:30Z</dcterms:created>
  <dcterms:modified xsi:type="dcterms:W3CDTF">2024-09-16T04:19:55Z</dcterms:modified>
</cp:coreProperties>
</file>