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93" d="100"/>
          <a:sy n="93" d="100"/>
        </p:scale>
        <p:origin x="91"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920703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365B5A5-913B-469F-BF4D-2BB01DE9520D}" type="slidenum">
              <a:rPr lang="en-IN" smtClean="0"/>
              <a:t>‹#›</a:t>
            </a:fld>
            <a:endParaRPr lang="en-IN"/>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IN"/>
          </a:p>
        </p:txBody>
      </p:sp>
    </p:spTree>
    <p:extLst>
      <p:ext uri="{BB962C8B-B14F-4D97-AF65-F5344CB8AC3E}">
        <p14:creationId xmlns:p14="http://schemas.microsoft.com/office/powerpoint/2010/main" val="4216770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365B5A5-913B-469F-BF4D-2BB01DE9520D}" type="slidenum">
              <a:rPr lang="en-IN" smtClean="0"/>
              <a:t>‹#›</a:t>
            </a:fld>
            <a:endParaRPr lang="en-IN"/>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IN"/>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4267494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365B5A5-913B-469F-BF4D-2BB01DE9520D}" type="slidenum">
              <a:rPr lang="en-IN" smtClean="0"/>
              <a:t>‹#›</a:t>
            </a:fld>
            <a:endParaRPr lang="en-IN"/>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IN"/>
          </a:p>
        </p:txBody>
      </p:sp>
    </p:spTree>
    <p:extLst>
      <p:ext uri="{BB962C8B-B14F-4D97-AF65-F5344CB8AC3E}">
        <p14:creationId xmlns:p14="http://schemas.microsoft.com/office/powerpoint/2010/main" val="1200484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587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365B5A5-913B-469F-BF4D-2BB01DE9520D}" type="slidenum">
              <a:rPr lang="en-IN" smtClean="0"/>
              <a:t>‹#›</a:t>
            </a:fld>
            <a:endParaRPr lang="en-IN"/>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552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365B5A5-913B-469F-BF4D-2BB01DE9520D}" type="slidenum">
              <a:rPr lang="en-IN" smtClean="0"/>
              <a:t>‹#›</a:t>
            </a:fld>
            <a:endParaRPr lang="en-IN"/>
          </a:p>
        </p:txBody>
      </p:sp>
    </p:spTree>
    <p:extLst>
      <p:ext uri="{BB962C8B-B14F-4D97-AF65-F5344CB8AC3E}">
        <p14:creationId xmlns:p14="http://schemas.microsoft.com/office/powerpoint/2010/main" val="4065923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365B5A5-913B-469F-BF4D-2BB01DE9520D}" type="slidenum">
              <a:rPr lang="en-IN" smtClean="0"/>
              <a:t>‹#›</a:t>
            </a:fld>
            <a:endParaRPr lang="en-IN"/>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IN"/>
          </a:p>
        </p:txBody>
      </p:sp>
    </p:spTree>
    <p:extLst>
      <p:ext uri="{BB962C8B-B14F-4D97-AF65-F5344CB8AC3E}">
        <p14:creationId xmlns:p14="http://schemas.microsoft.com/office/powerpoint/2010/main" val="360518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3645406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625159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365B5A5-913B-469F-BF4D-2BB01DE9520D}" type="slidenum">
              <a:rPr lang="en-IN" smtClean="0"/>
              <a:t>‹#›</a:t>
            </a:fld>
            <a:endParaRPr lang="en-IN"/>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IN"/>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458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220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365B5A5-913B-469F-BF4D-2BB01DE9520D}" type="slidenum">
              <a:rPr lang="en-IN" smtClean="0"/>
              <a:t>‹#›</a:t>
            </a:fld>
            <a:endParaRPr lang="en-IN"/>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IN"/>
          </a:p>
        </p:txBody>
      </p:sp>
    </p:spTree>
    <p:extLst>
      <p:ext uri="{BB962C8B-B14F-4D97-AF65-F5344CB8AC3E}">
        <p14:creationId xmlns:p14="http://schemas.microsoft.com/office/powerpoint/2010/main" val="279604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365B5A5-913B-469F-BF4D-2BB01DE9520D}" type="slidenum">
              <a:rPr lang="en-IN" smtClean="0"/>
              <a:t>‹#›</a:t>
            </a:fld>
            <a:endParaRPr lang="en-IN"/>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IN"/>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357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365B5A5-913B-469F-BF4D-2BB01DE9520D}" type="slidenum">
              <a:rPr lang="en-IN" smtClean="0"/>
              <a:t>‹#›</a:t>
            </a:fld>
            <a:endParaRPr lang="en-IN"/>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IN"/>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408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365B5A5-913B-469F-BF4D-2BB01DE9520D}" type="slidenum">
              <a:rPr lang="en-IN" smtClean="0"/>
              <a:t>‹#›</a:t>
            </a:fld>
            <a:endParaRPr lang="en-IN"/>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fld id="{147B2DE2-52B7-4FFD-BFB3-9179A222D127}" type="datetimeFigureOut">
              <a:rPr lang="en-IN" smtClean="0"/>
              <a:t>17-02-2025</a:t>
            </a:fld>
            <a:endParaRPr lang="en-IN"/>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IN"/>
          </a:p>
        </p:txBody>
      </p:sp>
    </p:spTree>
    <p:extLst>
      <p:ext uri="{BB962C8B-B14F-4D97-AF65-F5344CB8AC3E}">
        <p14:creationId xmlns:p14="http://schemas.microsoft.com/office/powerpoint/2010/main" val="14339721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E7D2-444B-6BE2-48FA-C44295053658}"/>
              </a:ext>
            </a:extLst>
          </p:cNvPr>
          <p:cNvSpPr>
            <a:spLocks noGrp="1"/>
          </p:cNvSpPr>
          <p:nvPr>
            <p:ph type="ctrTitle"/>
          </p:nvPr>
        </p:nvSpPr>
        <p:spPr>
          <a:xfrm>
            <a:off x="1403726" y="2760499"/>
            <a:ext cx="10302240" cy="1337001"/>
          </a:xfrm>
        </p:spPr>
        <p:txBody>
          <a:bodyPr/>
          <a:lstStyle/>
          <a:p>
            <a:r>
              <a:rPr lang="en-IN" dirty="0">
                <a:latin typeface="Agency FB" panose="020B0503020202020204" pitchFamily="34" charset="0"/>
              </a:rPr>
              <a:t>Advanced Diet Recommendation System</a:t>
            </a:r>
          </a:p>
        </p:txBody>
      </p:sp>
      <p:sp>
        <p:nvSpPr>
          <p:cNvPr id="3" name="Subtitle 2">
            <a:extLst>
              <a:ext uri="{FF2B5EF4-FFF2-40B4-BE49-F238E27FC236}">
                <a16:creationId xmlns:a16="http://schemas.microsoft.com/office/drawing/2014/main" id="{610E9B5E-307D-F308-B7B1-D2B35FF7D378}"/>
              </a:ext>
            </a:extLst>
          </p:cNvPr>
          <p:cNvSpPr>
            <a:spLocks noGrp="1"/>
          </p:cNvSpPr>
          <p:nvPr>
            <p:ph type="subTitle" idx="1"/>
          </p:nvPr>
        </p:nvSpPr>
        <p:spPr>
          <a:xfrm>
            <a:off x="1403730" y="4037805"/>
            <a:ext cx="4049720" cy="1596875"/>
          </a:xfrm>
        </p:spPr>
        <p:txBody>
          <a:bodyPr>
            <a:normAutofit lnSpcReduction="10000"/>
          </a:bodyPr>
          <a:lstStyle/>
          <a:p>
            <a:pPr marL="715963" indent="-715963"/>
            <a:r>
              <a:rPr lang="en-IN" dirty="0">
                <a:latin typeface="Agency FB" panose="020B0503020202020204" pitchFamily="34" charset="0"/>
              </a:rPr>
              <a:t>Team : </a:t>
            </a:r>
            <a:br>
              <a:rPr lang="en-IN" dirty="0">
                <a:latin typeface="Agency FB" panose="020B0503020202020204" pitchFamily="34" charset="0"/>
              </a:rPr>
            </a:br>
            <a:r>
              <a:rPr lang="en-IN" dirty="0">
                <a:latin typeface="Agency FB" panose="020B0503020202020204" pitchFamily="34" charset="0"/>
              </a:rPr>
              <a:t>Prasad Vaydande </a:t>
            </a:r>
            <a:br>
              <a:rPr lang="en-IN" dirty="0">
                <a:latin typeface="Agency FB" panose="020B0503020202020204" pitchFamily="34" charset="0"/>
              </a:rPr>
            </a:br>
            <a:r>
              <a:rPr lang="en-IN" dirty="0">
                <a:latin typeface="Agency FB" panose="020B0503020202020204" pitchFamily="34" charset="0"/>
              </a:rPr>
              <a:t>Sumegh Bansode </a:t>
            </a:r>
            <a:br>
              <a:rPr lang="en-IN" dirty="0">
                <a:latin typeface="Agency FB" panose="020B0503020202020204" pitchFamily="34" charset="0"/>
              </a:rPr>
            </a:br>
            <a:r>
              <a:rPr lang="en-IN" dirty="0">
                <a:latin typeface="Agency FB" panose="020B0503020202020204" pitchFamily="34" charset="0"/>
              </a:rPr>
              <a:t>Piyush Raut </a:t>
            </a:r>
            <a:br>
              <a:rPr lang="en-IN" dirty="0">
                <a:latin typeface="Agency FB" panose="020B0503020202020204" pitchFamily="34" charset="0"/>
              </a:rPr>
            </a:br>
            <a:r>
              <a:rPr lang="en-IN" dirty="0">
                <a:latin typeface="Agency FB" panose="020B0503020202020204" pitchFamily="34" charset="0"/>
              </a:rPr>
              <a:t>Omkar Ghankute </a:t>
            </a:r>
          </a:p>
        </p:txBody>
      </p:sp>
      <p:sp>
        <p:nvSpPr>
          <p:cNvPr id="4" name="Subtitle 2">
            <a:extLst>
              <a:ext uri="{FF2B5EF4-FFF2-40B4-BE49-F238E27FC236}">
                <a16:creationId xmlns:a16="http://schemas.microsoft.com/office/drawing/2014/main" id="{7D6768A5-EF2C-A72C-1E82-3C22528E8454}"/>
              </a:ext>
            </a:extLst>
          </p:cNvPr>
          <p:cNvSpPr txBox="1">
            <a:spLocks/>
          </p:cNvSpPr>
          <p:nvPr/>
        </p:nvSpPr>
        <p:spPr>
          <a:xfrm>
            <a:off x="8574767" y="4037806"/>
            <a:ext cx="2562790" cy="1596874"/>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200" dirty="0">
                <a:latin typeface="Agency FB" panose="020B0503020202020204" pitchFamily="34" charset="0"/>
              </a:rPr>
              <a:t>Guide:</a:t>
            </a:r>
          </a:p>
          <a:p>
            <a:pPr marL="625475" indent="-625475">
              <a:tabLst>
                <a:tab pos="898525" algn="l"/>
              </a:tabLst>
            </a:pPr>
            <a:r>
              <a:rPr lang="en-IN" sz="2200" dirty="0">
                <a:latin typeface="Agency FB" panose="020B0503020202020204" pitchFamily="34" charset="0"/>
              </a:rPr>
              <a:t>          DR. A.M.Patokar </a:t>
            </a:r>
            <a:br>
              <a:rPr lang="en-IN" dirty="0"/>
            </a:br>
            <a:endParaRPr lang="en-IN" dirty="0"/>
          </a:p>
        </p:txBody>
      </p:sp>
      <p:pic>
        <p:nvPicPr>
          <p:cNvPr id="8" name="Picture 7">
            <a:extLst>
              <a:ext uri="{FF2B5EF4-FFF2-40B4-BE49-F238E27FC236}">
                <a16:creationId xmlns:a16="http://schemas.microsoft.com/office/drawing/2014/main" id="{42A4C15D-44F7-72BB-E263-9200353C6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0592" y="164758"/>
            <a:ext cx="4050176" cy="2467232"/>
          </a:xfrm>
          <a:prstGeom prst="rect">
            <a:avLst/>
          </a:prstGeom>
        </p:spPr>
      </p:pic>
    </p:spTree>
    <p:extLst>
      <p:ext uri="{BB962C8B-B14F-4D97-AF65-F5344CB8AC3E}">
        <p14:creationId xmlns:p14="http://schemas.microsoft.com/office/powerpoint/2010/main" val="3601416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2F5C-B664-7435-B69E-EABB1BDF6AF3}"/>
              </a:ext>
            </a:extLst>
          </p:cNvPr>
          <p:cNvSpPr>
            <a:spLocks noGrp="1"/>
          </p:cNvSpPr>
          <p:nvPr>
            <p:ph type="ctrTitle"/>
          </p:nvPr>
        </p:nvSpPr>
        <p:spPr>
          <a:xfrm>
            <a:off x="1362537" y="718751"/>
            <a:ext cx="10829463" cy="6139249"/>
          </a:xfrm>
        </p:spPr>
        <p:txBody>
          <a:bodyPr/>
          <a:lstStyle/>
          <a:p>
            <a:r>
              <a:rPr lang="en-US" sz="2400" dirty="0">
                <a:latin typeface="Agency FB" panose="020B0503020202020204" pitchFamily="34" charset="0"/>
              </a:rPr>
              <a:t>A balanced diet is essential for maintaining overall health and well-being. Proper nutrition helps in:</a:t>
            </a:r>
            <a:br>
              <a:rPr lang="en-US" sz="2000" dirty="0">
                <a:latin typeface="Agency FB" panose="020B0503020202020204" pitchFamily="34" charset="0"/>
              </a:rPr>
            </a:br>
            <a:r>
              <a:rPr lang="en-US" sz="2000" dirty="0">
                <a:latin typeface="Agency FB" panose="020B0503020202020204" pitchFamily="34" charset="0"/>
              </a:rPr>
              <a:t>✔ </a:t>
            </a:r>
            <a:r>
              <a:rPr lang="en-US" sz="2000" b="1" dirty="0">
                <a:latin typeface="Agency FB" panose="020B0503020202020204" pitchFamily="34" charset="0"/>
              </a:rPr>
              <a:t>Reducing the risk of chronic diseases</a:t>
            </a:r>
            <a:r>
              <a:rPr lang="en-US" sz="2000" dirty="0">
                <a:latin typeface="Agency FB" panose="020B0503020202020204" pitchFamily="34" charset="0"/>
              </a:rPr>
              <a:t> such as heart disease, diabetes, and hypertension.</a:t>
            </a:r>
            <a:br>
              <a:rPr lang="en-US" sz="2000" dirty="0">
                <a:latin typeface="Agency FB" panose="020B0503020202020204" pitchFamily="34" charset="0"/>
              </a:rPr>
            </a:br>
            <a:r>
              <a:rPr lang="en-US" sz="2000" dirty="0">
                <a:latin typeface="Agency FB" panose="020B0503020202020204" pitchFamily="34" charset="0"/>
              </a:rPr>
              <a:t>✔ </a:t>
            </a:r>
            <a:r>
              <a:rPr lang="en-US" sz="2000" b="1" dirty="0">
                <a:latin typeface="Agency FB" panose="020B0503020202020204" pitchFamily="34" charset="0"/>
              </a:rPr>
              <a:t>Maintaining cholesterol levels</a:t>
            </a:r>
            <a:r>
              <a:rPr lang="en-US" sz="2000" dirty="0">
                <a:latin typeface="Agency FB" panose="020B0503020202020204" pitchFamily="34" charset="0"/>
              </a:rPr>
              <a:t>, supporting heart health.</a:t>
            </a:r>
            <a:br>
              <a:rPr lang="en-US" sz="2000" dirty="0">
                <a:latin typeface="Agency FB" panose="020B0503020202020204" pitchFamily="34" charset="0"/>
              </a:rPr>
            </a:br>
            <a:r>
              <a:rPr lang="en-US" sz="2000" dirty="0">
                <a:latin typeface="Agency FB" panose="020B0503020202020204" pitchFamily="34" charset="0"/>
              </a:rPr>
              <a:t>✔ </a:t>
            </a:r>
            <a:r>
              <a:rPr lang="en-US" sz="2000" b="1" dirty="0">
                <a:latin typeface="Agency FB" panose="020B0503020202020204" pitchFamily="34" charset="0"/>
              </a:rPr>
              <a:t>Boosting immunity</a:t>
            </a:r>
            <a:r>
              <a:rPr lang="en-US" sz="2000" dirty="0">
                <a:latin typeface="Agency FB" panose="020B0503020202020204" pitchFamily="34" charset="0"/>
              </a:rPr>
              <a:t> and improving overall energy levels.</a:t>
            </a:r>
            <a:br>
              <a:rPr lang="en-US" sz="2000" dirty="0">
                <a:latin typeface="Agency FB" panose="020B0503020202020204" pitchFamily="34" charset="0"/>
              </a:rPr>
            </a:br>
            <a:r>
              <a:rPr lang="en-US" sz="2000" dirty="0">
                <a:latin typeface="Agency FB" panose="020B0503020202020204" pitchFamily="34" charset="0"/>
              </a:rPr>
              <a:t>✔ </a:t>
            </a:r>
            <a:r>
              <a:rPr lang="en-US" sz="2000" b="1" dirty="0">
                <a:latin typeface="Agency FB" panose="020B0503020202020204" pitchFamily="34" charset="0"/>
              </a:rPr>
              <a:t>Enhancing metabolism</a:t>
            </a:r>
            <a:r>
              <a:rPr lang="en-US" sz="2000" dirty="0">
                <a:latin typeface="Agency FB" panose="020B0503020202020204" pitchFamily="34" charset="0"/>
              </a:rPr>
              <a:t>, weight management, and digestive health.</a:t>
            </a:r>
            <a:br>
              <a:rPr lang="en-US" sz="2000" dirty="0">
                <a:latin typeface="Agency FB" panose="020B0503020202020204" pitchFamily="34" charset="0"/>
              </a:rPr>
            </a:br>
            <a:r>
              <a:rPr lang="en-US" sz="2000" dirty="0">
                <a:latin typeface="Agency FB" panose="020B0503020202020204" pitchFamily="34" charset="0"/>
              </a:rPr>
              <a:t>Among these, </a:t>
            </a:r>
            <a:r>
              <a:rPr lang="en-US" sz="2000" b="1" dirty="0">
                <a:latin typeface="Agency FB" panose="020B0503020202020204" pitchFamily="34" charset="0"/>
              </a:rPr>
              <a:t>cardiovascular health</a:t>
            </a:r>
            <a:r>
              <a:rPr lang="en-US" sz="2000" dirty="0">
                <a:latin typeface="Agency FB" panose="020B0503020202020204" pitchFamily="34" charset="0"/>
              </a:rPr>
              <a:t> is directly impacted by dietary habits, making personalized diet recommendations crucial for people with high cholesterol or other lipid imbalances</a:t>
            </a:r>
            <a:r>
              <a:rPr lang="en-US" sz="800" dirty="0"/>
              <a:t>.</a:t>
            </a:r>
            <a:br>
              <a:rPr lang="en-US" sz="800" dirty="0"/>
            </a:br>
            <a:endParaRPr lang="en-IN" sz="2000" dirty="0">
              <a:latin typeface="Agency FB" panose="020B0503020202020204" pitchFamily="34" charset="0"/>
            </a:endParaRPr>
          </a:p>
        </p:txBody>
      </p:sp>
      <p:sp>
        <p:nvSpPr>
          <p:cNvPr id="3" name="Subtitle 2">
            <a:extLst>
              <a:ext uri="{FF2B5EF4-FFF2-40B4-BE49-F238E27FC236}">
                <a16:creationId xmlns:a16="http://schemas.microsoft.com/office/drawing/2014/main" id="{370E307C-F69E-5B29-D146-61C6E9E03E4F}"/>
              </a:ext>
            </a:extLst>
          </p:cNvPr>
          <p:cNvSpPr>
            <a:spLocks noGrp="1"/>
          </p:cNvSpPr>
          <p:nvPr>
            <p:ph type="subTitle" idx="1"/>
          </p:nvPr>
        </p:nvSpPr>
        <p:spPr>
          <a:xfrm>
            <a:off x="1362537" y="215448"/>
            <a:ext cx="4733463" cy="855471"/>
          </a:xfrm>
        </p:spPr>
        <p:txBody>
          <a:bodyPr/>
          <a:lstStyle/>
          <a:p>
            <a:r>
              <a:rPr lang="en-IN" sz="4000" b="1" u="sng" dirty="0">
                <a:latin typeface="Agency FB" panose="020B0503020202020204" pitchFamily="34" charset="0"/>
              </a:rPr>
              <a:t>Introduction</a:t>
            </a:r>
            <a:r>
              <a:rPr lang="en-IN" u="sng" dirty="0"/>
              <a:t> </a:t>
            </a:r>
          </a:p>
        </p:txBody>
      </p:sp>
    </p:spTree>
    <p:extLst>
      <p:ext uri="{BB962C8B-B14F-4D97-AF65-F5344CB8AC3E}">
        <p14:creationId xmlns:p14="http://schemas.microsoft.com/office/powerpoint/2010/main" val="236011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65CAD-F44D-0E42-390A-87410E1228A5}"/>
              </a:ext>
            </a:extLst>
          </p:cNvPr>
          <p:cNvSpPr>
            <a:spLocks noGrp="1"/>
          </p:cNvSpPr>
          <p:nvPr>
            <p:ph type="ctrTitle"/>
          </p:nvPr>
        </p:nvSpPr>
        <p:spPr>
          <a:xfrm>
            <a:off x="32951" y="0"/>
            <a:ext cx="12051957" cy="5058032"/>
          </a:xfrm>
        </p:spPr>
        <p:txBody>
          <a:bodyPr/>
          <a:lstStyle/>
          <a:p>
            <a:pPr>
              <a:lnSpc>
                <a:spcPct val="150000"/>
              </a:lnSpc>
            </a:pPr>
            <a:r>
              <a:rPr lang="en-US" sz="3200" dirty="0">
                <a:latin typeface="Agency FB" panose="020B0503020202020204" pitchFamily="34" charset="0"/>
              </a:rPr>
              <a:t>C</a:t>
            </a:r>
            <a:r>
              <a:rPr lang="en-US" sz="3200" b="1" dirty="0">
                <a:latin typeface="Agency FB" panose="020B0503020202020204" pitchFamily="34" charset="0"/>
              </a:rPr>
              <a:t>hallenges in Personalized Diet Recommendations</a:t>
            </a:r>
            <a:br>
              <a:rPr lang="en-US" sz="1050" b="1" dirty="0">
                <a:latin typeface="Agency FB" panose="020B0503020202020204" pitchFamily="34" charset="0"/>
              </a:rPr>
            </a:br>
            <a:r>
              <a:rPr lang="en-US" sz="1600" i="1" dirty="0">
                <a:latin typeface="Agency FB" panose="020B0503020202020204" pitchFamily="34" charset="0"/>
              </a:rPr>
              <a:t>Despite the availability of general dietary guidelines, </a:t>
            </a:r>
            <a:r>
              <a:rPr lang="en-US" sz="1600" b="1" i="1" dirty="0">
                <a:latin typeface="Agency FB" panose="020B0503020202020204" pitchFamily="34" charset="0"/>
              </a:rPr>
              <a:t>personalized nutrition</a:t>
            </a:r>
            <a:r>
              <a:rPr lang="en-US" sz="1600" i="1" dirty="0">
                <a:latin typeface="Agency FB" panose="020B0503020202020204" pitchFamily="34" charset="0"/>
              </a:rPr>
              <a:t> faces several challenges:</a:t>
            </a:r>
            <a:br>
              <a:rPr lang="en-US" sz="1600" dirty="0">
                <a:latin typeface="Agency FB" panose="020B0503020202020204" pitchFamily="34" charset="0"/>
              </a:rPr>
            </a:br>
            <a:r>
              <a:rPr lang="en-US" sz="2000" b="1" dirty="0">
                <a:latin typeface="Agency FB" panose="020B0503020202020204" pitchFamily="34" charset="0"/>
              </a:rPr>
              <a:t>Generic Diet Plans:</a:t>
            </a:r>
            <a:r>
              <a:rPr lang="en-US" sz="2000" dirty="0">
                <a:latin typeface="Agency FB" panose="020B0503020202020204" pitchFamily="34" charset="0"/>
              </a:rPr>
              <a:t> Many diet plans are </a:t>
            </a:r>
            <a:r>
              <a:rPr lang="en-US" sz="2000" b="1" dirty="0">
                <a:latin typeface="Agency FB" panose="020B0503020202020204" pitchFamily="34" charset="0"/>
              </a:rPr>
              <a:t>one-size-fits-all</a:t>
            </a:r>
            <a:r>
              <a:rPr lang="en-US" sz="2000" dirty="0">
                <a:latin typeface="Agency FB" panose="020B0503020202020204" pitchFamily="34" charset="0"/>
              </a:rPr>
              <a:t>, ignoring </a:t>
            </a:r>
            <a:r>
              <a:rPr lang="en-US" sz="2000" b="1" dirty="0">
                <a:latin typeface="Agency FB" panose="020B0503020202020204" pitchFamily="34" charset="0"/>
              </a:rPr>
              <a:t>individual health metrics</a:t>
            </a:r>
            <a:r>
              <a:rPr lang="en-US" sz="2000" dirty="0">
                <a:latin typeface="Agency FB" panose="020B0503020202020204" pitchFamily="34" charset="0"/>
              </a:rPr>
              <a:t> (e.g., cholesterol levels, age, gender).</a:t>
            </a:r>
            <a:br>
              <a:rPr lang="en-US" sz="2000" dirty="0">
                <a:latin typeface="Agency FB" panose="020B0503020202020204" pitchFamily="34" charset="0"/>
              </a:rPr>
            </a:br>
            <a:r>
              <a:rPr lang="en-US" sz="2000" dirty="0">
                <a:latin typeface="Agency FB" panose="020B0503020202020204" pitchFamily="34" charset="0"/>
              </a:rPr>
              <a:t> </a:t>
            </a:r>
            <a:r>
              <a:rPr lang="en-US" sz="2000" b="1" dirty="0">
                <a:latin typeface="Agency FB" panose="020B0503020202020204" pitchFamily="34" charset="0"/>
              </a:rPr>
              <a:t>Difficult Interpretation of Medical Reports:</a:t>
            </a:r>
            <a:r>
              <a:rPr lang="en-US" sz="2000" dirty="0">
                <a:latin typeface="Agency FB" panose="020B0503020202020204" pitchFamily="34" charset="0"/>
              </a:rPr>
              <a:t> Most people are </a:t>
            </a:r>
            <a:r>
              <a:rPr lang="en-US" sz="2000" b="1" dirty="0">
                <a:latin typeface="Agency FB" panose="020B0503020202020204" pitchFamily="34" charset="0"/>
              </a:rPr>
              <a:t>not medically trained</a:t>
            </a:r>
            <a:r>
              <a:rPr lang="en-US" sz="2000" dirty="0">
                <a:latin typeface="Agency FB" panose="020B0503020202020204" pitchFamily="34" charset="0"/>
              </a:rPr>
              <a:t> to understand cholesterol reports and their implications.</a:t>
            </a:r>
            <a:br>
              <a:rPr lang="en-US" sz="2000" dirty="0">
                <a:latin typeface="Agency FB" panose="020B0503020202020204" pitchFamily="34" charset="0"/>
              </a:rPr>
            </a:br>
            <a:r>
              <a:rPr lang="en-US" sz="2000" dirty="0">
                <a:latin typeface="Agency FB" panose="020B0503020202020204" pitchFamily="34" charset="0"/>
              </a:rPr>
              <a:t> </a:t>
            </a:r>
            <a:r>
              <a:rPr lang="en-US" sz="2000" b="1" dirty="0">
                <a:latin typeface="Agency FB" panose="020B0503020202020204" pitchFamily="34" charset="0"/>
              </a:rPr>
              <a:t>Lack of Accessibility:</a:t>
            </a:r>
            <a:r>
              <a:rPr lang="en-US" sz="2000" dirty="0">
                <a:latin typeface="Agency FB" panose="020B0503020202020204" pitchFamily="34" charset="0"/>
              </a:rPr>
              <a:t> Consulting a </a:t>
            </a:r>
            <a:r>
              <a:rPr lang="en-US" sz="2000" b="1" dirty="0">
                <a:latin typeface="Agency FB" panose="020B0503020202020204" pitchFamily="34" charset="0"/>
              </a:rPr>
              <a:t>nutritionist or dietitian</a:t>
            </a:r>
            <a:r>
              <a:rPr lang="en-US" sz="2000" dirty="0">
                <a:latin typeface="Agency FB" panose="020B0503020202020204" pitchFamily="34" charset="0"/>
              </a:rPr>
              <a:t> can be time-consuming and expensive.</a:t>
            </a:r>
            <a:br>
              <a:rPr lang="en-US" sz="2000" dirty="0">
                <a:latin typeface="Agency FB" panose="020B0503020202020204" pitchFamily="34" charset="0"/>
              </a:rPr>
            </a:br>
            <a:r>
              <a:rPr lang="en-US" sz="2000" dirty="0">
                <a:latin typeface="Agency FB" panose="020B0503020202020204" pitchFamily="34" charset="0"/>
              </a:rPr>
              <a:t>                          </a:t>
            </a:r>
            <a:r>
              <a:rPr lang="en-US" sz="2000" b="1" dirty="0">
                <a:latin typeface="Agency FB" panose="020B0503020202020204" pitchFamily="34" charset="0"/>
              </a:rPr>
              <a:t>Manual Analysis is Inefficient:</a:t>
            </a:r>
            <a:r>
              <a:rPr lang="en-US" sz="2000" dirty="0">
                <a:latin typeface="Agency FB" panose="020B0503020202020204" pitchFamily="34" charset="0"/>
              </a:rPr>
              <a:t> Doctors and nutritionists must manually assess reports, which is </a:t>
            </a:r>
            <a:r>
              <a:rPr lang="en-US" sz="2000" b="1" dirty="0">
                <a:latin typeface="Agency FB" panose="020B0503020202020204" pitchFamily="34" charset="0"/>
              </a:rPr>
              <a:t>not </a:t>
            </a:r>
            <a:br>
              <a:rPr lang="en-US" sz="2000" b="1" dirty="0">
                <a:latin typeface="Agency FB" panose="020B0503020202020204" pitchFamily="34" charset="0"/>
              </a:rPr>
            </a:br>
            <a:r>
              <a:rPr lang="en-US" sz="2000" b="1" dirty="0">
                <a:latin typeface="Agency FB" panose="020B0503020202020204" pitchFamily="34" charset="0"/>
              </a:rPr>
              <a:t>                            Scalable</a:t>
            </a:r>
            <a:r>
              <a:rPr lang="en-US" sz="2000" dirty="0">
                <a:latin typeface="Agency FB" panose="020B0503020202020204" pitchFamily="34" charset="0"/>
              </a:rPr>
              <a:t> for larger populations.</a:t>
            </a:r>
            <a:br>
              <a:rPr lang="en-US" sz="1050" dirty="0">
                <a:latin typeface="Agency FB" panose="020B0503020202020204" pitchFamily="34" charset="0"/>
              </a:rPr>
            </a:br>
            <a:endParaRPr lang="en-IN" sz="1050" dirty="0">
              <a:latin typeface="Agency FB" panose="020B0503020202020204" pitchFamily="34" charset="0"/>
            </a:endParaRPr>
          </a:p>
        </p:txBody>
      </p:sp>
      <p:pic>
        <p:nvPicPr>
          <p:cNvPr id="4" name="Picture 3">
            <a:extLst>
              <a:ext uri="{FF2B5EF4-FFF2-40B4-BE49-F238E27FC236}">
                <a16:creationId xmlns:a16="http://schemas.microsoft.com/office/drawing/2014/main" id="{030A4464-9867-316E-E889-C0D7FD11E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687" y="90617"/>
            <a:ext cx="3194221" cy="1597111"/>
          </a:xfrm>
          <a:prstGeom prst="rect">
            <a:avLst/>
          </a:prstGeom>
        </p:spPr>
      </p:pic>
    </p:spTree>
    <p:extLst>
      <p:ext uri="{BB962C8B-B14F-4D97-AF65-F5344CB8AC3E}">
        <p14:creationId xmlns:p14="http://schemas.microsoft.com/office/powerpoint/2010/main" val="305544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C4490D-C0E7-F655-634E-BE9A9A1E6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5416" y="4291914"/>
            <a:ext cx="4092074" cy="2421924"/>
          </a:xfrm>
          <a:prstGeom prst="rect">
            <a:avLst/>
          </a:prstGeom>
        </p:spPr>
      </p:pic>
      <p:sp>
        <p:nvSpPr>
          <p:cNvPr id="2" name="Title 1">
            <a:extLst>
              <a:ext uri="{FF2B5EF4-FFF2-40B4-BE49-F238E27FC236}">
                <a16:creationId xmlns:a16="http://schemas.microsoft.com/office/drawing/2014/main" id="{734E4E68-352F-D78E-4AE4-01298520F866}"/>
              </a:ext>
            </a:extLst>
          </p:cNvPr>
          <p:cNvSpPr>
            <a:spLocks noGrp="1"/>
          </p:cNvSpPr>
          <p:nvPr>
            <p:ph type="ctrTitle"/>
          </p:nvPr>
        </p:nvSpPr>
        <p:spPr>
          <a:xfrm>
            <a:off x="1400434" y="263611"/>
            <a:ext cx="10544432" cy="5041558"/>
          </a:xfrm>
        </p:spPr>
        <p:txBody>
          <a:bodyPr/>
          <a:lstStyle/>
          <a:p>
            <a:pPr>
              <a:lnSpc>
                <a:spcPct val="150000"/>
              </a:lnSpc>
            </a:pPr>
            <a:r>
              <a:rPr lang="en-US" sz="1600" b="1" dirty="0"/>
              <a:t>Why This Project?</a:t>
            </a:r>
            <a:br>
              <a:rPr lang="en-US" sz="1600" b="1" dirty="0"/>
            </a:br>
            <a:r>
              <a:rPr lang="en-US" sz="1600" dirty="0"/>
              <a:t>This project </a:t>
            </a:r>
            <a:r>
              <a:rPr lang="en-US" sz="1600" b="1" dirty="0"/>
              <a:t>solves the above challenges</a:t>
            </a:r>
            <a:r>
              <a:rPr lang="en-US" sz="1600" dirty="0"/>
              <a:t> by developing an </a:t>
            </a:r>
            <a:r>
              <a:rPr lang="en-US" sz="1600" b="1" dirty="0"/>
              <a:t>AI-driven diet recommendation system</a:t>
            </a:r>
            <a:r>
              <a:rPr lang="en-US" sz="1600" dirty="0"/>
              <a:t> that:</a:t>
            </a:r>
            <a:br>
              <a:rPr lang="en-US" sz="1600" dirty="0"/>
            </a:br>
            <a:r>
              <a:rPr lang="en-US" sz="1600" dirty="0"/>
              <a:t>✅ </a:t>
            </a:r>
            <a:r>
              <a:rPr lang="en-US" sz="1600" b="1" dirty="0"/>
              <a:t>Extracts cholesterol and other health data</a:t>
            </a:r>
            <a:r>
              <a:rPr lang="en-US" sz="1600" dirty="0"/>
              <a:t> from medical reports automatically.</a:t>
            </a:r>
            <a:br>
              <a:rPr lang="en-US" sz="1600" dirty="0"/>
            </a:br>
            <a:r>
              <a:rPr lang="en-US" sz="1600" dirty="0"/>
              <a:t>✅ </a:t>
            </a:r>
            <a:r>
              <a:rPr lang="en-US" sz="1600" b="1" dirty="0"/>
              <a:t>Uses machine learning</a:t>
            </a:r>
            <a:r>
              <a:rPr lang="en-US" sz="1600" dirty="0"/>
              <a:t> to generate </a:t>
            </a:r>
            <a:r>
              <a:rPr lang="en-US" sz="1600" b="1" dirty="0"/>
              <a:t>personalized diet plans</a:t>
            </a:r>
            <a:r>
              <a:rPr lang="en-US" sz="1600" dirty="0"/>
              <a:t> tailored to the user’s cardiovascular health.</a:t>
            </a:r>
            <a:br>
              <a:rPr lang="en-US" sz="1600" dirty="0"/>
            </a:br>
            <a:r>
              <a:rPr lang="en-US" sz="1600" dirty="0"/>
              <a:t>✅ </a:t>
            </a:r>
            <a:r>
              <a:rPr lang="en-US" sz="1600" b="1" dirty="0"/>
              <a:t>Provides instant results</a:t>
            </a:r>
            <a:r>
              <a:rPr lang="en-US" sz="1600" dirty="0"/>
              <a:t> via a </a:t>
            </a:r>
            <a:r>
              <a:rPr lang="en-US" sz="1600" b="1" dirty="0"/>
              <a:t>user-friendly web app</a:t>
            </a:r>
            <a:r>
              <a:rPr lang="en-US" sz="1600" dirty="0"/>
              <a:t>, making dietary advice more accessible.</a:t>
            </a:r>
            <a:br>
              <a:rPr lang="en-US" sz="1600" dirty="0"/>
            </a:br>
            <a:r>
              <a:rPr lang="en-US" sz="1600" dirty="0"/>
              <a:t>✅ </a:t>
            </a:r>
            <a:r>
              <a:rPr lang="en-US" sz="1600" b="1" dirty="0"/>
              <a:t>Reduces dependency on manual consultations</a:t>
            </a:r>
            <a:r>
              <a:rPr lang="en-US" sz="1600" dirty="0"/>
              <a:t>, ensuring faster and more efficient dietary recommendations.</a:t>
            </a:r>
            <a:br>
              <a:rPr lang="en-US" sz="1600" dirty="0"/>
            </a:br>
            <a:r>
              <a:rPr lang="en-US" sz="1600" dirty="0"/>
              <a:t>This system will </a:t>
            </a:r>
            <a:r>
              <a:rPr lang="en-US" sz="1600" b="1" dirty="0"/>
              <a:t>empower individuals</a:t>
            </a:r>
            <a:r>
              <a:rPr lang="en-US" sz="1600" dirty="0"/>
              <a:t> to make </a:t>
            </a:r>
            <a:r>
              <a:rPr lang="en-US" sz="1600" b="1" dirty="0"/>
              <a:t>informed dietary choices</a:t>
            </a:r>
            <a:r>
              <a:rPr lang="en-US" sz="1600" dirty="0"/>
              <a:t>, ultimately improving their health outcomes. </a:t>
            </a:r>
            <a:br>
              <a:rPr lang="en-US" sz="1600" dirty="0"/>
            </a:br>
            <a:endParaRPr lang="en-IN" sz="1600" dirty="0"/>
          </a:p>
        </p:txBody>
      </p:sp>
    </p:spTree>
    <p:extLst>
      <p:ext uri="{BB962C8B-B14F-4D97-AF65-F5344CB8AC3E}">
        <p14:creationId xmlns:p14="http://schemas.microsoft.com/office/powerpoint/2010/main" val="3084792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9A41-8183-3294-E640-E0474B9738F2}"/>
              </a:ext>
            </a:extLst>
          </p:cNvPr>
          <p:cNvSpPr>
            <a:spLocks noGrp="1"/>
          </p:cNvSpPr>
          <p:nvPr>
            <p:ph type="ctrTitle"/>
          </p:nvPr>
        </p:nvSpPr>
        <p:spPr>
          <a:xfrm>
            <a:off x="1477870" y="0"/>
            <a:ext cx="10491708" cy="5333020"/>
          </a:xfrm>
        </p:spPr>
        <p:txBody>
          <a:bodyPr/>
          <a:lstStyle/>
          <a:p>
            <a:pPr>
              <a:lnSpc>
                <a:spcPct val="100000"/>
              </a:lnSpc>
            </a:pPr>
            <a:br>
              <a:rPr lang="en-IN" sz="2400" b="1" dirty="0">
                <a:latin typeface="Agency FB" panose="020B0503020202020204" pitchFamily="34" charset="0"/>
              </a:rPr>
            </a:br>
            <a:r>
              <a:rPr lang="en-IN" sz="2400" b="1" dirty="0">
                <a:latin typeface="Agency FB" panose="020B0503020202020204" pitchFamily="34" charset="0"/>
              </a:rPr>
              <a:t>A. Text Extraction from Medical Reports (PDF Processing)</a:t>
            </a:r>
            <a:br>
              <a:rPr lang="en-IN" sz="2400" b="1" dirty="0">
                <a:latin typeface="Agency FB" panose="020B0503020202020204" pitchFamily="34" charset="0"/>
              </a:rPr>
            </a:br>
            <a:r>
              <a:rPr lang="en-IN" sz="2400" b="1" dirty="0">
                <a:latin typeface="Agency FB" panose="020B0503020202020204" pitchFamily="34" charset="0"/>
              </a:rPr>
              <a:t>Goal:</a:t>
            </a:r>
            <a:r>
              <a:rPr lang="en-IN" sz="2400" dirty="0">
                <a:latin typeface="Agency FB" panose="020B0503020202020204" pitchFamily="34" charset="0"/>
              </a:rPr>
              <a:t> Extract cholesterol values (Total Cholesterol, LDL, HDL, Triglycerides) from medical reports.</a:t>
            </a:r>
            <a:br>
              <a:rPr lang="en-IN" sz="2400" dirty="0">
                <a:latin typeface="Agency FB" panose="020B0503020202020204" pitchFamily="34" charset="0"/>
              </a:rPr>
            </a:br>
            <a:r>
              <a:rPr lang="en-IN" sz="2400" b="1" dirty="0">
                <a:latin typeface="Agency FB" panose="020B0503020202020204" pitchFamily="34" charset="0"/>
              </a:rPr>
              <a:t>Methods Used:</a:t>
            </a:r>
            <a:br>
              <a:rPr lang="en-IN" sz="2400" dirty="0">
                <a:latin typeface="Agency FB" panose="020B0503020202020204" pitchFamily="34" charset="0"/>
              </a:rPr>
            </a:br>
            <a:r>
              <a:rPr lang="en-IN" sz="2400" dirty="0">
                <a:latin typeface="Agency FB" panose="020B0503020202020204" pitchFamily="34" charset="0"/>
              </a:rPr>
              <a:t>1. </a:t>
            </a:r>
            <a:r>
              <a:rPr lang="en-IN" sz="2400" b="1" dirty="0">
                <a:latin typeface="Agency FB" panose="020B0503020202020204" pitchFamily="34" charset="0"/>
              </a:rPr>
              <a:t>For Digital PDFs:</a:t>
            </a:r>
            <a:br>
              <a:rPr lang="en-IN" sz="2400" dirty="0">
                <a:latin typeface="Agency FB" panose="020B0503020202020204" pitchFamily="34" charset="0"/>
              </a:rPr>
            </a:br>
            <a:r>
              <a:rPr lang="en-IN" sz="2400" dirty="0">
                <a:latin typeface="Agency FB" panose="020B0503020202020204" pitchFamily="34" charset="0"/>
              </a:rPr>
              <a:t> Use </a:t>
            </a:r>
            <a:r>
              <a:rPr lang="en-IN" sz="2400" b="1" dirty="0">
                <a:latin typeface="Agency FB" panose="020B0503020202020204" pitchFamily="34" charset="0"/>
              </a:rPr>
              <a:t>PyMuPDF</a:t>
            </a:r>
            <a:r>
              <a:rPr lang="en-IN" sz="2400" dirty="0">
                <a:latin typeface="Agency FB" panose="020B0503020202020204" pitchFamily="34" charset="0"/>
              </a:rPr>
              <a:t> and </a:t>
            </a:r>
            <a:r>
              <a:rPr lang="en-IN" sz="2400" b="1" dirty="0">
                <a:latin typeface="Agency FB" panose="020B0503020202020204" pitchFamily="34" charset="0"/>
              </a:rPr>
              <a:t>PDFMiner</a:t>
            </a:r>
            <a:r>
              <a:rPr lang="en-IN" sz="2400" dirty="0">
                <a:latin typeface="Agency FB" panose="020B0503020202020204" pitchFamily="34" charset="0"/>
              </a:rPr>
              <a:t> to extract structured text.</a:t>
            </a:r>
            <a:br>
              <a:rPr lang="en-IN" sz="2400" dirty="0">
                <a:latin typeface="Agency FB" panose="020B0503020202020204" pitchFamily="34" charset="0"/>
              </a:rPr>
            </a:br>
            <a:r>
              <a:rPr lang="en-IN" sz="2400" dirty="0">
                <a:latin typeface="Agency FB" panose="020B0503020202020204" pitchFamily="34" charset="0"/>
              </a:rPr>
              <a:t>2. </a:t>
            </a:r>
            <a:r>
              <a:rPr lang="en-IN" sz="2400" b="1" dirty="0">
                <a:latin typeface="Agency FB" panose="020B0503020202020204" pitchFamily="34" charset="0"/>
              </a:rPr>
              <a:t>For Scanned PDFs (Images in PDFs):</a:t>
            </a:r>
            <a:br>
              <a:rPr lang="en-IN" sz="2400" dirty="0">
                <a:latin typeface="Agency FB" panose="020B0503020202020204" pitchFamily="34" charset="0"/>
              </a:rPr>
            </a:br>
            <a:r>
              <a:rPr lang="en-IN" sz="2400" dirty="0">
                <a:latin typeface="Agency FB" panose="020B0503020202020204" pitchFamily="34" charset="0"/>
              </a:rPr>
              <a:t> Use </a:t>
            </a:r>
            <a:r>
              <a:rPr lang="en-IN" sz="2400" b="1" dirty="0">
                <a:latin typeface="Agency FB" panose="020B0503020202020204" pitchFamily="34" charset="0"/>
              </a:rPr>
              <a:t>OCR (Tesseract, EasyOCR)</a:t>
            </a:r>
            <a:r>
              <a:rPr lang="en-IN" sz="2400" dirty="0">
                <a:latin typeface="Agency FB" panose="020B0503020202020204" pitchFamily="34" charset="0"/>
              </a:rPr>
              <a:t> to recognize text.</a:t>
            </a:r>
            <a:br>
              <a:rPr lang="en-IN" sz="2400" dirty="0">
                <a:latin typeface="Agency FB" panose="020B0503020202020204" pitchFamily="34" charset="0"/>
              </a:rPr>
            </a:br>
            <a:r>
              <a:rPr lang="en-IN" sz="2400" dirty="0">
                <a:latin typeface="Agency FB" panose="020B0503020202020204" pitchFamily="34" charset="0"/>
              </a:rPr>
              <a:t>3. </a:t>
            </a:r>
            <a:r>
              <a:rPr lang="en-IN" sz="2400" b="1" dirty="0">
                <a:latin typeface="Agency FB" panose="020B0503020202020204" pitchFamily="34" charset="0"/>
              </a:rPr>
              <a:t>Preprocessing the Extracted Data:</a:t>
            </a:r>
            <a:br>
              <a:rPr lang="en-IN" sz="2400" dirty="0">
                <a:latin typeface="Agency FB" panose="020B0503020202020204" pitchFamily="34" charset="0"/>
              </a:rPr>
            </a:br>
            <a:r>
              <a:rPr lang="en-IN" sz="2400" dirty="0">
                <a:latin typeface="Agency FB" panose="020B0503020202020204" pitchFamily="34" charset="0"/>
              </a:rPr>
              <a:t> Use </a:t>
            </a:r>
            <a:r>
              <a:rPr lang="en-IN" sz="2400" b="1" dirty="0">
                <a:latin typeface="Agency FB" panose="020B0503020202020204" pitchFamily="34" charset="0"/>
              </a:rPr>
              <a:t>Natural Language Processing (NLP)</a:t>
            </a:r>
            <a:r>
              <a:rPr lang="en-IN" sz="2400" dirty="0">
                <a:latin typeface="Agency FB" panose="020B0503020202020204" pitchFamily="34" charset="0"/>
              </a:rPr>
              <a:t> to clean, filter, and standardize cholesterol data.</a:t>
            </a:r>
            <a:br>
              <a:rPr lang="en-IN" sz="2400" dirty="0">
                <a:latin typeface="Agency FB" panose="020B0503020202020204" pitchFamily="34" charset="0"/>
              </a:rPr>
            </a:br>
            <a:r>
              <a:rPr lang="en-IN" sz="2400" dirty="0">
                <a:latin typeface="Agency FB" panose="020B0503020202020204" pitchFamily="34" charset="0"/>
              </a:rPr>
              <a:t>Example - Extracted Data</a:t>
            </a:r>
            <a:br>
              <a:rPr lang="en-IN" sz="2400" dirty="0">
                <a:latin typeface="Agency FB" panose="020B0503020202020204" pitchFamily="34" charset="0"/>
              </a:rPr>
            </a:br>
            <a:r>
              <a:rPr lang="en-IN" sz="2400" dirty="0">
                <a:latin typeface="Agency FB" panose="020B0503020202020204" pitchFamily="34" charset="0"/>
              </a:rPr>
              <a:t>Total Cholesterol: 210 mg/dL  </a:t>
            </a:r>
            <a:br>
              <a:rPr lang="en-IN" sz="2400" dirty="0">
                <a:latin typeface="Agency FB" panose="020B0503020202020204" pitchFamily="34" charset="0"/>
              </a:rPr>
            </a:br>
            <a:r>
              <a:rPr lang="en-IN" sz="2400" dirty="0">
                <a:latin typeface="Agency FB" panose="020B0503020202020204" pitchFamily="34" charset="0"/>
              </a:rPr>
              <a:t>HDL Cholesterol: 45 mg/dL  </a:t>
            </a:r>
            <a:br>
              <a:rPr lang="en-IN" sz="2400" dirty="0">
                <a:latin typeface="Agency FB" panose="020B0503020202020204" pitchFamily="34" charset="0"/>
              </a:rPr>
            </a:br>
            <a:r>
              <a:rPr lang="en-IN" sz="2400" dirty="0">
                <a:latin typeface="Agency FB" panose="020B0503020202020204" pitchFamily="34" charset="0"/>
              </a:rPr>
              <a:t>LDL Cholesterol: 140 mg/dL  </a:t>
            </a:r>
            <a:br>
              <a:rPr lang="en-IN" sz="2400" dirty="0">
                <a:latin typeface="Agency FB" panose="020B0503020202020204" pitchFamily="34" charset="0"/>
              </a:rPr>
            </a:br>
            <a:r>
              <a:rPr lang="en-IN" sz="2400" dirty="0">
                <a:latin typeface="Agency FB" panose="020B0503020202020204" pitchFamily="34" charset="0"/>
              </a:rPr>
              <a:t>Triglycerides: 180 mg/dL </a:t>
            </a:r>
            <a:br>
              <a:rPr lang="en-IN" sz="2400" dirty="0">
                <a:latin typeface="Agency FB" panose="020B0503020202020204" pitchFamily="34" charset="0"/>
              </a:rPr>
            </a:br>
            <a:endParaRPr lang="en-IN" sz="2400" dirty="0">
              <a:latin typeface="Agency FB" panose="020B0503020202020204" pitchFamily="34" charset="0"/>
            </a:endParaRPr>
          </a:p>
        </p:txBody>
      </p:sp>
      <p:sp>
        <p:nvSpPr>
          <p:cNvPr id="3" name="Subtitle 2">
            <a:extLst>
              <a:ext uri="{FF2B5EF4-FFF2-40B4-BE49-F238E27FC236}">
                <a16:creationId xmlns:a16="http://schemas.microsoft.com/office/drawing/2014/main" id="{24BE986E-726A-C765-BCCA-AD812F09B903}"/>
              </a:ext>
            </a:extLst>
          </p:cNvPr>
          <p:cNvSpPr>
            <a:spLocks noGrp="1"/>
          </p:cNvSpPr>
          <p:nvPr>
            <p:ph type="subTitle" idx="1"/>
          </p:nvPr>
        </p:nvSpPr>
        <p:spPr>
          <a:xfrm>
            <a:off x="1280162" y="149546"/>
            <a:ext cx="10302237" cy="484768"/>
          </a:xfrm>
        </p:spPr>
        <p:txBody>
          <a:bodyPr>
            <a:normAutofit/>
          </a:bodyPr>
          <a:lstStyle/>
          <a:p>
            <a:r>
              <a:rPr lang="en-IN" sz="3200" b="1" dirty="0">
                <a:latin typeface="Agency FB" panose="020B0503020202020204" pitchFamily="34" charset="0"/>
              </a:rPr>
              <a:t>Project Components</a:t>
            </a:r>
          </a:p>
        </p:txBody>
      </p:sp>
      <p:pic>
        <p:nvPicPr>
          <p:cNvPr id="5" name="Picture 4">
            <a:extLst>
              <a:ext uri="{FF2B5EF4-FFF2-40B4-BE49-F238E27FC236}">
                <a16:creationId xmlns:a16="http://schemas.microsoft.com/office/drawing/2014/main" id="{1C278F4C-BE33-2363-2980-A0E727332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0919" y="1441621"/>
            <a:ext cx="3278659" cy="2298357"/>
          </a:xfrm>
          <a:prstGeom prst="rect">
            <a:avLst/>
          </a:prstGeom>
        </p:spPr>
      </p:pic>
    </p:spTree>
    <p:extLst>
      <p:ext uri="{BB962C8B-B14F-4D97-AF65-F5344CB8AC3E}">
        <p14:creationId xmlns:p14="http://schemas.microsoft.com/office/powerpoint/2010/main" val="339479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1CAF-2B74-FADB-F851-FD4F25311A12}"/>
              </a:ext>
            </a:extLst>
          </p:cNvPr>
          <p:cNvSpPr>
            <a:spLocks noGrp="1"/>
          </p:cNvSpPr>
          <p:nvPr>
            <p:ph type="ctrTitle"/>
          </p:nvPr>
        </p:nvSpPr>
        <p:spPr>
          <a:xfrm>
            <a:off x="1527295" y="469557"/>
            <a:ext cx="10104532" cy="5708821"/>
          </a:xfrm>
        </p:spPr>
        <p:txBody>
          <a:bodyPr/>
          <a:lstStyle/>
          <a:p>
            <a:pPr>
              <a:lnSpc>
                <a:spcPct val="150000"/>
              </a:lnSpc>
            </a:pPr>
            <a:br>
              <a:rPr lang="en-IN" sz="1600" b="1" dirty="0">
                <a:latin typeface="Agency FB" panose="020B0503020202020204" pitchFamily="34" charset="0"/>
              </a:rPr>
            </a:br>
            <a:r>
              <a:rPr lang="en-IN" sz="1600" dirty="0">
                <a:latin typeface="Agency FB" panose="020B0503020202020204" pitchFamily="34" charset="0"/>
              </a:rPr>
              <a:t>🔹 </a:t>
            </a:r>
            <a:r>
              <a:rPr lang="en-IN" sz="1600" b="1" dirty="0">
                <a:latin typeface="Agency FB" panose="020B0503020202020204" pitchFamily="34" charset="0"/>
              </a:rPr>
              <a:t>Goal:</a:t>
            </a:r>
            <a:r>
              <a:rPr lang="en-IN" sz="1600" dirty="0">
                <a:latin typeface="Agency FB" panose="020B0503020202020204" pitchFamily="34" charset="0"/>
              </a:rPr>
              <a:t> Classify users into different </a:t>
            </a:r>
            <a:r>
              <a:rPr lang="en-IN" sz="1600" b="1" dirty="0">
                <a:latin typeface="Agency FB" panose="020B0503020202020204" pitchFamily="34" charset="0"/>
              </a:rPr>
              <a:t>diet categories</a:t>
            </a:r>
            <a:r>
              <a:rPr lang="en-IN" sz="1600" dirty="0">
                <a:latin typeface="Agency FB" panose="020B0503020202020204" pitchFamily="34" charset="0"/>
              </a:rPr>
              <a:t> based on their cholesterol levels.</a:t>
            </a:r>
            <a:br>
              <a:rPr lang="en-IN" sz="1600" dirty="0">
                <a:latin typeface="Agency FB" panose="020B0503020202020204" pitchFamily="34" charset="0"/>
              </a:rPr>
            </a:br>
            <a:r>
              <a:rPr lang="en-IN" sz="1600" dirty="0">
                <a:latin typeface="Agency FB" panose="020B0503020202020204" pitchFamily="34" charset="0"/>
              </a:rPr>
              <a:t>🔹 </a:t>
            </a:r>
            <a:r>
              <a:rPr lang="en-IN" sz="1600" b="1" dirty="0">
                <a:latin typeface="Agency FB" panose="020B0503020202020204" pitchFamily="34" charset="0"/>
              </a:rPr>
              <a:t>Input Features:</a:t>
            </a:r>
            <a:br>
              <a:rPr lang="en-IN" sz="1600" dirty="0">
                <a:latin typeface="Agency FB" panose="020B0503020202020204" pitchFamily="34" charset="0"/>
              </a:rPr>
            </a:br>
            <a:r>
              <a:rPr lang="en-IN" sz="1600" dirty="0">
                <a:latin typeface="Agency FB" panose="020B0503020202020204" pitchFamily="34" charset="0"/>
              </a:rPr>
              <a:t>✔ </a:t>
            </a:r>
            <a:r>
              <a:rPr lang="en-IN" sz="1600" b="1" dirty="0">
                <a:latin typeface="Agency FB" panose="020B0503020202020204" pitchFamily="34" charset="0"/>
              </a:rPr>
              <a:t>Cholesterol levels (Total, LDL, HDL, Triglycerides)</a:t>
            </a:r>
            <a:br>
              <a:rPr lang="en-IN" sz="1600" dirty="0">
                <a:latin typeface="Agency FB" panose="020B0503020202020204" pitchFamily="34" charset="0"/>
              </a:rPr>
            </a:br>
            <a:r>
              <a:rPr lang="en-IN" sz="1600" dirty="0">
                <a:latin typeface="Agency FB" panose="020B0503020202020204" pitchFamily="34" charset="0"/>
              </a:rPr>
              <a:t>✔ </a:t>
            </a:r>
            <a:r>
              <a:rPr lang="en-IN" sz="1600" b="1" dirty="0">
                <a:latin typeface="Agency FB" panose="020B0503020202020204" pitchFamily="34" charset="0"/>
              </a:rPr>
              <a:t>Age &amp; Gender</a:t>
            </a:r>
            <a:br>
              <a:rPr lang="en-IN" sz="1600" dirty="0">
                <a:latin typeface="Agency FB" panose="020B0503020202020204" pitchFamily="34" charset="0"/>
              </a:rPr>
            </a:br>
            <a:r>
              <a:rPr lang="en-IN" sz="1600" dirty="0">
                <a:latin typeface="Agency FB" panose="020B0503020202020204" pitchFamily="34" charset="0"/>
              </a:rPr>
              <a:t>✔ </a:t>
            </a:r>
            <a:r>
              <a:rPr lang="en-IN" sz="1600" b="1" dirty="0">
                <a:latin typeface="Agency FB" panose="020B0503020202020204" pitchFamily="34" charset="0"/>
              </a:rPr>
              <a:t>BMI (optional)</a:t>
            </a:r>
            <a:br>
              <a:rPr lang="en-IN" sz="1600" dirty="0">
                <a:latin typeface="Agency FB" panose="020B0503020202020204" pitchFamily="34" charset="0"/>
              </a:rPr>
            </a:br>
            <a:r>
              <a:rPr lang="en-IN" sz="1600" dirty="0">
                <a:latin typeface="Agency FB" panose="020B0503020202020204" pitchFamily="34" charset="0"/>
              </a:rPr>
              <a:t>🔹 </a:t>
            </a:r>
            <a:r>
              <a:rPr lang="en-IN" sz="1600" b="1" dirty="0">
                <a:latin typeface="Agency FB" panose="020B0503020202020204" pitchFamily="34" charset="0"/>
              </a:rPr>
              <a:t>Machine Learning Algorithms Considered:</a:t>
            </a:r>
            <a:br>
              <a:rPr lang="en-IN" sz="1600" dirty="0">
                <a:latin typeface="Agency FB" panose="020B0503020202020204" pitchFamily="34" charset="0"/>
              </a:rPr>
            </a:br>
            <a:r>
              <a:rPr lang="en-IN" sz="1600" dirty="0">
                <a:latin typeface="Agency FB" panose="020B0503020202020204" pitchFamily="34" charset="0"/>
              </a:rPr>
              <a:t>✅ </a:t>
            </a:r>
            <a:r>
              <a:rPr lang="en-IN" sz="1600" b="1" dirty="0">
                <a:latin typeface="Agency FB" panose="020B0503020202020204" pitchFamily="34" charset="0"/>
              </a:rPr>
              <a:t>Random Forest / Decision Trees</a:t>
            </a:r>
            <a:r>
              <a:rPr lang="en-IN" sz="1600" dirty="0">
                <a:latin typeface="Agency FB" panose="020B0503020202020204" pitchFamily="34" charset="0"/>
              </a:rPr>
              <a:t> – Works well for medical classification.</a:t>
            </a:r>
            <a:br>
              <a:rPr lang="en-IN" sz="1600" dirty="0">
                <a:latin typeface="Agency FB" panose="020B0503020202020204" pitchFamily="34" charset="0"/>
              </a:rPr>
            </a:br>
            <a:r>
              <a:rPr lang="en-IN" sz="1600" dirty="0">
                <a:latin typeface="Agency FB" panose="020B0503020202020204" pitchFamily="34" charset="0"/>
              </a:rPr>
              <a:t>✅ </a:t>
            </a:r>
            <a:r>
              <a:rPr lang="en-IN" sz="1600" b="1" dirty="0">
                <a:latin typeface="Agency FB" panose="020B0503020202020204" pitchFamily="34" charset="0"/>
              </a:rPr>
              <a:t>Support Vector Machine (SVM)</a:t>
            </a:r>
            <a:r>
              <a:rPr lang="en-IN" sz="1600" dirty="0">
                <a:latin typeface="Agency FB" panose="020B0503020202020204" pitchFamily="34" charset="0"/>
              </a:rPr>
              <a:t> – Suitable for small datasets.</a:t>
            </a:r>
            <a:br>
              <a:rPr lang="en-IN" sz="1600" dirty="0">
                <a:latin typeface="Agency FB" panose="020B0503020202020204" pitchFamily="34" charset="0"/>
              </a:rPr>
            </a:br>
            <a:r>
              <a:rPr lang="en-IN" sz="1600" dirty="0">
                <a:latin typeface="Agency FB" panose="020B0503020202020204" pitchFamily="34" charset="0"/>
              </a:rPr>
              <a:t>✅ </a:t>
            </a:r>
            <a:r>
              <a:rPr lang="en-IN" sz="1600" b="1" dirty="0">
                <a:latin typeface="Agency FB" panose="020B0503020202020204" pitchFamily="34" charset="0"/>
              </a:rPr>
              <a:t>Neural Networks (Deep Learning, optional)</a:t>
            </a:r>
            <a:r>
              <a:rPr lang="en-IN" sz="1600" dirty="0">
                <a:latin typeface="Agency FB" panose="020B0503020202020204" pitchFamily="34" charset="0"/>
              </a:rPr>
              <a:t> – If large datasets are available.</a:t>
            </a:r>
            <a:br>
              <a:rPr lang="en-IN" sz="1600" dirty="0">
                <a:latin typeface="Agency FB" panose="020B0503020202020204" pitchFamily="34" charset="0"/>
              </a:rPr>
            </a:br>
            <a:r>
              <a:rPr lang="en-IN" sz="1600" dirty="0">
                <a:latin typeface="Agency FB" panose="020B0503020202020204" pitchFamily="34" charset="0"/>
              </a:rPr>
              <a:t>🔹 </a:t>
            </a:r>
            <a:r>
              <a:rPr lang="en-IN" sz="1600" b="1" dirty="0">
                <a:latin typeface="Agency FB" panose="020B0503020202020204" pitchFamily="34" charset="0"/>
              </a:rPr>
              <a:t>Output:</a:t>
            </a:r>
            <a:br>
              <a:rPr lang="en-IN" sz="1600" dirty="0">
                <a:latin typeface="Agency FB" panose="020B0503020202020204" pitchFamily="34" charset="0"/>
              </a:rPr>
            </a:br>
            <a:r>
              <a:rPr lang="en-IN" sz="1600" dirty="0">
                <a:latin typeface="Agency FB" panose="020B0503020202020204" pitchFamily="34" charset="0"/>
              </a:rPr>
              <a:t>The ML model predicts the best diet plan for the user:</a:t>
            </a:r>
            <a:br>
              <a:rPr lang="en-IN" sz="1600" dirty="0">
                <a:latin typeface="Agency FB" panose="020B0503020202020204" pitchFamily="34" charset="0"/>
              </a:rPr>
            </a:br>
            <a:r>
              <a:rPr lang="en-IN" sz="1600" b="1" dirty="0">
                <a:latin typeface="Agency FB" panose="020B0503020202020204" pitchFamily="34" charset="0"/>
              </a:rPr>
              <a:t>Low-Fat Diet</a:t>
            </a:r>
            <a:r>
              <a:rPr lang="en-IN" sz="1600" dirty="0">
                <a:latin typeface="Agency FB" panose="020B0503020202020204" pitchFamily="34" charset="0"/>
              </a:rPr>
              <a:t> – If LDL &amp; Triglycerides are high.</a:t>
            </a:r>
            <a:br>
              <a:rPr lang="en-IN" sz="1600" dirty="0">
                <a:latin typeface="Agency FB" panose="020B0503020202020204" pitchFamily="34" charset="0"/>
              </a:rPr>
            </a:br>
            <a:r>
              <a:rPr lang="en-IN" sz="1600" b="1" dirty="0">
                <a:latin typeface="Agency FB" panose="020B0503020202020204" pitchFamily="34" charset="0"/>
              </a:rPr>
              <a:t>Mediterranean Diet</a:t>
            </a:r>
            <a:r>
              <a:rPr lang="en-IN" sz="1600" dirty="0">
                <a:latin typeface="Agency FB" panose="020B0503020202020204" pitchFamily="34" charset="0"/>
              </a:rPr>
              <a:t> – If HDL is low and LDL is high.</a:t>
            </a:r>
            <a:br>
              <a:rPr lang="en-IN" sz="1600" dirty="0">
                <a:latin typeface="Agency FB" panose="020B0503020202020204" pitchFamily="34" charset="0"/>
              </a:rPr>
            </a:br>
            <a:r>
              <a:rPr lang="en-IN" sz="1600" b="1" dirty="0">
                <a:latin typeface="Agency FB" panose="020B0503020202020204" pitchFamily="34" charset="0"/>
              </a:rPr>
              <a:t>High-Protein Diet</a:t>
            </a:r>
            <a:r>
              <a:rPr lang="en-IN" sz="1600" dirty="0">
                <a:latin typeface="Agency FB" panose="020B0503020202020204" pitchFamily="34" charset="0"/>
              </a:rPr>
              <a:t> – If overall cholesterol is in normal range.</a:t>
            </a:r>
            <a:br>
              <a:rPr lang="en-IN" sz="1600" dirty="0">
                <a:latin typeface="Agency FB" panose="020B0503020202020204" pitchFamily="34" charset="0"/>
              </a:rPr>
            </a:br>
            <a:endParaRPr lang="en-IN" sz="1600" dirty="0">
              <a:latin typeface="Agency FB" panose="020B0503020202020204" pitchFamily="34" charset="0"/>
            </a:endParaRPr>
          </a:p>
        </p:txBody>
      </p:sp>
      <p:sp>
        <p:nvSpPr>
          <p:cNvPr id="3" name="Subtitle 2">
            <a:extLst>
              <a:ext uri="{FF2B5EF4-FFF2-40B4-BE49-F238E27FC236}">
                <a16:creationId xmlns:a16="http://schemas.microsoft.com/office/drawing/2014/main" id="{8AB40BAF-C7E7-CCA6-4C43-F3836A1E48E6}"/>
              </a:ext>
            </a:extLst>
          </p:cNvPr>
          <p:cNvSpPr>
            <a:spLocks noGrp="1"/>
          </p:cNvSpPr>
          <p:nvPr>
            <p:ph type="subTitle" idx="1"/>
          </p:nvPr>
        </p:nvSpPr>
        <p:spPr>
          <a:xfrm>
            <a:off x="1444915" y="528486"/>
            <a:ext cx="10302237" cy="397191"/>
          </a:xfrm>
        </p:spPr>
        <p:txBody>
          <a:bodyPr/>
          <a:lstStyle/>
          <a:p>
            <a:r>
              <a:rPr lang="en-IN" sz="2400" b="1" dirty="0"/>
              <a:t>B. Machine Learning Model for Diet Recommendation</a:t>
            </a:r>
            <a:endParaRPr lang="en-IN" dirty="0"/>
          </a:p>
        </p:txBody>
      </p:sp>
    </p:spTree>
    <p:extLst>
      <p:ext uri="{BB962C8B-B14F-4D97-AF65-F5344CB8AC3E}">
        <p14:creationId xmlns:p14="http://schemas.microsoft.com/office/powerpoint/2010/main" val="278477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3FBF5-B782-868D-C377-6D7369F8B66F}"/>
              </a:ext>
            </a:extLst>
          </p:cNvPr>
          <p:cNvSpPr>
            <a:spLocks noGrp="1"/>
          </p:cNvSpPr>
          <p:nvPr>
            <p:ph type="ctrTitle"/>
          </p:nvPr>
        </p:nvSpPr>
        <p:spPr>
          <a:xfrm>
            <a:off x="1370774" y="664794"/>
            <a:ext cx="10639994" cy="545592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Agency FB" panose="020B0503020202020204" pitchFamily="34" charset="0"/>
              </a:rPr>
              <a:t>4. Key Features</a:t>
            </a:r>
            <a:br>
              <a:rPr kumimoji="0" lang="en-US" altLang="en-US" sz="2400" b="1" i="0" u="none" strike="noStrike" cap="none" normalizeH="0" baseline="0" dirty="0">
                <a:ln>
                  <a:noFill/>
                </a:ln>
                <a:effectLst/>
                <a:latin typeface="Agency FB" panose="020B0503020202020204" pitchFamily="34" charset="0"/>
              </a:rPr>
            </a:br>
            <a:r>
              <a:rPr kumimoji="0" lang="en-US" altLang="en-US" sz="2400" b="0" i="0" u="none" strike="noStrike" cap="none" normalizeH="0" baseline="0" dirty="0">
                <a:ln>
                  <a:noFill/>
                </a:ln>
                <a:effectLst/>
                <a:latin typeface="Agency FB" panose="020B0503020202020204" pitchFamily="34" charset="0"/>
              </a:rPr>
              <a:t>✅ </a:t>
            </a:r>
            <a:r>
              <a:rPr kumimoji="0" lang="en-US" altLang="en-US" sz="2400" b="1" i="0" u="none" strike="noStrike" cap="none" normalizeH="0" baseline="0" dirty="0">
                <a:ln>
                  <a:noFill/>
                </a:ln>
                <a:effectLst/>
                <a:latin typeface="Agency FB" panose="020B0503020202020204" pitchFamily="34" charset="0"/>
              </a:rPr>
              <a:t>Automated Extraction</a:t>
            </a:r>
            <a:r>
              <a:rPr kumimoji="0" lang="en-US" altLang="en-US" sz="2400" b="0" i="0" u="none" strike="noStrike" cap="none" normalizeH="0" baseline="0" dirty="0">
                <a:ln>
                  <a:noFill/>
                </a:ln>
                <a:effectLst/>
                <a:latin typeface="Agency FB" panose="020B0503020202020204" pitchFamily="34" charset="0"/>
              </a:rPr>
              <a:t> – Extracts cholesterol-related data from reports using text processing techniques.</a:t>
            </a:r>
            <a:br>
              <a:rPr kumimoji="0" lang="en-US" altLang="en-US" sz="2400" b="0" i="0" u="none" strike="noStrike" cap="none" normalizeH="0" baseline="0" dirty="0">
                <a:ln>
                  <a:noFill/>
                </a:ln>
                <a:effectLst/>
                <a:latin typeface="Agency FB" panose="020B0503020202020204" pitchFamily="34" charset="0"/>
              </a:rPr>
            </a:br>
            <a:r>
              <a:rPr kumimoji="0" lang="en-US" altLang="en-US" sz="2400" b="0" i="0" u="none" strike="noStrike" cap="none" normalizeH="0" baseline="0" dirty="0">
                <a:ln>
                  <a:noFill/>
                </a:ln>
                <a:effectLst/>
                <a:latin typeface="Agency FB" panose="020B0503020202020204" pitchFamily="34" charset="0"/>
              </a:rPr>
              <a:t>✅ </a:t>
            </a:r>
            <a:r>
              <a:rPr kumimoji="0" lang="en-US" altLang="en-US" sz="2400" b="1" i="0" u="none" strike="noStrike" cap="none" normalizeH="0" baseline="0" dirty="0">
                <a:ln>
                  <a:noFill/>
                </a:ln>
                <a:effectLst/>
                <a:latin typeface="Agency FB" panose="020B0503020202020204" pitchFamily="34" charset="0"/>
              </a:rPr>
              <a:t>Personalized Diet Plans</a:t>
            </a:r>
            <a:r>
              <a:rPr kumimoji="0" lang="en-US" altLang="en-US" sz="2400" b="0" i="0" u="none" strike="noStrike" cap="none" normalizeH="0" baseline="0" dirty="0">
                <a:ln>
                  <a:noFill/>
                </a:ln>
                <a:effectLst/>
                <a:latin typeface="Agency FB" panose="020B0503020202020204" pitchFamily="34" charset="0"/>
              </a:rPr>
              <a:t> – ML-based suggestions for heart-healthy diets.</a:t>
            </a:r>
            <a:br>
              <a:rPr kumimoji="0" lang="en-US" altLang="en-US" sz="2400" b="0" i="0" u="none" strike="noStrike" cap="none" normalizeH="0" baseline="0" dirty="0">
                <a:ln>
                  <a:noFill/>
                </a:ln>
                <a:effectLst/>
                <a:latin typeface="Agency FB" panose="020B0503020202020204" pitchFamily="34" charset="0"/>
              </a:rPr>
            </a:br>
            <a:r>
              <a:rPr kumimoji="0" lang="en-US" altLang="en-US" sz="2400" b="0" i="0" u="none" strike="noStrike" cap="none" normalizeH="0" baseline="0" dirty="0">
                <a:ln>
                  <a:noFill/>
                </a:ln>
                <a:effectLst/>
                <a:latin typeface="Agency FB" panose="020B0503020202020204" pitchFamily="34" charset="0"/>
              </a:rPr>
              <a:t>✅ </a:t>
            </a:r>
            <a:r>
              <a:rPr kumimoji="0" lang="en-US" altLang="en-US" sz="2400" b="1" i="0" u="none" strike="noStrike" cap="none" normalizeH="0" baseline="0" dirty="0">
                <a:ln>
                  <a:noFill/>
                </a:ln>
                <a:effectLst/>
                <a:latin typeface="Agency FB" panose="020B0503020202020204" pitchFamily="34" charset="0"/>
              </a:rPr>
              <a:t>User-Friendly Interface</a:t>
            </a:r>
            <a:r>
              <a:rPr kumimoji="0" lang="en-US" altLang="en-US" sz="2400" b="0" i="0" u="none" strike="noStrike" cap="none" normalizeH="0" baseline="0" dirty="0">
                <a:ln>
                  <a:noFill/>
                </a:ln>
                <a:effectLst/>
                <a:latin typeface="Agency FB" panose="020B0503020202020204" pitchFamily="34" charset="0"/>
              </a:rPr>
              <a:t> – Simple web UI for easy uploads &amp; instant results.</a:t>
            </a:r>
            <a:br>
              <a:rPr kumimoji="0" lang="en-US" altLang="en-US" sz="2400" b="0" i="0" u="none" strike="noStrike" cap="none" normalizeH="0" baseline="0" dirty="0">
                <a:ln>
                  <a:noFill/>
                </a:ln>
                <a:effectLst/>
                <a:latin typeface="Agency FB" panose="020B0503020202020204" pitchFamily="34" charset="0"/>
              </a:rPr>
            </a:br>
            <a:r>
              <a:rPr kumimoji="0" lang="en-US" altLang="en-US" sz="2400" b="0" i="0" u="none" strike="noStrike" cap="none" normalizeH="0" baseline="0" dirty="0">
                <a:ln>
                  <a:noFill/>
                </a:ln>
                <a:effectLst/>
                <a:latin typeface="Agency FB" panose="020B0503020202020204" pitchFamily="34" charset="0"/>
              </a:rPr>
              <a:t>✅ </a:t>
            </a:r>
            <a:r>
              <a:rPr kumimoji="0" lang="en-US" altLang="en-US" sz="2400" b="1" i="0" u="none" strike="noStrike" cap="none" normalizeH="0" baseline="0" dirty="0">
                <a:ln>
                  <a:noFill/>
                </a:ln>
                <a:effectLst/>
                <a:latin typeface="Agency FB" panose="020B0503020202020204" pitchFamily="34" charset="0"/>
              </a:rPr>
              <a:t>Secure &amp; Scalable</a:t>
            </a:r>
            <a:r>
              <a:rPr kumimoji="0" lang="en-US" altLang="en-US" sz="2400" b="0" i="0" u="none" strike="noStrike" cap="none" normalizeH="0" baseline="0" dirty="0">
                <a:ln>
                  <a:noFill/>
                </a:ln>
                <a:effectLst/>
                <a:latin typeface="Agency FB" panose="020B0503020202020204" pitchFamily="34" charset="0"/>
              </a:rPr>
              <a:t> – Can be expanded to support more health parameters.</a:t>
            </a:r>
            <a:br>
              <a:rPr kumimoji="0" lang="en-US" altLang="en-US" sz="2400" b="0" i="0" u="none" strike="noStrike" cap="none" normalizeH="0" baseline="0" dirty="0">
                <a:ln>
                  <a:noFill/>
                </a:ln>
                <a:effectLst/>
                <a:latin typeface="Agency FB" panose="020B0503020202020204" pitchFamily="34" charset="0"/>
              </a:rPr>
            </a:br>
            <a:br>
              <a:rPr kumimoji="0" lang="en-US" altLang="en-US" sz="2400" b="1" i="0" u="none" strike="noStrike" cap="none" normalizeH="0" baseline="0" dirty="0">
                <a:ln>
                  <a:noFill/>
                </a:ln>
                <a:effectLst/>
                <a:latin typeface="Agency FB" panose="020B0503020202020204" pitchFamily="34" charset="0"/>
              </a:rPr>
            </a:br>
            <a:r>
              <a:rPr kumimoji="0" lang="en-US" altLang="en-US" sz="2400" b="1" i="0" u="none" strike="noStrike" cap="none" normalizeH="0" baseline="0" dirty="0">
                <a:ln>
                  <a:noFill/>
                </a:ln>
                <a:effectLst/>
                <a:latin typeface="Agency FB" panose="020B0503020202020204" pitchFamily="34" charset="0"/>
              </a:rPr>
              <a:t>Future Enhancements</a:t>
            </a:r>
            <a:br>
              <a:rPr kumimoji="0" lang="en-US" altLang="en-US" sz="2400" b="1" i="0" u="none" strike="noStrike" cap="none" normalizeH="0" baseline="0" dirty="0">
                <a:ln>
                  <a:noFill/>
                </a:ln>
                <a:effectLst/>
                <a:latin typeface="Agency FB" panose="020B0503020202020204" pitchFamily="34" charset="0"/>
              </a:rPr>
            </a:br>
            <a:r>
              <a:rPr kumimoji="0" lang="en-US" altLang="en-US" sz="2400" b="0" i="0" u="none" strike="noStrike" cap="none" normalizeH="0" baseline="0" dirty="0">
                <a:ln>
                  <a:noFill/>
                </a:ln>
                <a:effectLst/>
                <a:latin typeface="Agency FB" panose="020B0503020202020204" pitchFamily="34" charset="0"/>
              </a:rPr>
              <a:t>🔹 </a:t>
            </a:r>
            <a:r>
              <a:rPr kumimoji="0" lang="en-US" altLang="en-US" sz="2400" b="1" i="0" u="none" strike="noStrike" cap="none" normalizeH="0" baseline="0" dirty="0">
                <a:ln>
                  <a:noFill/>
                </a:ln>
                <a:effectLst/>
                <a:latin typeface="Agency FB" panose="020B0503020202020204" pitchFamily="34" charset="0"/>
              </a:rPr>
              <a:t>Integrating Smartwatches &amp; Health Apps</a:t>
            </a:r>
            <a:r>
              <a:rPr kumimoji="0" lang="en-US" altLang="en-US" sz="2400" b="0" i="0" u="none" strike="noStrike" cap="none" normalizeH="0" baseline="0" dirty="0">
                <a:ln>
                  <a:noFill/>
                </a:ln>
                <a:effectLst/>
                <a:latin typeface="Agency FB" panose="020B0503020202020204" pitchFamily="34" charset="0"/>
              </a:rPr>
              <a:t> – To track real-time cholesterol levels.</a:t>
            </a:r>
            <a:br>
              <a:rPr kumimoji="0" lang="en-US" altLang="en-US" sz="2400" b="0" i="0" u="none" strike="noStrike" cap="none" normalizeH="0" baseline="0" dirty="0">
                <a:ln>
                  <a:noFill/>
                </a:ln>
                <a:effectLst/>
                <a:latin typeface="Agency FB" panose="020B0503020202020204" pitchFamily="34" charset="0"/>
              </a:rPr>
            </a:br>
            <a:r>
              <a:rPr kumimoji="0" lang="en-US" altLang="en-US" sz="2400" b="0" i="0" u="none" strike="noStrike" cap="none" normalizeH="0" baseline="0" dirty="0">
                <a:ln>
                  <a:noFill/>
                </a:ln>
                <a:effectLst/>
                <a:latin typeface="Agency FB" panose="020B0503020202020204" pitchFamily="34" charset="0"/>
              </a:rPr>
              <a:t>🔹 </a:t>
            </a:r>
            <a:r>
              <a:rPr kumimoji="0" lang="en-US" altLang="en-US" sz="2400" b="1" i="0" u="none" strike="noStrike" cap="none" normalizeH="0" baseline="0" dirty="0">
                <a:ln>
                  <a:noFill/>
                </a:ln>
                <a:effectLst/>
                <a:latin typeface="Agency FB" panose="020B0503020202020204" pitchFamily="34" charset="0"/>
              </a:rPr>
              <a:t>Expanding Health Metrics</a:t>
            </a:r>
            <a:r>
              <a:rPr kumimoji="0" lang="en-US" altLang="en-US" sz="2400" b="0" i="0" u="none" strike="noStrike" cap="none" normalizeH="0" baseline="0" dirty="0">
                <a:ln>
                  <a:noFill/>
                </a:ln>
                <a:effectLst/>
                <a:latin typeface="Agency FB" panose="020B0503020202020204" pitchFamily="34" charset="0"/>
              </a:rPr>
              <a:t> – Include blood sugar, blood pressure, and BMI.</a:t>
            </a:r>
            <a:br>
              <a:rPr kumimoji="0" lang="en-US" altLang="en-US" sz="2400" b="0" i="0" u="none" strike="noStrike" cap="none" normalizeH="0" baseline="0" dirty="0">
                <a:ln>
                  <a:noFill/>
                </a:ln>
                <a:effectLst/>
                <a:latin typeface="Agency FB" panose="020B0503020202020204" pitchFamily="34" charset="0"/>
              </a:rPr>
            </a:br>
            <a:r>
              <a:rPr kumimoji="0" lang="en-US" altLang="en-US" sz="2400" b="0" i="0" u="none" strike="noStrike" cap="none" normalizeH="0" baseline="0" dirty="0">
                <a:ln>
                  <a:noFill/>
                </a:ln>
                <a:effectLst/>
                <a:latin typeface="Agency FB" panose="020B0503020202020204" pitchFamily="34" charset="0"/>
              </a:rPr>
              <a:t>🔹 </a:t>
            </a:r>
            <a:r>
              <a:rPr kumimoji="0" lang="en-US" altLang="en-US" sz="2400" b="1" i="0" u="none" strike="noStrike" cap="none" normalizeH="0" baseline="0" dirty="0">
                <a:ln>
                  <a:noFill/>
                </a:ln>
                <a:effectLst/>
                <a:latin typeface="Agency FB" panose="020B0503020202020204" pitchFamily="34" charset="0"/>
              </a:rPr>
              <a:t>AI Chatbot for Diet Consultation</a:t>
            </a:r>
            <a:r>
              <a:rPr kumimoji="0" lang="en-US" altLang="en-US" sz="2400" b="0" i="0" u="none" strike="noStrike" cap="none" normalizeH="0" baseline="0" dirty="0">
                <a:ln>
                  <a:noFill/>
                </a:ln>
                <a:effectLst/>
                <a:latin typeface="Agency FB" panose="020B0503020202020204" pitchFamily="34" charset="0"/>
              </a:rPr>
              <a:t> – Provide instant nutrition advice.</a:t>
            </a:r>
            <a:br>
              <a:rPr kumimoji="0" lang="en-US" altLang="en-US" sz="2400" b="0" i="0" u="none" strike="noStrike" cap="none" normalizeH="0" baseline="0" dirty="0">
                <a:ln>
                  <a:noFill/>
                </a:ln>
                <a:effectLst/>
                <a:latin typeface="Agency FB" panose="020B0503020202020204" pitchFamily="34" charset="0"/>
              </a:rPr>
            </a:br>
            <a:r>
              <a:rPr kumimoji="0" lang="en-US" altLang="en-US" sz="2400" b="0" i="0" u="none" strike="noStrike" cap="none" normalizeH="0" baseline="0" dirty="0">
                <a:ln>
                  <a:noFill/>
                </a:ln>
                <a:effectLst/>
                <a:latin typeface="Agency FB" panose="020B0503020202020204" pitchFamily="34" charset="0"/>
              </a:rPr>
              <a:t>🔹 </a:t>
            </a:r>
            <a:r>
              <a:rPr kumimoji="0" lang="en-US" altLang="en-US" sz="2400" b="1" i="0" u="none" strike="noStrike" cap="none" normalizeH="0" baseline="0" dirty="0">
                <a:ln>
                  <a:noFill/>
                </a:ln>
                <a:effectLst/>
                <a:latin typeface="Agency FB" panose="020B0503020202020204" pitchFamily="34" charset="0"/>
              </a:rPr>
              <a:t>Mobile App Development</a:t>
            </a:r>
            <a:r>
              <a:rPr kumimoji="0" lang="en-US" altLang="en-US" sz="2400" b="0" i="0" u="none" strike="noStrike" cap="none" normalizeH="0" baseline="0" dirty="0">
                <a:ln>
                  <a:noFill/>
                </a:ln>
                <a:effectLst/>
                <a:latin typeface="Agency FB" panose="020B0503020202020204" pitchFamily="34" charset="0"/>
              </a:rPr>
              <a:t> – To improve accessibility.</a:t>
            </a:r>
            <a:br>
              <a:rPr kumimoji="0" lang="en-US" altLang="en-US" sz="2400" b="0" i="0" u="none" strike="noStrike" cap="none" normalizeH="0" baseline="0" dirty="0">
                <a:ln>
                  <a:noFill/>
                </a:ln>
                <a:effectLst/>
                <a:latin typeface="Agency FB" panose="020B0503020202020204" pitchFamily="34" charset="0"/>
              </a:rPr>
            </a:br>
            <a:endParaRPr lang="en-IN" sz="2400" dirty="0">
              <a:latin typeface="Agency FB" panose="020B0503020202020204" pitchFamily="34" charset="0"/>
            </a:endParaRPr>
          </a:p>
        </p:txBody>
      </p:sp>
      <p:sp>
        <p:nvSpPr>
          <p:cNvPr id="3" name="Subtitle 2">
            <a:extLst>
              <a:ext uri="{FF2B5EF4-FFF2-40B4-BE49-F238E27FC236}">
                <a16:creationId xmlns:a16="http://schemas.microsoft.com/office/drawing/2014/main" id="{BCC0D64C-E91A-4B51-5146-BECE46779A20}"/>
              </a:ext>
            </a:extLst>
          </p:cNvPr>
          <p:cNvSpPr>
            <a:spLocks noGrp="1"/>
          </p:cNvSpPr>
          <p:nvPr>
            <p:ph type="subTitle" idx="1"/>
          </p:nvPr>
        </p:nvSpPr>
        <p:spPr>
          <a:xfrm>
            <a:off x="1370774" y="182497"/>
            <a:ext cx="10302237" cy="397191"/>
          </a:xfrm>
        </p:spPr>
        <p:txBody>
          <a:bodyPr/>
          <a:lstStyle/>
          <a:p>
            <a:r>
              <a:rPr lang="en-IN" dirty="0"/>
              <a:t>Key Feature &amp; Future Enhancement </a:t>
            </a:r>
          </a:p>
        </p:txBody>
      </p:sp>
    </p:spTree>
    <p:extLst>
      <p:ext uri="{BB962C8B-B14F-4D97-AF65-F5344CB8AC3E}">
        <p14:creationId xmlns:p14="http://schemas.microsoft.com/office/powerpoint/2010/main" val="717550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9F550-9C3B-7ECE-EB40-9D5D029C60B7}"/>
              </a:ext>
            </a:extLst>
          </p:cNvPr>
          <p:cNvSpPr>
            <a:spLocks noGrp="1"/>
          </p:cNvSpPr>
          <p:nvPr>
            <p:ph type="ctrTitle"/>
          </p:nvPr>
        </p:nvSpPr>
        <p:spPr>
          <a:xfrm>
            <a:off x="1675575" y="1568771"/>
            <a:ext cx="10458759" cy="3080335"/>
          </a:xfrm>
        </p:spPr>
        <p:txBody>
          <a:bodyPr/>
          <a:lstStyle/>
          <a:p>
            <a:pPr>
              <a:lnSpc>
                <a:spcPct val="150000"/>
              </a:lnSpc>
            </a:pPr>
            <a:r>
              <a:rPr lang="en-US" sz="4000" b="1" dirty="0">
                <a:latin typeface="Agency FB" panose="020B0503020202020204" pitchFamily="34" charset="0"/>
              </a:rPr>
              <a:t>Conclusion</a:t>
            </a:r>
            <a:br>
              <a:rPr lang="en-US" sz="1100" b="1" dirty="0">
                <a:latin typeface="Agency FB" panose="020B0503020202020204" pitchFamily="34" charset="0"/>
              </a:rPr>
            </a:br>
            <a:r>
              <a:rPr lang="en-US" sz="2400" dirty="0">
                <a:latin typeface="Agency FB" panose="020B0503020202020204" pitchFamily="34" charset="0"/>
              </a:rPr>
              <a:t> 1 This project </a:t>
            </a:r>
            <a:r>
              <a:rPr lang="en-US" sz="2400" b="1" dirty="0">
                <a:latin typeface="Agency FB" panose="020B0503020202020204" pitchFamily="34" charset="0"/>
              </a:rPr>
              <a:t>successfully integrates text extraction, machine learning, and web technologies</a:t>
            </a:r>
            <a:r>
              <a:rPr lang="en-US" sz="2400" dirty="0">
                <a:latin typeface="Agency FB" panose="020B0503020202020204" pitchFamily="34" charset="0"/>
              </a:rPr>
              <a:t> to provide a </a:t>
            </a:r>
            <a:r>
              <a:rPr lang="en-US" sz="2400" b="1" dirty="0">
                <a:latin typeface="Agency FB" panose="020B0503020202020204" pitchFamily="34" charset="0"/>
              </a:rPr>
              <a:t>personalized diet recommendation system</a:t>
            </a:r>
            <a:r>
              <a:rPr lang="en-US" sz="2400" dirty="0">
                <a:latin typeface="Agency FB" panose="020B0503020202020204" pitchFamily="34" charset="0"/>
              </a:rPr>
              <a:t>.</a:t>
            </a:r>
            <a:br>
              <a:rPr lang="en-US" sz="2400" dirty="0">
                <a:latin typeface="Agency FB" panose="020B0503020202020204" pitchFamily="34" charset="0"/>
              </a:rPr>
            </a:br>
            <a:r>
              <a:rPr lang="en-US" sz="2400" dirty="0">
                <a:latin typeface="Agency FB" panose="020B0503020202020204" pitchFamily="34" charset="0"/>
              </a:rPr>
              <a:t> 2 It offers a </a:t>
            </a:r>
            <a:r>
              <a:rPr lang="en-US" sz="2400" b="1" dirty="0">
                <a:latin typeface="Agency FB" panose="020B0503020202020204" pitchFamily="34" charset="0"/>
              </a:rPr>
              <a:t>scalable, AI-driven solution</a:t>
            </a:r>
            <a:r>
              <a:rPr lang="en-US" sz="2400" dirty="0">
                <a:latin typeface="Agency FB" panose="020B0503020202020204" pitchFamily="34" charset="0"/>
              </a:rPr>
              <a:t> for users to understand and manage their diet </a:t>
            </a:r>
            <a:r>
              <a:rPr lang="en-US" sz="2400" b="1" dirty="0">
                <a:latin typeface="Agency FB" panose="020B0503020202020204" pitchFamily="34" charset="0"/>
              </a:rPr>
              <a:t>based on medical data</a:t>
            </a:r>
            <a:r>
              <a:rPr lang="en-US" sz="2400" dirty="0">
                <a:latin typeface="Agency FB" panose="020B0503020202020204" pitchFamily="34" charset="0"/>
              </a:rPr>
              <a:t>.</a:t>
            </a:r>
            <a:br>
              <a:rPr lang="en-US" sz="2400" dirty="0">
                <a:latin typeface="Agency FB" panose="020B0503020202020204" pitchFamily="34" charset="0"/>
              </a:rPr>
            </a:br>
            <a:r>
              <a:rPr lang="en-US" sz="2400" dirty="0">
                <a:latin typeface="Agency FB" panose="020B0503020202020204" pitchFamily="34" charset="0"/>
              </a:rPr>
              <a:t> 3 Future enhancements can make this system a </a:t>
            </a:r>
            <a:r>
              <a:rPr lang="en-US" sz="2400" b="1" dirty="0">
                <a:latin typeface="Agency FB" panose="020B0503020202020204" pitchFamily="34" charset="0"/>
              </a:rPr>
              <a:t>comprehensive health-tracking tool</a:t>
            </a:r>
            <a:r>
              <a:rPr lang="en-US" sz="2400" dirty="0">
                <a:latin typeface="Agency FB" panose="020B0503020202020204" pitchFamily="34" charset="0"/>
              </a:rPr>
              <a:t> for users worldwide.</a:t>
            </a:r>
            <a:br>
              <a:rPr lang="en-US" sz="1100" dirty="0">
                <a:latin typeface="Agency FB" panose="020B0503020202020204" pitchFamily="34" charset="0"/>
              </a:rPr>
            </a:br>
            <a:endParaRPr lang="en-IN" sz="1100" dirty="0">
              <a:latin typeface="Agency FB" panose="020B0503020202020204" pitchFamily="34" charset="0"/>
            </a:endParaRPr>
          </a:p>
        </p:txBody>
      </p:sp>
    </p:spTree>
    <p:extLst>
      <p:ext uri="{BB962C8B-B14F-4D97-AF65-F5344CB8AC3E}">
        <p14:creationId xmlns:p14="http://schemas.microsoft.com/office/powerpoint/2010/main" val="1577192933"/>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docProps/app.xml><?xml version="1.0" encoding="utf-8"?>
<Properties xmlns="http://schemas.openxmlformats.org/officeDocument/2006/extended-properties" xmlns:vt="http://schemas.openxmlformats.org/officeDocument/2006/docPropsVTypes">
  <Template>Galaxy presentation</Template>
  <TotalTime>114</TotalTime>
  <Words>833</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Agency FB</vt:lpstr>
      <vt:lpstr>Arial</vt:lpstr>
      <vt:lpstr>Univers</vt:lpstr>
      <vt:lpstr>GradientVTI</vt:lpstr>
      <vt:lpstr>Advanced Diet Recommendation System</vt:lpstr>
      <vt:lpstr>A balanced diet is essential for maintaining overall health and well-being. Proper nutrition helps in: ✔ Reducing the risk of chronic diseases such as heart disease, diabetes, and hypertension. ✔ Maintaining cholesterol levels, supporting heart health. ✔ Boosting immunity and improving overall energy levels. ✔ Enhancing metabolism, weight management, and digestive health. Among these, cardiovascular health is directly impacted by dietary habits, making personalized diet recommendations crucial for people with high cholesterol or other lipid imbalances. </vt:lpstr>
      <vt:lpstr>Challenges in Personalized Diet Recommendations Despite the availability of general dietary guidelines, personalized nutrition faces several challenges: Generic Diet Plans: Many diet plans are one-size-fits-all, ignoring individual health metrics (e.g., cholesterol levels, age, gender).  Difficult Interpretation of Medical Reports: Most people are not medically trained to understand cholesterol reports and their implications.  Lack of Accessibility: Consulting a nutritionist or dietitian can be time-consuming and expensive.                           Manual Analysis is Inefficient: Doctors and nutritionists must manually assess reports, which is not                              Scalable for larger populations. </vt:lpstr>
      <vt:lpstr>Why This Project? This project solves the above challenges by developing an AI-driven diet recommendation system that: ✅ Extracts cholesterol and other health data from medical reports automatically. ✅ Uses machine learning to generate personalized diet plans tailored to the user’s cardiovascular health. ✅ Provides instant results via a user-friendly web app, making dietary advice more accessible. ✅ Reduces dependency on manual consultations, ensuring faster and more efficient dietary recommendations. This system will empower individuals to make informed dietary choices, ultimately improving their health outcomes.  </vt:lpstr>
      <vt:lpstr> A. Text Extraction from Medical Reports (PDF Processing) Goal: Extract cholesterol values (Total Cholesterol, LDL, HDL, Triglycerides) from medical reports. Methods Used: 1. For Digital PDFs:  Use PyMuPDF and PDFMiner to extract structured text. 2. For Scanned PDFs (Images in PDFs):  Use OCR (Tesseract, EasyOCR) to recognize text. 3. Preprocessing the Extracted Data:  Use Natural Language Processing (NLP) to clean, filter, and standardize cholesterol data. Example - Extracted Data Total Cholesterol: 210 mg/dL   HDL Cholesterol: 45 mg/dL   LDL Cholesterol: 140 mg/dL   Triglycerides: 180 mg/dL  </vt:lpstr>
      <vt:lpstr> 🔹 Goal: Classify users into different diet categories based on their cholesterol levels. 🔹 Input Features: ✔ Cholesterol levels (Total, LDL, HDL, Triglycerides) ✔ Age &amp; Gender ✔ BMI (optional) 🔹 Machine Learning Algorithms Considered: ✅ Random Forest / Decision Trees – Works well for medical classification. ✅ Support Vector Machine (SVM) – Suitable for small datasets. ✅ Neural Networks (Deep Learning, optional) – If large datasets are available. 🔹 Output: The ML model predicts the best diet plan for the user: Low-Fat Diet – If LDL &amp; Triglycerides are high. Mediterranean Diet – If HDL is low and LDL is high. High-Protein Diet – If overall cholesterol is in normal range. </vt:lpstr>
      <vt:lpstr>4. Key Features ✅ Automated Extraction – Extracts cholesterol-related data from reports using text processing techniques. ✅ Personalized Diet Plans – ML-based suggestions for heart-healthy diets. ✅ User-Friendly Interface – Simple web UI for easy uploads &amp; instant results. ✅ Secure &amp; Scalable – Can be expanded to support more health parameters.  Future Enhancements 🔹 Integrating Smartwatches &amp; Health Apps – To track real-time cholesterol levels. 🔹 Expanding Health Metrics – Include blood sugar, blood pressure, and BMI. 🔹 AI Chatbot for Diet Consultation – Provide instant nutrition advice. 🔹 Mobile App Development – To improve accessibility. </vt:lpstr>
      <vt:lpstr>Conclusion  1 This project successfully integrates text extraction, machine learning, and web technologies to provide a personalized diet recommendation system.  2 It offers a scalable, AI-driven solution for users to understand and manage their diet based on medical data.  3 Future enhancements can make this system a comprehensive health-tracking tool for users worldwide.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sumegh bansode</dc:creator>
  <cp:lastModifiedBy>sumegh bansode</cp:lastModifiedBy>
  <cp:revision>16</cp:revision>
  <dcterms:created xsi:type="dcterms:W3CDTF">2025-02-16T16:42:40Z</dcterms:created>
  <dcterms:modified xsi:type="dcterms:W3CDTF">2025-02-17T02:59:21Z</dcterms:modified>
</cp:coreProperties>
</file>