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8" r:id="rId4"/>
    <p:sldId id="259" r:id="rId5"/>
    <p:sldId id="265" r:id="rId6"/>
    <p:sldId id="261" r:id="rId7"/>
    <p:sldId id="266" r:id="rId8"/>
    <p:sldId id="267" r:id="rId9"/>
    <p:sldId id="268" r:id="rId10"/>
    <p:sldId id="269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5" d="100"/>
          <a:sy n="95" d="100"/>
        </p:scale>
        <p:origin x="101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2" y="802299"/>
            <a:ext cx="5536652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8182" y="3531205"/>
            <a:ext cx="553665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78181" y="329308"/>
            <a:ext cx="3004429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2316514" y="798973"/>
            <a:ext cx="0" cy="254475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231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077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881269"/>
            <a:ext cx="1103027" cy="4577594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5413" y="881269"/>
            <a:ext cx="5209173" cy="45775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6918028" y="719273"/>
            <a:ext cx="1096806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1458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7291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1" y="1756130"/>
            <a:ext cx="5525081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2" y="3806196"/>
            <a:ext cx="5525081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913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890"/>
            <a:ext cx="6479421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5412" y="2013936"/>
            <a:ext cx="3079690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5143" y="2013936"/>
            <a:ext cx="3079690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5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3" y="804164"/>
            <a:ext cx="6479422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9550"/>
            <a:ext cx="3079690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5413" y="2824270"/>
            <a:ext cx="3079690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35142" y="2023004"/>
            <a:ext cx="3079691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35142" y="2821491"/>
            <a:ext cx="3079691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817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5856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8807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356" y="798973"/>
            <a:ext cx="2329635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3" y="3205492"/>
            <a:ext cx="2330998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5072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6201" y="1129513"/>
            <a:ext cx="3152882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5412" y="3145992"/>
            <a:ext cx="3148365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5412" y="5469857"/>
            <a:ext cx="3153672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6252" y="318641"/>
            <a:ext cx="3152831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837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14732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873" b="-2873"/>
          <a:stretch/>
        </p:blipFill>
        <p:spPr>
          <a:xfrm>
            <a:off x="0" y="6163056"/>
            <a:ext cx="9144000" cy="71550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5413" y="804520"/>
            <a:ext cx="6479421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5413" y="2015733"/>
            <a:ext cx="6479421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5413" y="329308"/>
            <a:ext cx="394208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71272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3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8181" y="802299"/>
            <a:ext cx="5737131" cy="2541431"/>
          </a:xfrm>
        </p:spPr>
        <p:txBody>
          <a:bodyPr>
            <a:normAutofit/>
          </a:bodyPr>
          <a:lstStyle/>
          <a:p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Intelligent Cholesterol-Based Diet and Exercise Recommendation System Using Machine Learning and OCR</a:t>
            </a:r>
            <a:endParaRPr sz="3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3493698" cy="1752600"/>
          </a:xfrm>
        </p:spPr>
        <p:txBody>
          <a:bodyPr>
            <a:noAutofit/>
          </a:bodyPr>
          <a:lstStyle/>
          <a:p>
            <a:pPr algn="l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:   </a:t>
            </a:r>
          </a:p>
          <a:p>
            <a:pPr algn="l"/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Piyush  Raut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Omkar  Ghankute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Prasad 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Vaydande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Sumegh</a:t>
            </a:r>
            <a:r>
              <a:rPr lang="en-IN" sz="1400" b="1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Bansode</a:t>
            </a:r>
            <a:endParaRPr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BB3B0324-38F1-2DB6-BD3D-5144E13B0453}"/>
              </a:ext>
            </a:extLst>
          </p:cNvPr>
          <p:cNvSpPr txBox="1">
            <a:spLocks/>
          </p:cNvSpPr>
          <p:nvPr/>
        </p:nvSpPr>
        <p:spPr>
          <a:xfrm>
            <a:off x="4865298" y="3886200"/>
            <a:ext cx="3493699" cy="12971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 :   </a:t>
            </a:r>
          </a:p>
          <a:p>
            <a:pPr algn="l"/>
            <a:r>
              <a:rPr lang="en-IN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Dr. A. M. </a:t>
            </a:r>
            <a:r>
              <a:rPr lang="en-IN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Patokar</a:t>
            </a:r>
            <a:endParaRPr lang="en-IN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3BF38-24CC-4011-01E3-86ACA3C8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368E2-A179-9148-5EE7-C216E5EC9F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 meal recommendations with real-time health tracking using wearables.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blood test reports for micronutrient-based diet suggestions.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Collaborate with nutritionists to build a diverse, region-specific food database.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corporate wellness programs for employee health tracking.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services to different regions with location-based dietary recommendations.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963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integrates text extraction, machine learning, and web technologies to provide a personalized diet recommendation system.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offers a scalable, AI-driven solution for users to understand and manage their diet based on medical data.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enhancements can make this system a comprehensive health-tracking tool for users worldwide.</a:t>
            </a:r>
            <a:br>
              <a:rPr lang="en-US" sz="3200" dirty="0">
                <a:latin typeface="Agency FB" panose="020B0503020202020204" pitchFamily="34" charset="0"/>
              </a:rPr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2" y="2015733"/>
            <a:ext cx="7608587" cy="4037747"/>
          </a:xfrm>
        </p:spPr>
        <p:txBody>
          <a:bodyPr>
            <a:normAutofit/>
          </a:bodyPr>
          <a:lstStyle/>
          <a:p>
            <a:r>
              <a:rPr lang="en-IN" dirty="0"/>
              <a:t>This project aims to develop an intelligent Diet Recommendation System that provides personalized dietary suggestions based on users' cholesterol profiles. </a:t>
            </a:r>
          </a:p>
          <a:p>
            <a:r>
              <a:rPr lang="en-IN" dirty="0"/>
              <a:t>The system will leverage machine learning (ML) techniques to analyse medical reports and extract key lipid profile parameters, including total cholesterol, triglycerides, HDL (high-density lipoprotein), and LDL (low-density lipoprotein).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Nutritional Awareness :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Many people follow diet trends without understanding nutritional needs.</a:t>
            </a:r>
            <a:endParaRPr lang="en-US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Unbalanced Diets </a:t>
            </a:r>
            <a:r>
              <a:rPr lang="en-IN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Over-reliance on junk food .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 Interpretation of Medical Reports :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people are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medically trained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understand cholesterol reports and their implications.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Accessibility: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Consulting a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nutritionist or dietitian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be time-consuming and expensive.</a:t>
            </a:r>
          </a:p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 Analysis is Inefficient :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Doctors and nutritionists must manually assess reports, which is </a:t>
            </a:r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Scalable</a:t>
            </a:r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larger populations.</a:t>
            </a:r>
            <a:b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200" dirty="0">
                <a:latin typeface="Agency FB" panose="020B0503020202020204" pitchFamily="34" charset="0"/>
              </a:rPr>
            </a:br>
            <a:endParaRPr lang="en-US" b="1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412" y="587952"/>
            <a:ext cx="6479421" cy="1049235"/>
          </a:xfrm>
        </p:spPr>
        <p:txBody>
          <a:bodyPr/>
          <a:lstStyle/>
          <a:p>
            <a:pPr algn="l"/>
            <a:r>
              <a:rPr lang="en-IN" dirty="0"/>
              <a:t>Why this Project?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5413" y="1815207"/>
            <a:ext cx="7544419" cy="345061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This project </a:t>
            </a:r>
            <a:r>
              <a:rPr lang="en-US" sz="1600" b="1" dirty="0"/>
              <a:t>solves the above challenges</a:t>
            </a:r>
            <a:r>
              <a:rPr lang="en-US" sz="1600" dirty="0"/>
              <a:t> by developing an </a:t>
            </a:r>
            <a:r>
              <a:rPr lang="en-US" sz="1600" b="1" dirty="0"/>
              <a:t>AI-driven diet recommendation system</a:t>
            </a:r>
            <a:r>
              <a:rPr lang="en-US" sz="1600" dirty="0"/>
              <a:t> that:</a:t>
            </a:r>
          </a:p>
          <a:p>
            <a:r>
              <a:rPr lang="en-US" sz="1600" b="1" dirty="0"/>
              <a:t>Extracts cholesterol and other health data</a:t>
            </a:r>
            <a:r>
              <a:rPr lang="en-US" sz="1600" dirty="0"/>
              <a:t> from medical reports automatically.</a:t>
            </a:r>
          </a:p>
          <a:p>
            <a:r>
              <a:rPr lang="en-US" sz="1600" b="1" dirty="0"/>
              <a:t>Uses machine learning</a:t>
            </a:r>
            <a:r>
              <a:rPr lang="en-US" sz="1600" dirty="0"/>
              <a:t> to generate </a:t>
            </a:r>
            <a:r>
              <a:rPr lang="en-US" sz="1600" b="1" dirty="0"/>
              <a:t>personalized diet plans</a:t>
            </a:r>
            <a:r>
              <a:rPr lang="en-US" sz="1600" dirty="0"/>
              <a:t> tailored to the user’s cardiovascular health.</a:t>
            </a:r>
          </a:p>
          <a:p>
            <a:r>
              <a:rPr lang="en-US" sz="1600" b="1" dirty="0"/>
              <a:t>Provides instant results</a:t>
            </a:r>
            <a:r>
              <a:rPr lang="en-US" sz="1600" dirty="0"/>
              <a:t> via a </a:t>
            </a:r>
            <a:r>
              <a:rPr lang="en-US" sz="1600" b="1" dirty="0"/>
              <a:t>user-friendly web app</a:t>
            </a:r>
            <a:r>
              <a:rPr lang="en-US" sz="1600" dirty="0"/>
              <a:t>, making dietary advice more accessible.</a:t>
            </a:r>
          </a:p>
          <a:p>
            <a:r>
              <a:rPr lang="en-US" sz="1600" b="1" dirty="0"/>
              <a:t>Reduces dependency on manual consultations</a:t>
            </a:r>
            <a:r>
              <a:rPr lang="en-US" sz="1600" dirty="0"/>
              <a:t>, ensuring faster and more efficient dietary recommendations.</a:t>
            </a:r>
          </a:p>
          <a:p>
            <a:pPr marL="0" indent="0">
              <a:buNone/>
            </a:pPr>
            <a:r>
              <a:rPr lang="en-US" sz="1600" dirty="0"/>
              <a:t>This system will </a:t>
            </a:r>
            <a:r>
              <a:rPr lang="en-US" sz="1600" b="1" dirty="0"/>
              <a:t>empower individuals</a:t>
            </a:r>
            <a:r>
              <a:rPr lang="en-US" sz="1600" dirty="0"/>
              <a:t> to make </a:t>
            </a:r>
            <a:r>
              <a:rPr lang="en-US" sz="1600" b="1" dirty="0"/>
              <a:t>informed dietary choices</a:t>
            </a:r>
            <a:r>
              <a:rPr lang="en-US" sz="1600" dirty="0"/>
              <a:t>, ultimately improving their health outcomes.</a:t>
            </a:r>
            <a:endParaRPr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E6B61-34C6-0B0C-2654-6B303B7FC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Unique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FF8B4-C89F-A8B6-DA94-AA6676693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413" y="2015733"/>
            <a:ext cx="7448166" cy="3791509"/>
          </a:xfrm>
        </p:spPr>
        <p:txBody>
          <a:bodyPr>
            <a:noAutofit/>
          </a:bodyPr>
          <a:lstStyle/>
          <a:p>
            <a:r>
              <a:rPr lang="en-US" sz="1400" b="1" dirty="0"/>
              <a:t>Integration of OCR &amp; NLP for Medical Reports : </a:t>
            </a:r>
            <a:r>
              <a:rPr lang="en-US" sz="1400" dirty="0"/>
              <a:t>Many diet recommendation systems rely on user-inputted data. Our system automates health metric extraction from PDFs using </a:t>
            </a:r>
            <a:r>
              <a:rPr lang="en-US" sz="1400" b="1" dirty="0"/>
              <a:t>OCR (Tesseract, PyMuPDF)</a:t>
            </a:r>
            <a:r>
              <a:rPr lang="en-US" sz="1400" dirty="0"/>
              <a:t> and </a:t>
            </a:r>
            <a:r>
              <a:rPr lang="en-US" sz="1400" b="1" dirty="0"/>
              <a:t>NLP techniques(NER </a:t>
            </a:r>
            <a:r>
              <a:rPr lang="en-IN" sz="1200" dirty="0"/>
              <a:t>Named Entity Recognition)</a:t>
            </a:r>
            <a:r>
              <a:rPr lang="en-US" sz="1400" dirty="0"/>
              <a:t>, making it more efficient and less error-prone.</a:t>
            </a:r>
          </a:p>
          <a:p>
            <a:r>
              <a:rPr lang="en-IN" sz="1400" b="1" dirty="0"/>
              <a:t>Machine Learning-Based Diet Classification</a:t>
            </a:r>
            <a:r>
              <a:rPr lang="en-US" sz="1400" b="1" dirty="0"/>
              <a:t> : </a:t>
            </a:r>
            <a:r>
              <a:rPr lang="en-US" sz="1400" dirty="0"/>
              <a:t>Instead of predefined diet charts, our system dynamically classifies users into diet categories based on ML models (Random Forest, SVM, Neural Networks).</a:t>
            </a:r>
          </a:p>
          <a:p>
            <a:r>
              <a:rPr lang="en-IN" sz="1400" b="1" dirty="0"/>
              <a:t>Exercise Recommendations Using ML : </a:t>
            </a:r>
            <a:r>
              <a:rPr lang="en-US" sz="1400" dirty="0"/>
              <a:t>Most diet systems focus only on nutrition. We are adding </a:t>
            </a:r>
            <a:r>
              <a:rPr lang="en-US" sz="1400" b="1" dirty="0"/>
              <a:t>Random Forest </a:t>
            </a:r>
            <a:r>
              <a:rPr lang="en-US" sz="1400" dirty="0"/>
              <a:t>, </a:t>
            </a:r>
            <a:r>
              <a:rPr lang="en-US" sz="1400" b="1" dirty="0"/>
              <a:t>SVM</a:t>
            </a:r>
            <a:r>
              <a:rPr lang="en-US" sz="1400" dirty="0"/>
              <a:t> , </a:t>
            </a:r>
            <a:r>
              <a:rPr lang="en-US" sz="1400" b="1" dirty="0"/>
              <a:t>KNN </a:t>
            </a:r>
            <a:r>
              <a:rPr lang="en-US" sz="1400" dirty="0"/>
              <a:t>to recommend personalized exercises, making it a holistic health platform.</a:t>
            </a:r>
          </a:p>
          <a:p>
            <a:r>
              <a:rPr lang="en-IN" sz="1400" b="1" dirty="0"/>
              <a:t>Potential for Wearable Integration : </a:t>
            </a:r>
            <a:r>
              <a:rPr lang="en-US" sz="1400" dirty="0"/>
              <a:t>Our system has the potential to integrate with wearables (Fitbit, Apple Health, Google Fit) for dynamic dietary and exercise recommendations, which very few systems offer. 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9881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IN" dirty="0"/>
              <a:t>Technology Stack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Technologies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HTML, CSS, </a:t>
            </a:r>
            <a:r>
              <a:rPr lang="en-I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Technologies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(Flask, Pandas, NumPy, Scikit-learn)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: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MongoDB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Digital PDFs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PyMuPDF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PDFMiner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extract structured text.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Scanned PDFs (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in PDFs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OCR (Tesseract, </a:t>
            </a:r>
            <a:r>
              <a:rPr lang="en-IN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EasyOCR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recognize text.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 the Extracted Data : 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Language Processing (NLP)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clean, filter, and standardize cholesterol data.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 / Decision Trees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Works well for medical classification.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 Vector Machine (SVM)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Suitable for small datasets.</a:t>
            </a:r>
          </a:p>
          <a:p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Neural Networks (Deep Learning, optional)</a:t>
            </a: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If large datasets are available.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63F5F-951C-2BB5-B759-3B863AA9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C45E6-DA01-119D-C5E6-2E94181943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Inputs Data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Frontend collects user preferences.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Sent to Backend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API processes &amp; sends data to the ML model.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 Model Predicts Meals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Based on calorie needs, dietary goals, &amp; health conditions.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Returns Results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Frontend receives recommendations via API.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Dashboard Updates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Displays meal plans, progress tracking, and health insights.</a:t>
            </a:r>
          </a:p>
          <a:p>
            <a:pPr>
              <a:lnSpc>
                <a:spcPct val="10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Learning Cycle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Model refines recommendations over time based on user behavior.</a:t>
            </a:r>
          </a:p>
        </p:txBody>
      </p:sp>
    </p:spTree>
    <p:extLst>
      <p:ext uri="{BB962C8B-B14F-4D97-AF65-F5344CB8AC3E}">
        <p14:creationId xmlns:p14="http://schemas.microsoft.com/office/powerpoint/2010/main" val="22112083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1F808-6C97-FA33-7E5A-0E815F4997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413" y="395446"/>
            <a:ext cx="6479421" cy="1049235"/>
          </a:xfrm>
        </p:spPr>
        <p:txBody>
          <a:bodyPr>
            <a:norm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 &amp;  Analysis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F81DA673-6C50-3F69-68F7-E78CDF4D9F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0288208"/>
              </p:ext>
            </p:extLst>
          </p:nvPr>
        </p:nvGraphicFramePr>
        <p:xfrm>
          <a:off x="1414462" y="1647158"/>
          <a:ext cx="7372352" cy="42329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3088">
                  <a:extLst>
                    <a:ext uri="{9D8B030D-6E8A-4147-A177-3AD203B41FA5}">
                      <a16:colId xmlns:a16="http://schemas.microsoft.com/office/drawing/2014/main" val="2912105333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3557944741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440666649"/>
                    </a:ext>
                  </a:extLst>
                </a:gridCol>
                <a:gridCol w="1843088">
                  <a:extLst>
                    <a:ext uri="{9D8B030D-6E8A-4147-A177-3AD203B41FA5}">
                      <a16:colId xmlns:a16="http://schemas.microsoft.com/office/drawing/2014/main" val="2446436009"/>
                    </a:ext>
                  </a:extLst>
                </a:gridCol>
              </a:tblGrid>
              <a:tr h="575335"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Competitor</a:t>
                      </a: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Strengths</a:t>
                      </a: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Weaknesses</a:t>
                      </a: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How Our System Overcomes the Gaps</a:t>
                      </a:r>
                      <a:endParaRPr lang="en-IN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extLst>
                  <a:ext uri="{0D108BD9-81ED-4DB2-BD59-A6C34878D82A}">
                    <a16:rowId xmlns:a16="http://schemas.microsoft.com/office/drawing/2014/main" val="1069784955"/>
                  </a:ext>
                </a:extLst>
              </a:tr>
              <a:tr h="9807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MyFitnessPal</a:t>
                      </a: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food database, calorie tracking, community engagement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Lacks AI-driven meal recommendations, manual food entry is tedious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Meal Suggestions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: No need for manual food entry; AI predicts and suggests meals.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extLst>
                  <a:ext uri="{0D108BD9-81ED-4DB2-BD59-A6C34878D82A}">
                    <a16:rowId xmlns:a16="http://schemas.microsoft.com/office/drawing/2014/main" val="1176424457"/>
                  </a:ext>
                </a:extLst>
              </a:tr>
              <a:tr h="802452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Lifesum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Personalized meal plans, good UI/UX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Limited integration with fitness wearables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Wearable Integration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Syncs with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Google Fit, Apple Health, Fitbit, and Garmin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extLst>
                  <a:ext uri="{0D108BD9-81ED-4DB2-BD59-A6C34878D82A}">
                    <a16:rowId xmlns:a16="http://schemas.microsoft.com/office/drawing/2014/main" val="3676065310"/>
                  </a:ext>
                </a:extLst>
              </a:tr>
              <a:tr h="802452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400" b="1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Noom</a:t>
                      </a:r>
                      <a:endParaRPr lang="en-IN" sz="14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Psychology-based weight loss, AI chatbot for motivation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Expensive subscription, limited flexibility in meal suggestions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 Chatbot for Personalized Coaching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Real-time </a:t>
                      </a:r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diet coaching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without high costs.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extLst>
                  <a:ext uri="{0D108BD9-81ED-4DB2-BD59-A6C34878D82A}">
                    <a16:rowId xmlns:a16="http://schemas.microsoft.com/office/drawing/2014/main" val="3490912707"/>
                  </a:ext>
                </a:extLst>
              </a:tr>
              <a:tr h="980774">
                <a:tc>
                  <a:txBody>
                    <a:bodyPr/>
                    <a:lstStyle/>
                    <a:p>
                      <a:pPr algn="ctr">
                        <a:lnSpc>
                          <a:spcPct val="250000"/>
                        </a:lnSpc>
                      </a:pPr>
                      <a:r>
                        <a:rPr lang="en-IN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YAZIO</a:t>
                      </a: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Focuses on macro tracking, easy meal logging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AI-powered adaptive diet recommendations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AI-Powered Adaptive Meal Planning</a:t>
                      </a:r>
                      <a:r>
                        <a:rPr lang="en-US" sz="1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Dynamically updates meal plans based on eating habits.</a:t>
                      </a:r>
                      <a:endParaRPr lang="en-IN" sz="1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72002" marR="72002"/>
                </a:tc>
                <a:extLst>
                  <a:ext uri="{0D108BD9-81ED-4DB2-BD59-A6C34878D82A}">
                    <a16:rowId xmlns:a16="http://schemas.microsoft.com/office/drawing/2014/main" val="39189797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657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F17F-4123-776B-01F5-E4B7D6171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0AC7F-331D-7A2A-72F4-80394537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Subscription Model : 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Basic features like manual tracking and limited AI recommendations.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Premium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Full AI-driven meal planning, personalized suggestions, and progress tracking.</a:t>
            </a:r>
          </a:p>
          <a:p>
            <a:pPr marL="514350" indent="-514350">
              <a:buFont typeface="+mj-lt"/>
              <a:buAutoNum type="alphaLcParenR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Enterprise Plan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Custom solutions for dieticians, gyms, and wellness centers.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Advertisements &amp; Sponsorships 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Partner with brands for sponsored meal plans and fitness programs.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23266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228</TotalTime>
  <Words>934</Words>
  <Application>Microsoft Office PowerPoint</Application>
  <PresentationFormat>On-screen Show (4:3)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Agency FB</vt:lpstr>
      <vt:lpstr>Arial</vt:lpstr>
      <vt:lpstr>Palatino Linotype</vt:lpstr>
      <vt:lpstr>Times New Roman</vt:lpstr>
      <vt:lpstr>Gallery</vt:lpstr>
      <vt:lpstr>Intelligent Cholesterol-Based Diet and Exercise Recommendation System Using Machine Learning and OCR</vt:lpstr>
      <vt:lpstr>Introduction</vt:lpstr>
      <vt:lpstr>Problem Statement</vt:lpstr>
      <vt:lpstr>Why this Project?</vt:lpstr>
      <vt:lpstr>Unique Features</vt:lpstr>
      <vt:lpstr>Technology Stack</vt:lpstr>
      <vt:lpstr>Workflow</vt:lpstr>
      <vt:lpstr>Market Research &amp;  Analysis</vt:lpstr>
      <vt:lpstr>Business Model</vt:lpstr>
      <vt:lpstr>Future Scope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Piyush Raut</dc:creator>
  <cp:keywords/>
  <dc:description>generated using python-pptx</dc:description>
  <cp:lastModifiedBy>sumegh bansode</cp:lastModifiedBy>
  <cp:revision>5</cp:revision>
  <dcterms:created xsi:type="dcterms:W3CDTF">2013-01-27T09:14:16Z</dcterms:created>
  <dcterms:modified xsi:type="dcterms:W3CDTF">2025-03-01T04:41:42Z</dcterms:modified>
  <cp:category/>
</cp:coreProperties>
</file>