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97" r:id="rId6"/>
    <p:sldId id="288" r:id="rId7"/>
    <p:sldId id="290" r:id="rId8"/>
    <p:sldId id="292" r:id="rId9"/>
    <p:sldId id="293" r:id="rId10"/>
    <p:sldId id="294" r:id="rId11"/>
    <p:sldId id="2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2B3A3-CD3E-452A-8C7A-C898198AA14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3CD040D-5313-425C-BB75-AC290B6935D0}">
      <dgm:prSet/>
      <dgm:spPr/>
      <dgm:t>
        <a:bodyPr/>
        <a:lstStyle/>
        <a:p>
          <a:r>
            <a:rPr lang="en-MY" b="1"/>
            <a:t>Define objective function</a:t>
          </a:r>
          <a:endParaRPr lang="en-US"/>
        </a:p>
      </dgm:t>
    </dgm:pt>
    <dgm:pt modelId="{DF8306CD-AB84-400A-89DD-B4BB3FE993EC}" type="parTrans" cxnId="{846E9C42-7FB6-4B95-BB12-82FD247C0415}">
      <dgm:prSet/>
      <dgm:spPr/>
      <dgm:t>
        <a:bodyPr/>
        <a:lstStyle/>
        <a:p>
          <a:endParaRPr lang="en-US"/>
        </a:p>
      </dgm:t>
    </dgm:pt>
    <dgm:pt modelId="{9BAD741A-681E-4857-875F-A0D92E1C7F45}" type="sibTrans" cxnId="{846E9C42-7FB6-4B95-BB12-82FD247C0415}">
      <dgm:prSet/>
      <dgm:spPr/>
      <dgm:t>
        <a:bodyPr/>
        <a:lstStyle/>
        <a:p>
          <a:endParaRPr lang="en-US"/>
        </a:p>
      </dgm:t>
    </dgm:pt>
    <dgm:pt modelId="{99D10CC3-F8E9-41DC-8905-C9DEAFE30BC9}">
      <dgm:prSet/>
      <dgm:spPr/>
      <dgm:t>
        <a:bodyPr/>
        <a:lstStyle/>
        <a:p>
          <a:r>
            <a:rPr lang="en-MY" b="1" dirty="0"/>
            <a:t>Evaluate default solution</a:t>
          </a:r>
          <a:endParaRPr lang="en-US" dirty="0"/>
        </a:p>
      </dgm:t>
    </dgm:pt>
    <dgm:pt modelId="{075520D0-74C6-43F5-9B9A-33BC85AD51F8}" type="parTrans" cxnId="{06E0A8DA-ABDE-4FAA-97A4-819F661ABEA6}">
      <dgm:prSet/>
      <dgm:spPr/>
      <dgm:t>
        <a:bodyPr/>
        <a:lstStyle/>
        <a:p>
          <a:endParaRPr lang="en-US"/>
        </a:p>
      </dgm:t>
    </dgm:pt>
    <dgm:pt modelId="{378AE16C-F14A-478F-9B90-EB8013B36F4F}" type="sibTrans" cxnId="{06E0A8DA-ABDE-4FAA-97A4-819F661ABEA6}">
      <dgm:prSet/>
      <dgm:spPr/>
      <dgm:t>
        <a:bodyPr/>
        <a:lstStyle/>
        <a:p>
          <a:endParaRPr lang="en-US"/>
        </a:p>
      </dgm:t>
    </dgm:pt>
    <dgm:pt modelId="{5F05F844-99FE-4D32-AA93-9760C8088324}">
      <dgm:prSet/>
      <dgm:spPr/>
      <dgm:t>
        <a:bodyPr/>
        <a:lstStyle/>
        <a:p>
          <a:r>
            <a:rPr lang="en-MY" b="1" dirty="0"/>
            <a:t>Optimize </a:t>
          </a:r>
          <a:endParaRPr lang="en-US" dirty="0"/>
        </a:p>
      </dgm:t>
    </dgm:pt>
    <dgm:pt modelId="{87A5E39E-AE55-4FFD-979F-78E71CF94F53}" type="parTrans" cxnId="{FCF6483A-B2A4-4749-8170-2EFA1EB6BDAC}">
      <dgm:prSet/>
      <dgm:spPr/>
      <dgm:t>
        <a:bodyPr/>
        <a:lstStyle/>
        <a:p>
          <a:endParaRPr lang="en-US"/>
        </a:p>
      </dgm:t>
    </dgm:pt>
    <dgm:pt modelId="{83BE5F7D-3D70-4AD1-8881-49D26CB44859}" type="sibTrans" cxnId="{FCF6483A-B2A4-4749-8170-2EFA1EB6BDAC}">
      <dgm:prSet/>
      <dgm:spPr/>
      <dgm:t>
        <a:bodyPr/>
        <a:lstStyle/>
        <a:p>
          <a:endParaRPr lang="en-US"/>
        </a:p>
      </dgm:t>
    </dgm:pt>
    <dgm:pt modelId="{29FB30F8-F57B-4C8A-A277-8561FD0FC931}" type="pres">
      <dgm:prSet presAssocID="{B9E2B3A3-CD3E-452A-8C7A-C898198AA144}" presName="diagram" presStyleCnt="0">
        <dgm:presLayoutVars>
          <dgm:dir/>
          <dgm:resizeHandles val="exact"/>
        </dgm:presLayoutVars>
      </dgm:prSet>
      <dgm:spPr/>
    </dgm:pt>
    <dgm:pt modelId="{218E5E0D-2754-4F14-B23A-5B3D56D194D5}" type="pres">
      <dgm:prSet presAssocID="{03CD040D-5313-425C-BB75-AC290B6935D0}" presName="node" presStyleLbl="node1" presStyleIdx="0" presStyleCnt="3">
        <dgm:presLayoutVars>
          <dgm:bulletEnabled val="1"/>
        </dgm:presLayoutVars>
      </dgm:prSet>
      <dgm:spPr/>
    </dgm:pt>
    <dgm:pt modelId="{2F7A442A-DCB4-4AE1-B376-82C5B5AE53CE}" type="pres">
      <dgm:prSet presAssocID="{9BAD741A-681E-4857-875F-A0D92E1C7F45}" presName="sibTrans" presStyleCnt="0"/>
      <dgm:spPr/>
    </dgm:pt>
    <dgm:pt modelId="{953DF0D9-9AF4-4728-AAED-9AD6DCC3DDA6}" type="pres">
      <dgm:prSet presAssocID="{99D10CC3-F8E9-41DC-8905-C9DEAFE30BC9}" presName="node" presStyleLbl="node1" presStyleIdx="1" presStyleCnt="3">
        <dgm:presLayoutVars>
          <dgm:bulletEnabled val="1"/>
        </dgm:presLayoutVars>
      </dgm:prSet>
      <dgm:spPr/>
    </dgm:pt>
    <dgm:pt modelId="{ADA5EE61-3C8D-49DC-B448-2DC3061DAEA9}" type="pres">
      <dgm:prSet presAssocID="{378AE16C-F14A-478F-9B90-EB8013B36F4F}" presName="sibTrans" presStyleCnt="0"/>
      <dgm:spPr/>
    </dgm:pt>
    <dgm:pt modelId="{8CF115C6-DCC0-4EA9-BE45-67A363326498}" type="pres">
      <dgm:prSet presAssocID="{5F05F844-99FE-4D32-AA93-9760C8088324}" presName="node" presStyleLbl="node1" presStyleIdx="2" presStyleCnt="3">
        <dgm:presLayoutVars>
          <dgm:bulletEnabled val="1"/>
        </dgm:presLayoutVars>
      </dgm:prSet>
      <dgm:spPr/>
    </dgm:pt>
  </dgm:ptLst>
  <dgm:cxnLst>
    <dgm:cxn modelId="{FCF6483A-B2A4-4749-8170-2EFA1EB6BDAC}" srcId="{B9E2B3A3-CD3E-452A-8C7A-C898198AA144}" destId="{5F05F844-99FE-4D32-AA93-9760C8088324}" srcOrd="2" destOrd="0" parTransId="{87A5E39E-AE55-4FFD-979F-78E71CF94F53}" sibTransId="{83BE5F7D-3D70-4AD1-8881-49D26CB44859}"/>
    <dgm:cxn modelId="{846E9C42-7FB6-4B95-BB12-82FD247C0415}" srcId="{B9E2B3A3-CD3E-452A-8C7A-C898198AA144}" destId="{03CD040D-5313-425C-BB75-AC290B6935D0}" srcOrd="0" destOrd="0" parTransId="{DF8306CD-AB84-400A-89DD-B4BB3FE993EC}" sibTransId="{9BAD741A-681E-4857-875F-A0D92E1C7F45}"/>
    <dgm:cxn modelId="{99C1CA93-995E-4437-8219-334E07BA9143}" type="presOf" srcId="{B9E2B3A3-CD3E-452A-8C7A-C898198AA144}" destId="{29FB30F8-F57B-4C8A-A277-8561FD0FC931}" srcOrd="0" destOrd="0" presId="urn:microsoft.com/office/officeart/2005/8/layout/default"/>
    <dgm:cxn modelId="{C9C44DA2-4414-449C-8FCB-C77E01C28016}" type="presOf" srcId="{03CD040D-5313-425C-BB75-AC290B6935D0}" destId="{218E5E0D-2754-4F14-B23A-5B3D56D194D5}" srcOrd="0" destOrd="0" presId="urn:microsoft.com/office/officeart/2005/8/layout/default"/>
    <dgm:cxn modelId="{94E2EFA7-6909-403A-8AA4-9C21BFE43493}" type="presOf" srcId="{99D10CC3-F8E9-41DC-8905-C9DEAFE30BC9}" destId="{953DF0D9-9AF4-4728-AAED-9AD6DCC3DDA6}" srcOrd="0" destOrd="0" presId="urn:microsoft.com/office/officeart/2005/8/layout/default"/>
    <dgm:cxn modelId="{EBAAB1D0-E7F3-45DF-A96F-DB938A7D41C6}" type="presOf" srcId="{5F05F844-99FE-4D32-AA93-9760C8088324}" destId="{8CF115C6-DCC0-4EA9-BE45-67A363326498}" srcOrd="0" destOrd="0" presId="urn:microsoft.com/office/officeart/2005/8/layout/default"/>
    <dgm:cxn modelId="{06E0A8DA-ABDE-4FAA-97A4-819F661ABEA6}" srcId="{B9E2B3A3-CD3E-452A-8C7A-C898198AA144}" destId="{99D10CC3-F8E9-41DC-8905-C9DEAFE30BC9}" srcOrd="1" destOrd="0" parTransId="{075520D0-74C6-43F5-9B9A-33BC85AD51F8}" sibTransId="{378AE16C-F14A-478F-9B90-EB8013B36F4F}"/>
    <dgm:cxn modelId="{7F60B4D7-9ACA-4F80-A0A1-92A55E02C4E8}" type="presParOf" srcId="{29FB30F8-F57B-4C8A-A277-8561FD0FC931}" destId="{218E5E0D-2754-4F14-B23A-5B3D56D194D5}" srcOrd="0" destOrd="0" presId="urn:microsoft.com/office/officeart/2005/8/layout/default"/>
    <dgm:cxn modelId="{4C724A7E-D3C9-431E-8194-8298816DDD2C}" type="presParOf" srcId="{29FB30F8-F57B-4C8A-A277-8561FD0FC931}" destId="{2F7A442A-DCB4-4AE1-B376-82C5B5AE53CE}" srcOrd="1" destOrd="0" presId="urn:microsoft.com/office/officeart/2005/8/layout/default"/>
    <dgm:cxn modelId="{B53776FB-D429-43DC-8B2C-ECEFC7D2AD9C}" type="presParOf" srcId="{29FB30F8-F57B-4C8A-A277-8561FD0FC931}" destId="{953DF0D9-9AF4-4728-AAED-9AD6DCC3DDA6}" srcOrd="2" destOrd="0" presId="urn:microsoft.com/office/officeart/2005/8/layout/default"/>
    <dgm:cxn modelId="{3FE6DD60-C2AE-4E8F-842A-C2CD3BD31AE2}" type="presParOf" srcId="{29FB30F8-F57B-4C8A-A277-8561FD0FC931}" destId="{ADA5EE61-3C8D-49DC-B448-2DC3061DAEA9}" srcOrd="3" destOrd="0" presId="urn:microsoft.com/office/officeart/2005/8/layout/default"/>
    <dgm:cxn modelId="{444B3AEF-3F07-4DB2-9A85-AE0B9766FC5D}" type="presParOf" srcId="{29FB30F8-F57B-4C8A-A277-8561FD0FC931}" destId="{8CF115C6-DCC0-4EA9-BE45-67A36332649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E5E0D-2754-4F14-B23A-5B3D56D194D5}">
      <dsp:nvSpPr>
        <dsp:cNvPr id="0" name=""/>
        <dsp:cNvSpPr/>
      </dsp:nvSpPr>
      <dsp:spPr>
        <a:xfrm>
          <a:off x="0" y="873082"/>
          <a:ext cx="3446859" cy="2068115"/>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MY" sz="4400" b="1" kern="1200"/>
            <a:t>Define objective function</a:t>
          </a:r>
          <a:endParaRPr lang="en-US" sz="4400" kern="1200"/>
        </a:p>
      </dsp:txBody>
      <dsp:txXfrm>
        <a:off x="0" y="873082"/>
        <a:ext cx="3446859" cy="2068115"/>
      </dsp:txXfrm>
    </dsp:sp>
    <dsp:sp modelId="{953DF0D9-9AF4-4728-AAED-9AD6DCC3DDA6}">
      <dsp:nvSpPr>
        <dsp:cNvPr id="0" name=""/>
        <dsp:cNvSpPr/>
      </dsp:nvSpPr>
      <dsp:spPr>
        <a:xfrm>
          <a:off x="3791545" y="873082"/>
          <a:ext cx="3446859" cy="2068115"/>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MY" sz="4400" b="1" kern="1200" dirty="0"/>
            <a:t>Evaluate default solution</a:t>
          </a:r>
          <a:endParaRPr lang="en-US" sz="4400" kern="1200" dirty="0"/>
        </a:p>
      </dsp:txBody>
      <dsp:txXfrm>
        <a:off x="3791545" y="873082"/>
        <a:ext cx="3446859" cy="2068115"/>
      </dsp:txXfrm>
    </dsp:sp>
    <dsp:sp modelId="{8CF115C6-DCC0-4EA9-BE45-67A363326498}">
      <dsp:nvSpPr>
        <dsp:cNvPr id="0" name=""/>
        <dsp:cNvSpPr/>
      </dsp:nvSpPr>
      <dsp:spPr>
        <a:xfrm>
          <a:off x="7583090" y="873082"/>
          <a:ext cx="3446859" cy="2068115"/>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MY" sz="4400" b="1" kern="1200" dirty="0"/>
            <a:t>Optimize </a:t>
          </a:r>
          <a:endParaRPr lang="en-US" sz="4400" kern="1200" dirty="0"/>
        </a:p>
      </dsp:txBody>
      <dsp:txXfrm>
        <a:off x="7583090" y="87308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6/26/2021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6/26/2021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6/26/2021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6/26/2021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6/26/2021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hyperlink" Target="file:///C:\Users\btang\Desktop\Data%20Science%20Masters\7011%20(Fri)%20Numerical%20Optimization\Group%20Project\Others\optim','quadprogipc_min_found','CSHelpWindo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260080" y="-43950"/>
            <a:ext cx="3511676" cy="5103631"/>
          </a:xfrm>
        </p:spPr>
        <p:txBody>
          <a:bodyPr anchor="ctr">
            <a:normAutofit/>
          </a:bodyPr>
          <a:lstStyle/>
          <a:p>
            <a:r>
              <a:rPr lang="en-US" sz="3400" dirty="0">
                <a:solidFill>
                  <a:srgbClr val="FFFFFF"/>
                </a:solidFill>
              </a:rPr>
              <a:t>CASE STUDY: OPTIMIZATION OF SE ASIA LARGEST hydroelectric dam, Batang ai (SARAWAK)</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222357" y="5537483"/>
            <a:ext cx="4133602" cy="649222"/>
          </a:xfrm>
          <a:noFill/>
        </p:spPr>
        <p:txBody>
          <a:bodyPr anchor="ctr">
            <a:normAutofit/>
          </a:bodyPr>
          <a:lstStyle/>
          <a:p>
            <a:r>
              <a:rPr lang="en-US" sz="2000" b="1" dirty="0">
                <a:solidFill>
                  <a:schemeClr val="bg1">
                    <a:alpha val="75000"/>
                  </a:schemeClr>
                </a:solidFill>
                <a:latin typeface="Times New Roman" panose="02020603050405020304" pitchFamily="18" charset="0"/>
                <a:cs typeface="Times New Roman" panose="02020603050405020304" pitchFamily="18" charset="0"/>
              </a:rPr>
              <a:t>Bernard tang </a:t>
            </a:r>
            <a:r>
              <a:rPr lang="en-US" sz="2000" b="1" dirty="0" err="1">
                <a:solidFill>
                  <a:schemeClr val="bg1">
                    <a:alpha val="75000"/>
                  </a:schemeClr>
                </a:solidFill>
                <a:latin typeface="Times New Roman" panose="02020603050405020304" pitchFamily="18" charset="0"/>
                <a:cs typeface="Times New Roman" panose="02020603050405020304" pitchFamily="18" charset="0"/>
              </a:rPr>
              <a:t>tze</a:t>
            </a:r>
            <a:r>
              <a:rPr lang="en-US" sz="2000" b="1" dirty="0">
                <a:solidFill>
                  <a:schemeClr val="bg1">
                    <a:alpha val="75000"/>
                  </a:schemeClr>
                </a:solidFill>
                <a:latin typeface="Times New Roman" panose="02020603050405020304" pitchFamily="18" charset="0"/>
                <a:cs typeface="Times New Roman" panose="02020603050405020304" pitchFamily="18" charset="0"/>
              </a:rPr>
              <a:t> wan</a:t>
            </a:r>
          </a:p>
        </p:txBody>
      </p:sp>
      <p:pic>
        <p:nvPicPr>
          <p:cNvPr id="10" name="Picture 2" descr="See the source image">
            <a:extLst>
              <a:ext uri="{FF2B5EF4-FFF2-40B4-BE49-F238E27FC236}">
                <a16:creationId xmlns:a16="http://schemas.microsoft.com/office/drawing/2014/main" id="{AC414C8A-84A1-46CA-A336-8B2BAF381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9" y="368428"/>
            <a:ext cx="7988970" cy="599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00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41" name="Rectangle 40">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44" name="Rectangle 4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Mathematical modeling </a:t>
            </a:r>
          </a:p>
        </p:txBody>
      </p:sp>
      <p:pic>
        <p:nvPicPr>
          <p:cNvPr id="4" name="Picture 3">
            <a:extLst>
              <a:ext uri="{FF2B5EF4-FFF2-40B4-BE49-F238E27FC236}">
                <a16:creationId xmlns:a16="http://schemas.microsoft.com/office/drawing/2014/main" id="{DF4190EA-6BFD-4FB5-AE30-C27032071C7D}"/>
              </a:ext>
            </a:extLst>
          </p:cNvPr>
          <p:cNvPicPr>
            <a:picLocks noChangeAspect="1"/>
          </p:cNvPicPr>
          <p:nvPr/>
        </p:nvPicPr>
        <p:blipFill>
          <a:blip r:embed="rId2"/>
          <a:stretch>
            <a:fillRect/>
          </a:stretch>
        </p:blipFill>
        <p:spPr>
          <a:xfrm>
            <a:off x="3876510" y="465667"/>
            <a:ext cx="8227593" cy="5974036"/>
          </a:xfrm>
          <a:prstGeom prst="rect">
            <a:avLst/>
          </a:prstGeom>
        </p:spPr>
      </p:pic>
    </p:spTree>
    <p:extLst>
      <p:ext uri="{BB962C8B-B14F-4D97-AF65-F5344CB8AC3E}">
        <p14:creationId xmlns:p14="http://schemas.microsoft.com/office/powerpoint/2010/main" val="147874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672280" y="944752"/>
            <a:ext cx="3259016" cy="1462692"/>
          </a:xfrm>
        </p:spPr>
        <p:txBody>
          <a:bodyPr>
            <a:normAutofit/>
          </a:bodyPr>
          <a:lstStyle/>
          <a:p>
            <a:r>
              <a:rPr lang="en-SG">
                <a:solidFill>
                  <a:srgbClr val="FFFFFF"/>
                </a:solidFill>
              </a:rPr>
              <a:t>Batang Ai Dam </a:t>
            </a:r>
            <a:r>
              <a:rPr lang="en-US">
                <a:solidFill>
                  <a:srgbClr val="FFFFFF"/>
                </a:solidFill>
              </a:rPr>
              <a:t>INTRODUCTION</a:t>
            </a:r>
          </a:p>
        </p:txBody>
      </p:sp>
      <p:sp>
        <p:nvSpPr>
          <p:cNvPr id="14" name="Rectangle 1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522DFA8F-5ED7-48EC-A281-D4845A243549}"/>
              </a:ext>
            </a:extLst>
          </p:cNvPr>
          <p:cNvSpPr>
            <a:spLocks noGrp="1"/>
          </p:cNvSpPr>
          <p:nvPr>
            <p:ph idx="1"/>
          </p:nvPr>
        </p:nvSpPr>
        <p:spPr>
          <a:xfrm>
            <a:off x="671513" y="2536031"/>
            <a:ext cx="3123783" cy="3671936"/>
          </a:xfrm>
        </p:spPr>
        <p:txBody>
          <a:bodyPr anchor="t">
            <a:normAutofit/>
          </a:bodyPr>
          <a:lstStyle/>
          <a:p>
            <a:pPr marL="0" indent="0">
              <a:lnSpc>
                <a:spcPct val="100000"/>
              </a:lnSpc>
              <a:buNone/>
            </a:pPr>
            <a:r>
              <a:rPr lang="en-SG">
                <a:solidFill>
                  <a:srgbClr val="FFFFFF"/>
                </a:solidFill>
              </a:rPr>
              <a:t>Batang Ai Dam is a concrete-face rock-fill dam in Batang Ai National Park in Sarawak, Malaysia. The power station comprises four 25 MW turbines, totalling the installed capacity to 100 MW.. Preparations for the dam began as early as 1975, before the design was published in 1977. Construction started in 1982 with the river diversion work and the last turbine completed in 1985</a:t>
            </a:r>
            <a:endParaRPr lang="en-MY">
              <a:solidFill>
                <a:srgbClr val="FFFFFF"/>
              </a:solidFill>
            </a:endParaRPr>
          </a:p>
        </p:txBody>
      </p:sp>
      <p:pic>
        <p:nvPicPr>
          <p:cNvPr id="5" name="Picture 4">
            <a:extLst>
              <a:ext uri="{FF2B5EF4-FFF2-40B4-BE49-F238E27FC236}">
                <a16:creationId xmlns:a16="http://schemas.microsoft.com/office/drawing/2014/main" id="{B04C29D2-3E6C-4FF6-BC22-ED6D80FF0324}"/>
              </a:ext>
            </a:extLst>
          </p:cNvPr>
          <p:cNvPicPr>
            <a:picLocks noChangeAspect="1"/>
          </p:cNvPicPr>
          <p:nvPr/>
        </p:nvPicPr>
        <p:blipFill rotWithShape="1">
          <a:blip r:embed="rId2"/>
          <a:srcRect l="9673" r="21309"/>
          <a:stretch/>
        </p:blipFill>
        <p:spPr>
          <a:xfrm>
            <a:off x="4241830" y="601200"/>
            <a:ext cx="7503636" cy="5789365"/>
          </a:xfrm>
          <a:prstGeom prst="rect">
            <a:avLst/>
          </a:prstGeom>
        </p:spPr>
      </p:pic>
    </p:spTree>
    <p:extLst>
      <p:ext uri="{BB962C8B-B14F-4D97-AF65-F5344CB8AC3E}">
        <p14:creationId xmlns:p14="http://schemas.microsoft.com/office/powerpoint/2010/main" val="396609388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400217" y="0"/>
            <a:ext cx="11029616" cy="1188720"/>
          </a:xfrm>
        </p:spPr>
        <p:txBody>
          <a:bodyPr>
            <a:normAutofit/>
          </a:bodyPr>
          <a:lstStyle/>
          <a:p>
            <a:r>
              <a:rPr lang="en-US" dirty="0">
                <a:solidFill>
                  <a:schemeClr val="tx1"/>
                </a:solidFill>
              </a:rPr>
              <a:t>BATANG AI OPERATION FLOWCHARTART</a:t>
            </a:r>
          </a:p>
        </p:txBody>
      </p:sp>
      <p:pic>
        <p:nvPicPr>
          <p:cNvPr id="5" name="Content Placeholder 4">
            <a:extLst>
              <a:ext uri="{FF2B5EF4-FFF2-40B4-BE49-F238E27FC236}">
                <a16:creationId xmlns:a16="http://schemas.microsoft.com/office/drawing/2014/main" id="{610725C6-6F32-4DCB-B05E-F9D438384BB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0217" y="1645921"/>
            <a:ext cx="7488555" cy="4341336"/>
          </a:xfrm>
          <a:prstGeom prst="rect">
            <a:avLst/>
          </a:prstGeom>
          <a:noFill/>
          <a:ln>
            <a:noFill/>
          </a:ln>
        </p:spPr>
      </p:pic>
      <p:sp>
        <p:nvSpPr>
          <p:cNvPr id="3" name="TextBox 2">
            <a:extLst>
              <a:ext uri="{FF2B5EF4-FFF2-40B4-BE49-F238E27FC236}">
                <a16:creationId xmlns:a16="http://schemas.microsoft.com/office/drawing/2014/main" id="{AE1721C0-6B58-4AEA-B72F-13179666DAFF}"/>
              </a:ext>
            </a:extLst>
          </p:cNvPr>
          <p:cNvSpPr txBox="1"/>
          <p:nvPr/>
        </p:nvSpPr>
        <p:spPr>
          <a:xfrm>
            <a:off x="8091805" y="858520"/>
            <a:ext cx="3952240" cy="4960332"/>
          </a:xfrm>
          <a:prstGeom prst="rect">
            <a:avLst/>
          </a:prstGeom>
          <a:noFill/>
        </p:spPr>
        <p:txBody>
          <a:bodyPr wrap="square" rtlCol="0">
            <a:spAutoFit/>
          </a:bodyPr>
          <a:lstStyle/>
          <a:p>
            <a:pPr marL="342900" lvl="0" indent="-342900" fontAlgn="base">
              <a:lnSpc>
                <a:spcPts val="1800"/>
              </a:lnSpc>
              <a:spcAft>
                <a:spcPts val="800"/>
              </a:spcAft>
              <a:tabLst>
                <a:tab pos="457200" algn="l"/>
              </a:tabLst>
            </a:pPr>
            <a:r>
              <a:rPr lang="en-MY" sz="26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CONSTRAINTS</a:t>
            </a:r>
          </a:p>
          <a:p>
            <a:pPr marL="342900" lvl="0" indent="-342900" fontAlgn="base">
              <a:lnSpc>
                <a:spcPts val="1800"/>
              </a:lnSpc>
              <a:spcAft>
                <a:spcPts val="800"/>
              </a:spcAft>
              <a:tabLst>
                <a:tab pos="457200" algn="l"/>
              </a:tabLst>
            </a:pPr>
            <a:endParaRPr lang="en-MY"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fontAlgn="base">
              <a:lnSpc>
                <a:spcPts val="1800"/>
              </a:lnSpc>
              <a:spcAft>
                <a:spcPts val="800"/>
              </a:spcAft>
              <a:tabLst>
                <a:tab pos="457200" algn="l"/>
              </a:tabLst>
            </a:pPr>
            <a:endParaRPr lang="en-MY"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fontAlgn="base">
              <a:lnSpc>
                <a:spcPts val="1800"/>
              </a:lnSpc>
              <a:spcAft>
                <a:spcPts val="800"/>
              </a:spcAft>
              <a:tabLst>
                <a:tab pos="457200" algn="l"/>
              </a:tabLst>
            </a:pPr>
            <a:r>
              <a:rPr lang="en-MY"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 &lt; Turbine Flow &lt; 25,000 Cubic Feet-per-Second (CFS)</a:t>
            </a:r>
            <a:endParaRPr lang="en-MY"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ts val="1800"/>
              </a:lnSpc>
              <a:spcAft>
                <a:spcPts val="800"/>
              </a:spcAft>
              <a:tabLst>
                <a:tab pos="457200" algn="l"/>
              </a:tabLst>
            </a:pPr>
            <a:r>
              <a:rPr lang="en-MY"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 &lt; Spill Flow</a:t>
            </a:r>
            <a:endParaRPr lang="en-MY"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ts val="1800"/>
              </a:lnSpc>
              <a:spcAft>
                <a:spcPts val="800"/>
              </a:spcAft>
              <a:tabLst>
                <a:tab pos="457200" algn="l"/>
              </a:tabLst>
            </a:pPr>
            <a:r>
              <a:rPr lang="en-MY"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Max change in Turbine and Spill Flow &lt; 500 CFS</a:t>
            </a:r>
            <a:endParaRPr lang="en-MY"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ts val="1800"/>
              </a:lnSpc>
              <a:spcAft>
                <a:spcPts val="800"/>
              </a:spcAft>
              <a:tabLst>
                <a:tab pos="457200" algn="l"/>
              </a:tabLst>
            </a:pPr>
            <a:r>
              <a:rPr lang="en-MY"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Combined Turbine and Spill Flow &gt; 500 CFS</a:t>
            </a:r>
            <a:endParaRPr lang="en-MY"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ts val="1800"/>
              </a:lnSpc>
              <a:spcAft>
                <a:spcPts val="800"/>
              </a:spcAft>
              <a:tabLst>
                <a:tab pos="457200" algn="l"/>
              </a:tabLst>
            </a:pPr>
            <a:r>
              <a:rPr lang="en-MY"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50000 &lt; Reservoir Storage &lt; 100000 Acre-Feet (AF)</a:t>
            </a:r>
          </a:p>
          <a:p>
            <a:pPr marL="342900" lvl="0" indent="-342900" fontAlgn="base">
              <a:lnSpc>
                <a:spcPts val="1800"/>
              </a:lnSpc>
              <a:spcAft>
                <a:spcPts val="800"/>
              </a:spcAft>
              <a:tabLst>
                <a:tab pos="457200" algn="l"/>
              </a:tabLst>
            </a:pPr>
            <a:endParaRPr lang="en-MY"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ts val="1800"/>
              </a:lnSpc>
              <a:spcAft>
                <a:spcPts val="800"/>
              </a:spcAft>
              <a:tabLst>
                <a:tab pos="457200" algn="l"/>
              </a:tabLst>
            </a:pPr>
            <a:r>
              <a:rPr lang="en-M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MY"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inal reservoir level must equal</a:t>
            </a:r>
          </a:p>
          <a:p>
            <a:pPr marL="342900" lvl="0" indent="-342900" fontAlgn="base">
              <a:lnSpc>
                <a:spcPts val="1800"/>
              </a:lnSpc>
              <a:spcAft>
                <a:spcPts val="800"/>
              </a:spcAft>
              <a:tabLst>
                <a:tab pos="457200" algn="l"/>
              </a:tabLst>
            </a:pPr>
            <a:r>
              <a:rPr lang="en-MY"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initial level (90000 AF)</a:t>
            </a:r>
            <a:endParaRPr lang="en-MY"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MY" dirty="0"/>
          </a:p>
        </p:txBody>
      </p:sp>
    </p:spTree>
    <p:extLst>
      <p:ext uri="{BB962C8B-B14F-4D97-AF65-F5344CB8AC3E}">
        <p14:creationId xmlns:p14="http://schemas.microsoft.com/office/powerpoint/2010/main" val="351726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400217" y="0"/>
            <a:ext cx="11029616" cy="1188720"/>
          </a:xfrm>
        </p:spPr>
        <p:txBody>
          <a:bodyPr>
            <a:normAutofit/>
          </a:bodyPr>
          <a:lstStyle/>
          <a:p>
            <a:r>
              <a:rPr lang="en-US" dirty="0">
                <a:solidFill>
                  <a:schemeClr val="tx1">
                    <a:lumMod val="85000"/>
                    <a:lumOff val="15000"/>
                  </a:schemeClr>
                </a:solidFill>
              </a:rPr>
              <a:t>PROJECT objective</a:t>
            </a:r>
          </a:p>
        </p:txBody>
      </p:sp>
      <p:sp>
        <p:nvSpPr>
          <p:cNvPr id="4" name="Content Placeholder 3">
            <a:extLst>
              <a:ext uri="{FF2B5EF4-FFF2-40B4-BE49-F238E27FC236}">
                <a16:creationId xmlns:a16="http://schemas.microsoft.com/office/drawing/2014/main" id="{522DFA8F-5ED7-48EC-A281-D4845A243549}"/>
              </a:ext>
            </a:extLst>
          </p:cNvPr>
          <p:cNvSpPr>
            <a:spLocks noGrp="1"/>
          </p:cNvSpPr>
          <p:nvPr>
            <p:ph idx="1"/>
          </p:nvPr>
        </p:nvSpPr>
        <p:spPr>
          <a:xfrm>
            <a:off x="419183" y="1098042"/>
            <a:ext cx="11353633" cy="888112"/>
          </a:xfrm>
        </p:spPr>
        <p:txBody>
          <a:bodyPr/>
          <a:lstStyle/>
          <a:p>
            <a:pPr marL="0" indent="0">
              <a:buNone/>
            </a:pPr>
            <a:r>
              <a:rPr lang="en-MY" sz="24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Op</a:t>
            </a:r>
            <a:r>
              <a:rPr lang="en-MY" sz="24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timizing</a:t>
            </a:r>
            <a:r>
              <a:rPr lang="en-MY" sz="24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en-MY" sz="24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turbine flow and spill rate over the time horizon, as defined by the data.</a:t>
            </a:r>
            <a:endParaRPr lang="en-MY"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MY" dirty="0"/>
          </a:p>
        </p:txBody>
      </p:sp>
      <p:sp>
        <p:nvSpPr>
          <p:cNvPr id="7" name="TextBox 6">
            <a:extLst>
              <a:ext uri="{FF2B5EF4-FFF2-40B4-BE49-F238E27FC236}">
                <a16:creationId xmlns:a16="http://schemas.microsoft.com/office/drawing/2014/main" id="{3BA96884-64AB-407E-9D11-46BAC2C3E590}"/>
              </a:ext>
            </a:extLst>
          </p:cNvPr>
          <p:cNvSpPr txBox="1"/>
          <p:nvPr/>
        </p:nvSpPr>
        <p:spPr>
          <a:xfrm>
            <a:off x="438150" y="1895475"/>
            <a:ext cx="12268200" cy="4527330"/>
          </a:xfrm>
          <a:prstGeom prst="rect">
            <a:avLst/>
          </a:prstGeom>
          <a:noFill/>
        </p:spPr>
        <p:txBody>
          <a:bodyPr wrap="square">
            <a:spAutoFit/>
          </a:bodyPr>
          <a:lstStyle/>
          <a:p>
            <a:pPr marL="38100" marR="95250" fontAlgn="base">
              <a:lnSpc>
                <a:spcPct val="107000"/>
              </a:lnSpc>
              <a:spcAft>
                <a:spcPts val="800"/>
              </a:spcAft>
            </a:pPr>
            <a:r>
              <a:rPr lang="en-MY" sz="1400" b="1" dirty="0">
                <a:solidFill>
                  <a:srgbClr val="3C3C3C"/>
                </a:solidFill>
                <a:effectLst/>
                <a:latin typeface="Helvetica" panose="020B0604020202020204" pitchFamily="34" charset="0"/>
                <a:ea typeface="Times New Roman" panose="02020603050405020304" pitchFamily="18" charset="0"/>
                <a:cs typeface="Times New Roman" panose="02020603050405020304" pitchFamily="18" charset="0"/>
              </a:rPr>
              <a:t>Define optimization variables with their bounds</a:t>
            </a:r>
            <a:endParaRPr lang="en-MY" sz="1400" dirty="0">
              <a:effectLst/>
              <a:latin typeface="Calibri" panose="020F0502020204030204" pitchFamily="34" charset="0"/>
              <a:ea typeface="Calibri" panose="020F0502020204030204" pitchFamily="34" charset="0"/>
              <a:cs typeface="Times New Roman" panose="02020603050405020304" pitchFamily="18" charset="0"/>
            </a:endParaRPr>
          </a:p>
          <a:p>
            <a:pPr marL="28575" marR="28575" fontAlgn="base">
              <a:lnSpc>
                <a:spcPct val="107000"/>
              </a:lnSpc>
              <a:spcAft>
                <a:spcPts val="800"/>
              </a:spcAft>
            </a:pP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turbineFlow</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optimvar</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MY" sz="1400" dirty="0">
                <a:solidFill>
                  <a:srgbClr val="A020F0"/>
                </a:solidFill>
                <a:effectLst/>
                <a:latin typeface="Consolas" panose="020B0609020204030204" pitchFamily="49" charset="0"/>
                <a:ea typeface="Times New Roman" panose="02020603050405020304" pitchFamily="18" charset="0"/>
                <a:cs typeface="Times New Roman" panose="02020603050405020304" pitchFamily="18" charset="0"/>
              </a:rPr>
              <a:t>"turbineFlow"</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MY" sz="1400" dirty="0">
                <a:solidFill>
                  <a:srgbClr val="A020F0"/>
                </a:solidFill>
                <a:effectLst/>
                <a:latin typeface="Consolas" panose="020B0609020204030204" pitchFamily="49" charset="0"/>
                <a:ea typeface="Times New Roman" panose="02020603050405020304" pitchFamily="18" charset="0"/>
                <a:cs typeface="Times New Roman" panose="02020603050405020304" pitchFamily="18" charset="0"/>
              </a:rPr>
              <a:t>"LowerBound"</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MY" sz="1400" dirty="0">
                <a:solidFill>
                  <a:srgbClr val="A020F0"/>
                </a:solidFill>
                <a:effectLst/>
                <a:latin typeface="Consolas" panose="020B0609020204030204" pitchFamily="49" charset="0"/>
                <a:ea typeface="Times New Roman" panose="02020603050405020304" pitchFamily="18" charset="0"/>
                <a:cs typeface="Times New Roman" panose="02020603050405020304" pitchFamily="18" charset="0"/>
              </a:rPr>
              <a:t>"UpperBound"</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,turbineFlowUpperBound);</a:t>
            </a:r>
            <a:endParaRPr lang="en-MY" sz="1400" dirty="0">
              <a:effectLst/>
              <a:latin typeface="Calibri" panose="020F0502020204030204" pitchFamily="34" charset="0"/>
              <a:ea typeface="Calibri" panose="020F0502020204030204" pitchFamily="34" charset="0"/>
              <a:cs typeface="Times New Roman" panose="02020603050405020304" pitchFamily="18" charset="0"/>
            </a:endParaRPr>
          </a:p>
          <a:p>
            <a:pPr marL="28575" marR="28575" fontAlgn="base">
              <a:lnSpc>
                <a:spcPct val="107000"/>
              </a:lnSpc>
              <a:spcAft>
                <a:spcPts val="800"/>
              </a:spcAft>
            </a:pP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spillFlow</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optimvar</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MY" sz="1400" dirty="0">
                <a:solidFill>
                  <a:srgbClr val="A020F0"/>
                </a:solidFill>
                <a:effectLst/>
                <a:latin typeface="Consolas" panose="020B0609020204030204" pitchFamily="49" charset="0"/>
                <a:ea typeface="Times New Roman" panose="02020603050405020304" pitchFamily="18" charset="0"/>
                <a:cs typeface="Times New Roman" panose="02020603050405020304" pitchFamily="18" charset="0"/>
              </a:rPr>
              <a:t>"spillFlow"</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MY" sz="1400" dirty="0">
                <a:solidFill>
                  <a:srgbClr val="A020F0"/>
                </a:solidFill>
                <a:effectLst/>
                <a:latin typeface="Consolas" panose="020B0609020204030204" pitchFamily="49" charset="0"/>
                <a:ea typeface="Times New Roman" panose="02020603050405020304" pitchFamily="18" charset="0"/>
                <a:cs typeface="Times New Roman" panose="02020603050405020304" pitchFamily="18" charset="0"/>
              </a:rPr>
              <a:t>"LowerBound"</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,0);</a:t>
            </a:r>
            <a:endParaRPr lang="en-MY" sz="1400" dirty="0">
              <a:effectLst/>
              <a:latin typeface="Calibri" panose="020F0502020204030204" pitchFamily="34" charset="0"/>
              <a:ea typeface="Calibri" panose="020F0502020204030204" pitchFamily="34" charset="0"/>
              <a:cs typeface="Times New Roman" panose="02020603050405020304" pitchFamily="18" charset="0"/>
            </a:endParaRPr>
          </a:p>
          <a:p>
            <a:pPr marL="28575" marR="28575" fontAlgn="base">
              <a:lnSpc>
                <a:spcPct val="107000"/>
              </a:lnSpc>
              <a:spcAft>
                <a:spcPts val="300"/>
              </a:spcAft>
            </a:pP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storage = </a:t>
            </a: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optimvar</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MY" sz="1400" dirty="0">
                <a:solidFill>
                  <a:srgbClr val="A020F0"/>
                </a:solidFill>
                <a:effectLst/>
                <a:latin typeface="Consolas" panose="020B0609020204030204" pitchFamily="49" charset="0"/>
                <a:ea typeface="Times New Roman" panose="02020603050405020304" pitchFamily="18" charset="0"/>
                <a:cs typeface="Times New Roman" panose="02020603050405020304" pitchFamily="18" charset="0"/>
              </a:rPr>
              <a:t>"storage"</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MY" sz="1400" dirty="0">
                <a:solidFill>
                  <a:srgbClr val="A020F0"/>
                </a:solidFill>
                <a:effectLst/>
                <a:latin typeface="Consolas" panose="020B0609020204030204" pitchFamily="49" charset="0"/>
                <a:ea typeface="Times New Roman" panose="02020603050405020304" pitchFamily="18" charset="0"/>
                <a:cs typeface="Times New Roman" panose="02020603050405020304" pitchFamily="18" charset="0"/>
              </a:rPr>
              <a:t>"LowerBound"</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,storageLowerBound,</a:t>
            </a:r>
            <a:r>
              <a:rPr lang="en-MY" sz="1400" dirty="0">
                <a:solidFill>
                  <a:srgbClr val="A020F0"/>
                </a:solidFill>
                <a:effectLst/>
                <a:latin typeface="Consolas" panose="020B0609020204030204" pitchFamily="49" charset="0"/>
                <a:ea typeface="Times New Roman" panose="02020603050405020304" pitchFamily="18" charset="0"/>
                <a:cs typeface="Times New Roman" panose="02020603050405020304" pitchFamily="18" charset="0"/>
              </a:rPr>
              <a:t>"UpperBound"</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,storageUpperBound);</a:t>
            </a:r>
            <a:endParaRPr lang="en-MY" sz="1400" dirty="0">
              <a:effectLst/>
              <a:latin typeface="Calibri" panose="020F0502020204030204" pitchFamily="34" charset="0"/>
              <a:ea typeface="Calibri" panose="020F0502020204030204" pitchFamily="34" charset="0"/>
              <a:cs typeface="Times New Roman" panose="02020603050405020304" pitchFamily="18" charset="0"/>
            </a:endParaRPr>
          </a:p>
          <a:p>
            <a:pPr marL="38100" marR="95250" fontAlgn="base">
              <a:lnSpc>
                <a:spcPct val="107000"/>
              </a:lnSpc>
              <a:spcAft>
                <a:spcPts val="800"/>
              </a:spcAft>
            </a:pPr>
            <a:r>
              <a:rPr lang="en-MY" sz="1400" b="1" dirty="0">
                <a:solidFill>
                  <a:srgbClr val="3C3C3C"/>
                </a:solidFill>
                <a:effectLst/>
                <a:latin typeface="Helvetica" panose="020B0604020202020204" pitchFamily="34" charset="0"/>
                <a:ea typeface="Times New Roman" panose="02020603050405020304" pitchFamily="18" charset="0"/>
                <a:cs typeface="Times New Roman" panose="02020603050405020304" pitchFamily="18" charset="0"/>
              </a:rPr>
              <a:t>Define linear inequality constraints </a:t>
            </a:r>
            <a:endParaRPr lang="en-MY"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675"/>
              </a:spcAft>
            </a:pPr>
            <a:r>
              <a:rPr lang="en-MY" sz="14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Define total outflow as an optimization expression to use in defining the constraints.</a:t>
            </a:r>
            <a:endParaRPr lang="en-MY" sz="1400" dirty="0">
              <a:effectLst/>
              <a:latin typeface="Calibri" panose="020F0502020204030204" pitchFamily="34" charset="0"/>
              <a:ea typeface="Calibri" panose="020F0502020204030204" pitchFamily="34" charset="0"/>
              <a:cs typeface="Times New Roman" panose="02020603050405020304" pitchFamily="18" charset="0"/>
            </a:endParaRPr>
          </a:p>
          <a:p>
            <a:pPr marL="28575" marR="28575" fontAlgn="base">
              <a:lnSpc>
                <a:spcPct val="107000"/>
              </a:lnSpc>
              <a:spcAft>
                <a:spcPts val="750"/>
              </a:spcAft>
            </a:pP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outFlow</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turbineFlow</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spillFlow</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MY"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675"/>
              </a:spcAft>
            </a:pPr>
            <a:r>
              <a:rPr lang="en-MY" sz="14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Constrain minimum outflow</a:t>
            </a:r>
            <a:endParaRPr lang="en-MY" sz="1400" dirty="0">
              <a:effectLst/>
              <a:latin typeface="Calibri" panose="020F0502020204030204" pitchFamily="34" charset="0"/>
              <a:ea typeface="Calibri" panose="020F0502020204030204" pitchFamily="34" charset="0"/>
              <a:cs typeface="Times New Roman" panose="02020603050405020304" pitchFamily="18" charset="0"/>
            </a:endParaRPr>
          </a:p>
          <a:p>
            <a:pPr marL="28575" marR="28575" fontAlgn="base">
              <a:lnSpc>
                <a:spcPct val="107000"/>
              </a:lnSpc>
              <a:spcAft>
                <a:spcPts val="750"/>
              </a:spcAft>
            </a:pP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p.Constraints.flowMin</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outFlow</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&gt;= </a:t>
            </a: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outFlowLowerBound</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MY"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675"/>
              </a:spcAft>
            </a:pPr>
            <a:r>
              <a:rPr lang="en-MY" sz="14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Limit change in outflow from one period to the next</a:t>
            </a:r>
            <a:endParaRPr lang="en-MY" sz="1400" dirty="0">
              <a:effectLst/>
              <a:latin typeface="Calibri" panose="020F0502020204030204" pitchFamily="34" charset="0"/>
              <a:ea typeface="Calibri" panose="020F0502020204030204" pitchFamily="34" charset="0"/>
              <a:cs typeface="Times New Roman" panose="02020603050405020304" pitchFamily="18" charset="0"/>
            </a:endParaRPr>
          </a:p>
          <a:p>
            <a:pPr marL="28575" marR="28575" fontAlgn="base">
              <a:lnSpc>
                <a:spcPct val="107000"/>
              </a:lnSpc>
              <a:spcAft>
                <a:spcPts val="800"/>
              </a:spcAft>
            </a:pP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p.Constraints.flowChangeDecreaseLimit</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outFlow</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(1:N-1) - </a:t>
            </a: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outFlow</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(2:N) &lt;= </a:t>
            </a: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outFlowChangeBound</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MY" sz="1400" dirty="0">
              <a:effectLst/>
              <a:latin typeface="Calibri" panose="020F0502020204030204" pitchFamily="34" charset="0"/>
              <a:ea typeface="Calibri" panose="020F0502020204030204" pitchFamily="34" charset="0"/>
              <a:cs typeface="Times New Roman" panose="02020603050405020304" pitchFamily="18" charset="0"/>
            </a:endParaRPr>
          </a:p>
          <a:p>
            <a:pPr marL="28575" marR="28575" fontAlgn="base">
              <a:lnSpc>
                <a:spcPct val="107000"/>
              </a:lnSpc>
              <a:spcAft>
                <a:spcPts val="750"/>
              </a:spcAft>
            </a:pP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p.Constraints.flowChangeIncreaseLimit</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outFlow</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(2:N) - </a:t>
            </a: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outFlow</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(1:N-1) &lt;= </a:t>
            </a: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outFlowChangeBound</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MY"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675"/>
              </a:spcAft>
            </a:pPr>
            <a:r>
              <a:rPr lang="en-MY" sz="14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Account for change in storage in each period</a:t>
            </a:r>
            <a:endParaRPr lang="en-MY" sz="1400" dirty="0">
              <a:effectLst/>
              <a:latin typeface="Calibri" panose="020F0502020204030204" pitchFamily="34" charset="0"/>
              <a:ea typeface="Calibri" panose="020F0502020204030204" pitchFamily="34" charset="0"/>
              <a:cs typeface="Times New Roman" panose="02020603050405020304" pitchFamily="18" charset="0"/>
            </a:endParaRPr>
          </a:p>
          <a:p>
            <a:pPr marL="28575" marR="28575" fontAlgn="base">
              <a:lnSpc>
                <a:spcPct val="107000"/>
              </a:lnSpc>
              <a:spcAft>
                <a:spcPts val="800"/>
              </a:spcAft>
            </a:pP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p.Constraints.storageBalance</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MY"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optimconstr</a:t>
            </a:r>
            <a:r>
              <a:rPr lang="en-MY"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a:t>
            </a:r>
            <a:endParaRPr lang="en-MY"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152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TextBox 10">
            <a:extLst>
              <a:ext uri="{FF2B5EF4-FFF2-40B4-BE49-F238E27FC236}">
                <a16:creationId xmlns:a16="http://schemas.microsoft.com/office/drawing/2014/main" id="{3B9E3CFF-6C4E-43E0-A2E2-CA09BD62859C}"/>
              </a:ext>
            </a:extLst>
          </p:cNvPr>
          <p:cNvSpPr txBox="1"/>
          <p:nvPr/>
        </p:nvSpPr>
        <p:spPr>
          <a:xfrm>
            <a:off x="581192" y="702156"/>
            <a:ext cx="11029616" cy="1188720"/>
          </a:xfrm>
          <a:prstGeom prst="rect">
            <a:avLst/>
          </a:prstGeom>
        </p:spPr>
        <p:txBody>
          <a:bodyPr vert="horz" lIns="91440" tIns="45720" rIns="91440" bIns="45720" rtlCol="0" anchor="b">
            <a:normAutofit/>
          </a:bodyPr>
          <a:lstStyle/>
          <a:p>
            <a:pPr defTabSz="457200">
              <a:spcBef>
                <a:spcPct val="0"/>
              </a:spcBef>
              <a:spcAft>
                <a:spcPts val="600"/>
              </a:spcAft>
            </a:pPr>
            <a:r>
              <a:rPr lang="en-US" sz="2800" b="0" kern="1200" cap="all">
                <a:solidFill>
                  <a:schemeClr val="tx1">
                    <a:lumMod val="85000"/>
                    <a:lumOff val="15000"/>
                  </a:schemeClr>
                </a:solidFill>
                <a:latin typeface="+mj-lt"/>
                <a:ea typeface="+mj-ea"/>
                <a:cs typeface="+mj-cs"/>
              </a:rPr>
              <a:t>METHODOLOGY</a:t>
            </a:r>
          </a:p>
        </p:txBody>
      </p:sp>
      <p:sp>
        <p:nvSpPr>
          <p:cNvPr id="19" name="Rectangle 18">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3" name="Content Placeholder 3">
            <a:extLst>
              <a:ext uri="{FF2B5EF4-FFF2-40B4-BE49-F238E27FC236}">
                <a16:creationId xmlns:a16="http://schemas.microsoft.com/office/drawing/2014/main" id="{4694AAF3-CAFB-427B-B3C2-0E2B0111FD0D}"/>
              </a:ext>
            </a:extLst>
          </p:cNvPr>
          <p:cNvGraphicFramePr>
            <a:graphicFrameLocks noGrp="1"/>
          </p:cNvGraphicFramePr>
          <p:nvPr>
            <p:ph idx="1"/>
            <p:extLst>
              <p:ext uri="{D42A27DB-BD31-4B8C-83A1-F6EECF244321}">
                <p14:modId xmlns:p14="http://schemas.microsoft.com/office/powerpoint/2010/main" val="403718080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969696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400217" y="0"/>
            <a:ext cx="11029616" cy="1188720"/>
          </a:xfrm>
        </p:spPr>
        <p:txBody>
          <a:bodyPr>
            <a:normAutofit/>
          </a:bodyPr>
          <a:lstStyle/>
          <a:p>
            <a:r>
              <a:rPr lang="en-US" dirty="0">
                <a:solidFill>
                  <a:schemeClr val="tx1">
                    <a:lumMod val="85000"/>
                    <a:lumOff val="15000"/>
                  </a:schemeClr>
                </a:solidFill>
              </a:rPr>
              <a:t>MATLAB result USING QUADRATIC PROGRAMMING method</a:t>
            </a:r>
          </a:p>
        </p:txBody>
      </p:sp>
      <p:sp>
        <p:nvSpPr>
          <p:cNvPr id="7" name="TextBox 6">
            <a:extLst>
              <a:ext uri="{FF2B5EF4-FFF2-40B4-BE49-F238E27FC236}">
                <a16:creationId xmlns:a16="http://schemas.microsoft.com/office/drawing/2014/main" id="{6F288FA9-AFD1-4233-974D-55C95B42DAC9}"/>
              </a:ext>
            </a:extLst>
          </p:cNvPr>
          <p:cNvSpPr txBox="1"/>
          <p:nvPr/>
        </p:nvSpPr>
        <p:spPr>
          <a:xfrm>
            <a:off x="283934" y="1351629"/>
            <a:ext cx="11791783" cy="5438540"/>
          </a:xfrm>
          <a:prstGeom prst="rect">
            <a:avLst/>
          </a:prstGeom>
          <a:noFill/>
        </p:spPr>
        <p:txBody>
          <a:bodyPr wrap="square">
            <a:spAutoFit/>
          </a:bodyPr>
          <a:lstStyle/>
          <a:p>
            <a:pPr marL="28575" marR="28575" fontAlgn="base">
              <a:lnSpc>
                <a:spcPct val="107000"/>
              </a:lnSpc>
              <a:spcAft>
                <a:spcPts val="800"/>
              </a:spcAft>
            </a:pPr>
            <a:r>
              <a:rPr lang="en-MY"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options = </a:t>
            </a:r>
            <a:r>
              <a:rPr lang="en-MY"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optimoptions</a:t>
            </a:r>
            <a:r>
              <a:rPr lang="en-MY"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MY" sz="2400" dirty="0">
                <a:solidFill>
                  <a:srgbClr val="A020F0"/>
                </a:solidFill>
                <a:effectLst/>
                <a:latin typeface="Times New Roman" panose="02020603050405020304" pitchFamily="18" charset="0"/>
                <a:ea typeface="Times New Roman" panose="02020603050405020304" pitchFamily="18" charset="0"/>
                <a:cs typeface="Times New Roman" panose="02020603050405020304" pitchFamily="18" charset="0"/>
              </a:rPr>
              <a:t>'Display'</a:t>
            </a:r>
            <a:r>
              <a:rPr lang="en-MY"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MY" sz="2400" dirty="0">
                <a:solidFill>
                  <a:srgbClr val="A020F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MY" sz="2400" dirty="0" err="1">
                <a:solidFill>
                  <a:srgbClr val="A020F0"/>
                </a:solidFill>
                <a:effectLst/>
                <a:latin typeface="Times New Roman" panose="02020603050405020304" pitchFamily="18" charset="0"/>
                <a:ea typeface="Times New Roman" panose="02020603050405020304" pitchFamily="18" charset="0"/>
                <a:cs typeface="Times New Roman" panose="02020603050405020304" pitchFamily="18" charset="0"/>
              </a:rPr>
              <a:t>iter</a:t>
            </a:r>
            <a:r>
              <a:rPr lang="en-MY" sz="2400" dirty="0">
                <a:solidFill>
                  <a:srgbClr val="A020F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MY"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MY"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 marR="28575" fontAlgn="base">
              <a:lnSpc>
                <a:spcPct val="107000"/>
              </a:lnSpc>
              <a:spcAft>
                <a:spcPts val="800"/>
              </a:spcAft>
            </a:pPr>
            <a:r>
              <a:rPr lang="en-MY"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MY"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xOptimal,totalRevenue</a:t>
            </a:r>
            <a:r>
              <a:rPr lang="en-MY"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solve(</a:t>
            </a:r>
            <a:r>
              <a:rPr lang="en-MY"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MY" sz="2400" dirty="0" err="1">
                <a:solidFill>
                  <a:srgbClr val="A020F0"/>
                </a:solidFill>
                <a:effectLst/>
                <a:latin typeface="Times New Roman" panose="02020603050405020304" pitchFamily="18" charset="0"/>
                <a:ea typeface="Times New Roman" panose="02020603050405020304" pitchFamily="18" charset="0"/>
                <a:cs typeface="Times New Roman" panose="02020603050405020304" pitchFamily="18" charset="0"/>
              </a:rPr>
              <a:t>"Options"</a:t>
            </a:r>
            <a:r>
              <a:rPr lang="en-MY"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,options</a:t>
            </a:r>
            <a:r>
              <a:rPr lang="en-MY"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MY" sz="24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MY"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Solving problem using </a:t>
            </a:r>
            <a:r>
              <a:rPr lang="en-MY" sz="2400"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quadprog</a:t>
            </a:r>
            <a:r>
              <a:rPr lang="en-MY"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MY" sz="24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MY"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Your Hessian is not symmetric. Resetting H=(H+H')/2.</a:t>
            </a:r>
            <a:endParaRPr lang="en-MY" sz="24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MY"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Solved 1 variables, 1 equality, and 0 inequality constraints during the </a:t>
            </a:r>
            <a:r>
              <a:rPr lang="en-MY" sz="2400"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presolve</a:t>
            </a:r>
            <a:r>
              <a:rPr lang="en-MY"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MY" sz="24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MY"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MY" sz="24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MY"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MY" sz="2400"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Iter</a:t>
            </a:r>
            <a:r>
              <a:rPr lang="en-MY"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MY" sz="2400"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Fval</a:t>
            </a:r>
            <a:r>
              <a:rPr lang="en-MY"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Primal </a:t>
            </a:r>
            <a:r>
              <a:rPr lang="en-MY" sz="2400"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Infeas</a:t>
            </a:r>
            <a:r>
              <a:rPr lang="en-MY"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Dual </a:t>
            </a:r>
            <a:r>
              <a:rPr lang="en-MY" sz="2400" dirty="0" err="1">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Infeas</a:t>
            </a:r>
            <a:r>
              <a:rPr lang="en-MY"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Complementarity  </a:t>
            </a:r>
            <a:endParaRPr lang="en-MY" sz="24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MY"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0   -2.397180e+01   4.008727e+04   1.196980e+05     9.487084e+01  </a:t>
            </a:r>
            <a:endParaRPr lang="en-MY" sz="24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MY"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1    7.821238e+03   1.415482e+04   4.226536e+04     6.575620e+01  </a:t>
            </a:r>
            <a:endParaRPr lang="en-MY" sz="24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MY"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    2   -1.018528e+04   2.723199e+02   8.131293e+02     2.585829e+01  </a:t>
            </a:r>
            <a:endParaRPr lang="en-MY" sz="24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MY" sz="2400" u="sng" dirty="0">
                <a:solidFill>
                  <a:srgbClr val="004AA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Minimum found that satisfies the constraints</a:t>
            </a:r>
            <a:r>
              <a:rPr lang="en-MY" sz="2400"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MY"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8046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1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3"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a:solidFill>
                  <a:srgbClr val="FFFFFF"/>
                </a:solidFill>
              </a:rPr>
              <a:t>VISUALIZATION</a:t>
            </a:r>
          </a:p>
        </p:txBody>
      </p:sp>
      <p:sp>
        <p:nvSpPr>
          <p:cNvPr id="34"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B40E2F90-64D8-42D9-A496-5F7C656B1BC0}"/>
              </a:ext>
            </a:extLst>
          </p:cNvPr>
          <p:cNvPicPr/>
          <p:nvPr/>
        </p:nvPicPr>
        <p:blipFill rotWithShape="1">
          <a:blip r:embed="rId2">
            <a:extLst>
              <a:ext uri="{28A0092B-C50C-407E-A947-70E740481C1C}">
                <a14:useLocalDpi xmlns:a14="http://schemas.microsoft.com/office/drawing/2010/main" val="0"/>
              </a:ext>
            </a:extLst>
          </a:blip>
          <a:srcRect l="3887" r="6032" b="3"/>
          <a:stretch/>
        </p:blipFill>
        <p:spPr bwMode="auto">
          <a:xfrm>
            <a:off x="4654295" y="457200"/>
            <a:ext cx="7086151" cy="5899650"/>
          </a:xfrm>
          <a:prstGeom prst="rect">
            <a:avLst/>
          </a:prstGeom>
          <a:noFill/>
        </p:spPr>
      </p:pic>
    </p:spTree>
    <p:extLst>
      <p:ext uri="{BB962C8B-B14F-4D97-AF65-F5344CB8AC3E}">
        <p14:creationId xmlns:p14="http://schemas.microsoft.com/office/powerpoint/2010/main" val="14241726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{3BBD1A71-ACFF-4711-9410-847BD8B5CDD2}tf67061901_win32</Template>
  <TotalTime>172</TotalTime>
  <Words>467</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Calibri</vt:lpstr>
      <vt:lpstr>Consolas</vt:lpstr>
      <vt:lpstr>Franklin Gothic Book</vt:lpstr>
      <vt:lpstr>Franklin Gothic Demi</vt:lpstr>
      <vt:lpstr>Gill Sans MT</vt:lpstr>
      <vt:lpstr>Helvetica</vt:lpstr>
      <vt:lpstr>Times New Roman</vt:lpstr>
      <vt:lpstr>Wingdings 2</vt:lpstr>
      <vt:lpstr>DividendVTI</vt:lpstr>
      <vt:lpstr>CASE STUDY: OPTIMIZATION OF SE ASIA LARGEST hydroelectric dam, Batang ai (SARAWAK)</vt:lpstr>
      <vt:lpstr>Mathematical modeling </vt:lpstr>
      <vt:lpstr>Batang Ai Dam INTRODUCTION</vt:lpstr>
      <vt:lpstr>BATANG AI OPERATION FLOWCHARTART</vt:lpstr>
      <vt:lpstr>PROJECT objective</vt:lpstr>
      <vt:lpstr>PowerPoint Presentation</vt:lpstr>
      <vt:lpstr>MATLAB result USING QUADRATIC PROGRAMMING method</vt:lpstr>
      <vt:lpstr>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OPTIMIZATION OF SE ASIA LARGEST hydroelectric dam, Batang air</dc:title>
  <dc:creator>Bernard Tze Wan Tang</dc:creator>
  <cp:lastModifiedBy>Bernard Tze Wan Tang</cp:lastModifiedBy>
  <cp:revision>13</cp:revision>
  <dcterms:created xsi:type="dcterms:W3CDTF">2021-06-26T07:07:58Z</dcterms:created>
  <dcterms:modified xsi:type="dcterms:W3CDTF">2021-06-26T12:48:48Z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