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20" autoAdjust="0"/>
    <p:restoredTop sz="94660"/>
  </p:normalViewPr>
  <p:slideViewPr>
    <p:cSldViewPr>
      <p:cViewPr varScale="1">
        <p:scale>
          <a:sx n="64" d="100"/>
          <a:sy n="64" d="100"/>
        </p:scale>
        <p:origin x="1614"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33FCA2-DCB8-4A65-BFDB-53E0DFCF2EA5}" type="doc">
      <dgm:prSet loTypeId="urn:microsoft.com/office/officeart/2005/8/layout/hProcess9" loCatId="process" qsTypeId="urn:microsoft.com/office/officeart/2005/8/quickstyle/simple1" qsCatId="simple" csTypeId="urn:microsoft.com/office/officeart/2005/8/colors/accent1_2" csCatId="accent1" phldr="1"/>
      <dgm:spPr/>
    </dgm:pt>
    <dgm:pt modelId="{94EA4798-91C6-4CF6-844B-3F78AA10EEA6}">
      <dgm:prSet phldrT="[Text]"/>
      <dgm:spPr/>
      <dgm:t>
        <a:bodyPr/>
        <a:lstStyle/>
        <a:p>
          <a:r>
            <a:rPr lang="en-US" dirty="0"/>
            <a:t>Forecasting</a:t>
          </a:r>
        </a:p>
      </dgm:t>
    </dgm:pt>
    <dgm:pt modelId="{E9E4FB33-A8F0-4822-9E7D-33C398E41619}" type="parTrans" cxnId="{682C54E9-CDD9-49B3-A503-8C43CB226A26}">
      <dgm:prSet/>
      <dgm:spPr/>
      <dgm:t>
        <a:bodyPr/>
        <a:lstStyle/>
        <a:p>
          <a:endParaRPr lang="en-US"/>
        </a:p>
      </dgm:t>
    </dgm:pt>
    <dgm:pt modelId="{8A41A6E2-C392-4EBA-B82C-A430A4774360}" type="sibTrans" cxnId="{682C54E9-CDD9-49B3-A503-8C43CB226A26}">
      <dgm:prSet/>
      <dgm:spPr/>
      <dgm:t>
        <a:bodyPr/>
        <a:lstStyle/>
        <a:p>
          <a:endParaRPr lang="en-US"/>
        </a:p>
      </dgm:t>
    </dgm:pt>
    <dgm:pt modelId="{CA5453C3-808E-4A6F-BFCC-20649C9894D5}">
      <dgm:prSet phldrT="[Text]"/>
      <dgm:spPr/>
      <dgm:t>
        <a:bodyPr/>
        <a:lstStyle/>
        <a:p>
          <a:r>
            <a:rPr lang="en-US" dirty="0"/>
            <a:t>Setting Premises</a:t>
          </a:r>
        </a:p>
      </dgm:t>
    </dgm:pt>
    <dgm:pt modelId="{4CD64143-63DA-4178-9D08-7BF733CF4E47}" type="parTrans" cxnId="{86347188-67E7-4016-B79B-ABF3AEF9F330}">
      <dgm:prSet/>
      <dgm:spPr/>
      <dgm:t>
        <a:bodyPr/>
        <a:lstStyle/>
        <a:p>
          <a:endParaRPr lang="en-US"/>
        </a:p>
      </dgm:t>
    </dgm:pt>
    <dgm:pt modelId="{ABE547B3-B112-41D5-98D9-DD72F58B0F94}" type="sibTrans" cxnId="{86347188-67E7-4016-B79B-ABF3AEF9F330}">
      <dgm:prSet/>
      <dgm:spPr/>
      <dgm:t>
        <a:bodyPr/>
        <a:lstStyle/>
        <a:p>
          <a:endParaRPr lang="en-US"/>
        </a:p>
      </dgm:t>
    </dgm:pt>
    <dgm:pt modelId="{EDEEA81C-383E-403C-9811-B6AD2D7CA0D5}">
      <dgm:prSet phldrT="[Text]"/>
      <dgm:spPr/>
      <dgm:t>
        <a:bodyPr/>
        <a:lstStyle/>
        <a:p>
          <a:r>
            <a:rPr lang="en-US" dirty="0"/>
            <a:t>Setting Objectives</a:t>
          </a:r>
        </a:p>
      </dgm:t>
    </dgm:pt>
    <dgm:pt modelId="{9953BECB-D3A9-4D4E-A1F4-551386D5E84D}" type="parTrans" cxnId="{6899CB91-E316-4E43-96FB-C8E2BCE4FCD0}">
      <dgm:prSet/>
      <dgm:spPr/>
      <dgm:t>
        <a:bodyPr/>
        <a:lstStyle/>
        <a:p>
          <a:endParaRPr lang="en-US"/>
        </a:p>
      </dgm:t>
    </dgm:pt>
    <dgm:pt modelId="{E1698B28-8B5F-4DD9-9A8F-789D1A907561}" type="sibTrans" cxnId="{6899CB91-E316-4E43-96FB-C8E2BCE4FCD0}">
      <dgm:prSet/>
      <dgm:spPr/>
      <dgm:t>
        <a:bodyPr/>
        <a:lstStyle/>
        <a:p>
          <a:endParaRPr lang="en-US"/>
        </a:p>
      </dgm:t>
    </dgm:pt>
    <dgm:pt modelId="{3B9F7C56-F453-4877-AAFA-1225316E0D80}" type="pres">
      <dgm:prSet presAssocID="{0033FCA2-DCB8-4A65-BFDB-53E0DFCF2EA5}" presName="CompostProcess" presStyleCnt="0">
        <dgm:presLayoutVars>
          <dgm:dir/>
          <dgm:resizeHandles val="exact"/>
        </dgm:presLayoutVars>
      </dgm:prSet>
      <dgm:spPr/>
    </dgm:pt>
    <dgm:pt modelId="{C3C5F78D-2352-4587-8FBD-57F92CD80DC2}" type="pres">
      <dgm:prSet presAssocID="{0033FCA2-DCB8-4A65-BFDB-53E0DFCF2EA5}" presName="arrow" presStyleLbl="bgShp" presStyleIdx="0" presStyleCnt="1"/>
      <dgm:spPr/>
    </dgm:pt>
    <dgm:pt modelId="{AD3347CF-76B7-4399-8A9D-7370669BED47}" type="pres">
      <dgm:prSet presAssocID="{0033FCA2-DCB8-4A65-BFDB-53E0DFCF2EA5}" presName="linearProcess" presStyleCnt="0"/>
      <dgm:spPr/>
    </dgm:pt>
    <dgm:pt modelId="{6660D594-5697-4B26-8485-441F8ECB4ABA}" type="pres">
      <dgm:prSet presAssocID="{94EA4798-91C6-4CF6-844B-3F78AA10EEA6}" presName="textNode" presStyleLbl="node1" presStyleIdx="0" presStyleCnt="3">
        <dgm:presLayoutVars>
          <dgm:bulletEnabled val="1"/>
        </dgm:presLayoutVars>
      </dgm:prSet>
      <dgm:spPr/>
    </dgm:pt>
    <dgm:pt modelId="{375E9CC0-1F3C-4D26-A4CF-5481521156CE}" type="pres">
      <dgm:prSet presAssocID="{8A41A6E2-C392-4EBA-B82C-A430A4774360}" presName="sibTrans" presStyleCnt="0"/>
      <dgm:spPr/>
    </dgm:pt>
    <dgm:pt modelId="{72F6F31F-EAB5-40ED-B0C2-BF48DA1DAD8E}" type="pres">
      <dgm:prSet presAssocID="{CA5453C3-808E-4A6F-BFCC-20649C9894D5}" presName="textNode" presStyleLbl="node1" presStyleIdx="1" presStyleCnt="3">
        <dgm:presLayoutVars>
          <dgm:bulletEnabled val="1"/>
        </dgm:presLayoutVars>
      </dgm:prSet>
      <dgm:spPr/>
    </dgm:pt>
    <dgm:pt modelId="{174C7167-CE94-4323-B1A1-3978D3DB4C10}" type="pres">
      <dgm:prSet presAssocID="{ABE547B3-B112-41D5-98D9-DD72F58B0F94}" presName="sibTrans" presStyleCnt="0"/>
      <dgm:spPr/>
    </dgm:pt>
    <dgm:pt modelId="{C0D592EB-9739-42A1-8E73-9F61CD20D947}" type="pres">
      <dgm:prSet presAssocID="{EDEEA81C-383E-403C-9811-B6AD2D7CA0D5}" presName="textNode" presStyleLbl="node1" presStyleIdx="2" presStyleCnt="3">
        <dgm:presLayoutVars>
          <dgm:bulletEnabled val="1"/>
        </dgm:presLayoutVars>
      </dgm:prSet>
      <dgm:spPr/>
    </dgm:pt>
  </dgm:ptLst>
  <dgm:cxnLst>
    <dgm:cxn modelId="{9F091684-C2F6-4C0A-9D76-7CEB98D17E3B}" type="presOf" srcId="{CA5453C3-808E-4A6F-BFCC-20649C9894D5}" destId="{72F6F31F-EAB5-40ED-B0C2-BF48DA1DAD8E}" srcOrd="0" destOrd="0" presId="urn:microsoft.com/office/officeart/2005/8/layout/hProcess9"/>
    <dgm:cxn modelId="{18DBDF85-2408-467B-A5A1-7D820397C36E}" type="presOf" srcId="{EDEEA81C-383E-403C-9811-B6AD2D7CA0D5}" destId="{C0D592EB-9739-42A1-8E73-9F61CD20D947}" srcOrd="0" destOrd="0" presId="urn:microsoft.com/office/officeart/2005/8/layout/hProcess9"/>
    <dgm:cxn modelId="{86347188-67E7-4016-B79B-ABF3AEF9F330}" srcId="{0033FCA2-DCB8-4A65-BFDB-53E0DFCF2EA5}" destId="{CA5453C3-808E-4A6F-BFCC-20649C9894D5}" srcOrd="1" destOrd="0" parTransId="{4CD64143-63DA-4178-9D08-7BF733CF4E47}" sibTransId="{ABE547B3-B112-41D5-98D9-DD72F58B0F94}"/>
    <dgm:cxn modelId="{6899CB91-E316-4E43-96FB-C8E2BCE4FCD0}" srcId="{0033FCA2-DCB8-4A65-BFDB-53E0DFCF2EA5}" destId="{EDEEA81C-383E-403C-9811-B6AD2D7CA0D5}" srcOrd="2" destOrd="0" parTransId="{9953BECB-D3A9-4D4E-A1F4-551386D5E84D}" sibTransId="{E1698B28-8B5F-4DD9-9A8F-789D1A907561}"/>
    <dgm:cxn modelId="{970BBAE2-3078-4B45-A76C-39FB37661690}" type="presOf" srcId="{94EA4798-91C6-4CF6-844B-3F78AA10EEA6}" destId="{6660D594-5697-4B26-8485-441F8ECB4ABA}" srcOrd="0" destOrd="0" presId="urn:microsoft.com/office/officeart/2005/8/layout/hProcess9"/>
    <dgm:cxn modelId="{682C54E9-CDD9-49B3-A503-8C43CB226A26}" srcId="{0033FCA2-DCB8-4A65-BFDB-53E0DFCF2EA5}" destId="{94EA4798-91C6-4CF6-844B-3F78AA10EEA6}" srcOrd="0" destOrd="0" parTransId="{E9E4FB33-A8F0-4822-9E7D-33C398E41619}" sibTransId="{8A41A6E2-C392-4EBA-B82C-A430A4774360}"/>
    <dgm:cxn modelId="{D87DB1EE-53B0-49BF-9170-45A0EA03F80F}" type="presOf" srcId="{0033FCA2-DCB8-4A65-BFDB-53E0DFCF2EA5}" destId="{3B9F7C56-F453-4877-AAFA-1225316E0D80}" srcOrd="0" destOrd="0" presId="urn:microsoft.com/office/officeart/2005/8/layout/hProcess9"/>
    <dgm:cxn modelId="{9F84F8A0-EA7B-44AF-B828-87E3047FFB1F}" type="presParOf" srcId="{3B9F7C56-F453-4877-AAFA-1225316E0D80}" destId="{C3C5F78D-2352-4587-8FBD-57F92CD80DC2}" srcOrd="0" destOrd="0" presId="urn:microsoft.com/office/officeart/2005/8/layout/hProcess9"/>
    <dgm:cxn modelId="{21DCBBE3-B2D9-42C1-B508-8F0DD889AFD2}" type="presParOf" srcId="{3B9F7C56-F453-4877-AAFA-1225316E0D80}" destId="{AD3347CF-76B7-4399-8A9D-7370669BED47}" srcOrd="1" destOrd="0" presId="urn:microsoft.com/office/officeart/2005/8/layout/hProcess9"/>
    <dgm:cxn modelId="{764E688F-25F9-410A-9FB6-3151FA4CEADC}" type="presParOf" srcId="{AD3347CF-76B7-4399-8A9D-7370669BED47}" destId="{6660D594-5697-4B26-8485-441F8ECB4ABA}" srcOrd="0" destOrd="0" presId="urn:microsoft.com/office/officeart/2005/8/layout/hProcess9"/>
    <dgm:cxn modelId="{A6317C5F-45CA-4201-84F0-D0C28B815158}" type="presParOf" srcId="{AD3347CF-76B7-4399-8A9D-7370669BED47}" destId="{375E9CC0-1F3C-4D26-A4CF-5481521156CE}" srcOrd="1" destOrd="0" presId="urn:microsoft.com/office/officeart/2005/8/layout/hProcess9"/>
    <dgm:cxn modelId="{51AFD14D-F956-4626-A276-24A04B32A507}" type="presParOf" srcId="{AD3347CF-76B7-4399-8A9D-7370669BED47}" destId="{72F6F31F-EAB5-40ED-B0C2-BF48DA1DAD8E}" srcOrd="2" destOrd="0" presId="urn:microsoft.com/office/officeart/2005/8/layout/hProcess9"/>
    <dgm:cxn modelId="{9E257D62-925C-4C7F-8AD4-5936FBE29D29}" type="presParOf" srcId="{AD3347CF-76B7-4399-8A9D-7370669BED47}" destId="{174C7167-CE94-4323-B1A1-3978D3DB4C10}" srcOrd="3" destOrd="0" presId="urn:microsoft.com/office/officeart/2005/8/layout/hProcess9"/>
    <dgm:cxn modelId="{A72B94B2-26DE-4FB1-AA84-B7002E36D483}" type="presParOf" srcId="{AD3347CF-76B7-4399-8A9D-7370669BED47}" destId="{C0D592EB-9739-42A1-8E73-9F61CD20D947}"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C5F78D-2352-4587-8FBD-57F92CD80DC2}">
      <dsp:nvSpPr>
        <dsp:cNvPr id="0" name=""/>
        <dsp:cNvSpPr/>
      </dsp:nvSpPr>
      <dsp:spPr>
        <a:xfrm>
          <a:off x="555664" y="0"/>
          <a:ext cx="6297532" cy="3451224"/>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60D594-5697-4B26-8485-441F8ECB4ABA}">
      <dsp:nvSpPr>
        <dsp:cNvPr id="0" name=""/>
        <dsp:cNvSpPr/>
      </dsp:nvSpPr>
      <dsp:spPr>
        <a:xfrm>
          <a:off x="2015" y="1035367"/>
          <a:ext cx="2365898" cy="138049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Forecasting</a:t>
          </a:r>
        </a:p>
      </dsp:txBody>
      <dsp:txXfrm>
        <a:off x="69405" y="1102757"/>
        <a:ext cx="2231118" cy="1245710"/>
      </dsp:txXfrm>
    </dsp:sp>
    <dsp:sp modelId="{72F6F31F-EAB5-40ED-B0C2-BF48DA1DAD8E}">
      <dsp:nvSpPr>
        <dsp:cNvPr id="0" name=""/>
        <dsp:cNvSpPr/>
      </dsp:nvSpPr>
      <dsp:spPr>
        <a:xfrm>
          <a:off x="2521481" y="1035367"/>
          <a:ext cx="2365898" cy="138049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Setting Premises</a:t>
          </a:r>
        </a:p>
      </dsp:txBody>
      <dsp:txXfrm>
        <a:off x="2588871" y="1102757"/>
        <a:ext cx="2231118" cy="1245710"/>
      </dsp:txXfrm>
    </dsp:sp>
    <dsp:sp modelId="{C0D592EB-9739-42A1-8E73-9F61CD20D947}">
      <dsp:nvSpPr>
        <dsp:cNvPr id="0" name=""/>
        <dsp:cNvSpPr/>
      </dsp:nvSpPr>
      <dsp:spPr>
        <a:xfrm>
          <a:off x="5040947" y="1035367"/>
          <a:ext cx="2365898" cy="138049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Setting Objectives</a:t>
          </a:r>
        </a:p>
      </dsp:txBody>
      <dsp:txXfrm>
        <a:off x="5108337" y="1102757"/>
        <a:ext cx="2231118" cy="124571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6"/>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2/21/2019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45152" y="2679192"/>
            <a:ext cx="3822192"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2/21/2019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1D8BD707-D9CF-40AE-B4C6-C98DA3205C09}" type="datetimeFigureOut">
              <a:rPr lang="en-US" smtClean="0"/>
              <a:pPr/>
              <a:t>2/21/2019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1D8BD707-D9CF-40AE-B4C6-C98DA3205C09}" type="datetimeFigureOut">
              <a:rPr lang="en-US" smtClean="0"/>
              <a:pPr/>
              <a:t>2/21/2019</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B6F15528-21DE-4FAA-801E-634DDDAF4B2B}" type="slidenum">
              <a:rPr lang="en-US" smtClean="0"/>
              <a:pPr/>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hyperlink" Target="https://www.google.com/imgres?imgurl=https://image.flaticon.com/icons/svg/157/157894.svg&amp;imgrefurl=https://www.flaticon.com/free-icon/vending-machine_157894&amp;docid=lgr7lTqcd9Eh0M&amp;tbnid=WP5HkCfAKUAQ7M:&amp;vet=10ahUKEwjqrfyU3ZneAhXEM48KHdkpB4MQMwh0KBswGw..i&amp;w=800&amp;h=800&amp;bih=747&amp;biw=1536&amp;q=vending%20machine%20logo&amp;ved=0ahUKEwjqrfyU3ZneAhXEM48KHdkpB4MQMwh0KBswGw&amp;iact=mrc&amp;uact=8"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google.com/imgres?imgurl=https://image.flaticon.com/icons/svg/157/157894.svg&amp;imgrefurl=https://www.flaticon.com/free-icon/vending-machine_157894&amp;docid=lgr7lTqcd9Eh0M&amp;tbnid=WP5HkCfAKUAQ7M:&amp;vet=10ahUKEwjqrfyU3ZneAhXEM48KHdkpB4MQMwh0KBswGw..i&amp;w=800&amp;h=800&amp;bih=747&amp;biw=1536&amp;q=vending%20machine%20logo&amp;ved=0ahUKEwjqrfyU3ZneAhXEM48KHdkpB4MQMwh0KBswGw&amp;iact=mrc&amp;uact=8" TargetMode="Externa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85800"/>
            <a:ext cx="7772400" cy="2133600"/>
          </a:xfrm>
        </p:spPr>
        <p:txBody>
          <a:bodyPr>
            <a:normAutofit/>
          </a:bodyPr>
          <a:lstStyle/>
          <a:p>
            <a:r>
              <a:rPr lang="en-US" dirty="0"/>
              <a:t>Payment Operated Automatic Paper Glass Fed Liquid Dispensing Machine</a:t>
            </a:r>
          </a:p>
        </p:txBody>
      </p:sp>
      <p:sp>
        <p:nvSpPr>
          <p:cNvPr id="4" name="Rectangle 3"/>
          <p:cNvSpPr/>
          <p:nvPr/>
        </p:nvSpPr>
        <p:spPr>
          <a:xfrm>
            <a:off x="1676400" y="3048000"/>
            <a:ext cx="6019800" cy="2308324"/>
          </a:xfrm>
          <a:prstGeom prst="rect">
            <a:avLst/>
          </a:prstGeom>
        </p:spPr>
        <p:txBody>
          <a:bodyPr wrap="square">
            <a:spAutoFit/>
          </a:bodyPr>
          <a:lstStyle/>
          <a:p>
            <a:pPr marL="342900" indent="-342900">
              <a:buFont typeface="Arial" pitchFamily="34" charset="0"/>
              <a:buChar char="•"/>
            </a:pPr>
            <a:r>
              <a:rPr lang="en-US" sz="2400" dirty="0"/>
              <a:t>Prateek </a:t>
            </a:r>
            <a:r>
              <a:rPr lang="en-US" sz="2400" dirty="0" err="1"/>
              <a:t>Shamprasad</a:t>
            </a:r>
            <a:r>
              <a:rPr lang="en-US" sz="2400" dirty="0"/>
              <a:t> Pawar(2015BME002)                                                             </a:t>
            </a:r>
          </a:p>
          <a:p>
            <a:pPr marL="342900" indent="-342900">
              <a:buFont typeface="Arial" pitchFamily="34" charset="0"/>
              <a:buChar char="•"/>
            </a:pPr>
            <a:r>
              <a:rPr lang="en-US" sz="2400" dirty="0"/>
              <a:t>Prasad  Shamrao Deshpande(2015BME016)                                                             </a:t>
            </a:r>
          </a:p>
          <a:p>
            <a:pPr marL="342900" indent="-342900">
              <a:buFont typeface="Arial" pitchFamily="34" charset="0"/>
              <a:buChar char="•"/>
            </a:pPr>
            <a:r>
              <a:rPr lang="en-US" sz="2400" dirty="0"/>
              <a:t>Bhagwan Panditrao Savandkar(2015BME017)                                                             </a:t>
            </a:r>
          </a:p>
          <a:p>
            <a:pPr marL="342900" indent="-342900">
              <a:buFont typeface="Arial" pitchFamily="34" charset="0"/>
              <a:buChar char="•"/>
            </a:pPr>
            <a:r>
              <a:rPr lang="en-US" sz="2400" dirty="0"/>
              <a:t>Niranjan Mohan Mane(2015BME032)                                                             </a:t>
            </a:r>
          </a:p>
          <a:p>
            <a:pPr marL="342900" indent="-342900">
              <a:buFont typeface="Arial" pitchFamily="34" charset="0"/>
              <a:buChar char="•"/>
            </a:pPr>
            <a:r>
              <a:rPr lang="en-US" sz="2400" dirty="0"/>
              <a:t>Manthan Nitin Dhisale(2015BME051) </a:t>
            </a:r>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6925" y="5449999"/>
            <a:ext cx="1260475" cy="1256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28800" y="5559650"/>
            <a:ext cx="1149350" cy="114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descr="Image result for vending machine logo">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5600" y="5760087"/>
            <a:ext cx="958850" cy="9588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Image result for vending machine logo">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33800" y="5871212"/>
            <a:ext cx="847725" cy="847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6216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4400" y="2133600"/>
            <a:ext cx="7408333" cy="4297363"/>
          </a:xfrm>
        </p:spPr>
        <p:txBody>
          <a:bodyPr>
            <a:normAutofit/>
          </a:bodyPr>
          <a:lstStyle/>
          <a:p>
            <a:pPr marL="457200" indent="-457200">
              <a:buFont typeface="+mj-lt"/>
              <a:buAutoNum type="arabicPeriod"/>
            </a:pPr>
            <a:r>
              <a:rPr lang="en-US" sz="2000" dirty="0"/>
              <a:t>To study different mechanical and electronic principles involved in the automation project. </a:t>
            </a:r>
          </a:p>
          <a:p>
            <a:pPr marL="457200" indent="-457200">
              <a:buFont typeface="+mj-lt"/>
              <a:buAutoNum type="arabicPeriod"/>
            </a:pPr>
            <a:r>
              <a:rPr lang="en-US" sz="2000" dirty="0"/>
              <a:t> To select appropriate sensors and actuators for constructing various mechanisms involved in the automation project. 3. </a:t>
            </a:r>
          </a:p>
          <a:p>
            <a:pPr marL="457200" indent="-457200">
              <a:buFont typeface="+mj-lt"/>
              <a:buAutoNum type="arabicPeriod"/>
            </a:pPr>
            <a:r>
              <a:rPr lang="en-US" sz="2000" dirty="0"/>
              <a:t>To manufacture a complete workable and commercial model by following aesthetic and ergonomic principles.</a:t>
            </a:r>
          </a:p>
          <a:p>
            <a:pPr marL="457200" indent="-457200">
              <a:buFont typeface="+mj-lt"/>
              <a:buAutoNum type="arabicPeriod"/>
            </a:pPr>
            <a:r>
              <a:rPr lang="en-US" sz="2000" dirty="0"/>
              <a:t> To implement Information of technology principles for exchange of information from the dispenser to the user.</a:t>
            </a:r>
          </a:p>
          <a:p>
            <a:pPr marL="457200" indent="-457200">
              <a:buFont typeface="+mj-lt"/>
              <a:buAutoNum type="arabicPeriod"/>
            </a:pPr>
            <a:r>
              <a:rPr lang="en-US" sz="2000" dirty="0"/>
              <a:t>To execute a proper algorithm-based program for </a:t>
            </a:r>
            <a:r>
              <a:rPr lang="en-US" sz="2000" dirty="0" err="1"/>
              <a:t>Arduino</a:t>
            </a:r>
            <a:r>
              <a:rPr lang="en-US" sz="2000" dirty="0"/>
              <a:t> controlled sensors and actuators for the intended application. </a:t>
            </a:r>
          </a:p>
          <a:p>
            <a:pPr marL="457200" indent="-457200">
              <a:buFont typeface="+mj-lt"/>
              <a:buAutoNum type="arabicPeriod"/>
            </a:pPr>
            <a:r>
              <a:rPr lang="en-US" sz="2000" dirty="0"/>
              <a:t>To include liquid monitoring features so as to control and provide proper dispensing of liquid to the customer.</a:t>
            </a:r>
          </a:p>
        </p:txBody>
      </p:sp>
      <p:sp>
        <p:nvSpPr>
          <p:cNvPr id="3" name="Title 2"/>
          <p:cNvSpPr>
            <a:spLocks noGrp="1"/>
          </p:cNvSpPr>
          <p:nvPr>
            <p:ph type="title"/>
          </p:nvPr>
        </p:nvSpPr>
        <p:spPr/>
        <p:txBody>
          <a:bodyPr/>
          <a:lstStyle/>
          <a:p>
            <a:r>
              <a:rPr lang="en-US" dirty="0"/>
              <a:t>Visions and objectives</a:t>
            </a:r>
          </a:p>
        </p:txBody>
      </p:sp>
    </p:spTree>
    <p:extLst>
      <p:ext uri="{BB962C8B-B14F-4D97-AF65-F5344CB8AC3E}">
        <p14:creationId xmlns:p14="http://schemas.microsoft.com/office/powerpoint/2010/main" val="1936770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1000"/>
                                        <p:tgtEl>
                                          <p:spTgt spid="2">
                                            <p:txEl>
                                              <p:pRg st="3" end="3"/>
                                            </p:txEl>
                                          </p:spTgt>
                                        </p:tgtEl>
                                      </p:cBhvr>
                                    </p:animEffect>
                                    <p:anim calcmode="lin" valueType="num">
                                      <p:cBhvr>
                                        <p:cTn id="2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Effect transition="in" filter="fade">
                                      <p:cBhvr>
                                        <p:cTn id="35" dur="1000"/>
                                        <p:tgtEl>
                                          <p:spTgt spid="2">
                                            <p:txEl>
                                              <p:pRg st="4" end="4"/>
                                            </p:txEl>
                                          </p:spTgt>
                                        </p:tgtEl>
                                      </p:cBhvr>
                                    </p:animEffect>
                                    <p:anim calcmode="lin" valueType="num">
                                      <p:cBhvr>
                                        <p:cTn id="36"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5" end="5"/>
                                            </p:txEl>
                                          </p:spTgt>
                                        </p:tgtEl>
                                        <p:attrNameLst>
                                          <p:attrName>style.visibility</p:attrName>
                                        </p:attrNameLst>
                                      </p:cBhvr>
                                      <p:to>
                                        <p:strVal val="visible"/>
                                      </p:to>
                                    </p:set>
                                    <p:animEffect transition="in" filter="fade">
                                      <p:cBhvr>
                                        <p:cTn id="42" dur="1000"/>
                                        <p:tgtEl>
                                          <p:spTgt spid="2">
                                            <p:txEl>
                                              <p:pRg st="5" end="5"/>
                                            </p:txEl>
                                          </p:spTgt>
                                        </p:tgtEl>
                                      </p:cBhvr>
                                    </p:animEffect>
                                    <p:anim calcmode="lin" valueType="num">
                                      <p:cBhvr>
                                        <p:cTn id="43"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0E32F0B-F8F3-4505-AFB7-65C03F476320}"/>
              </a:ext>
            </a:extLst>
          </p:cNvPr>
          <p:cNvSpPr>
            <a:spLocks noGrp="1"/>
          </p:cNvSpPr>
          <p:nvPr>
            <p:ph idx="1"/>
          </p:nvPr>
        </p:nvSpPr>
        <p:spPr/>
        <p:txBody>
          <a:bodyPr/>
          <a:lstStyle/>
          <a:p>
            <a:r>
              <a:rPr lang="en-IN" dirty="0"/>
              <a:t>The implementation of the project plan is an important step because the accuracy of plan made for project is depending upon actual time taken for activity.</a:t>
            </a:r>
          </a:p>
          <a:p>
            <a:pPr marL="0" indent="0">
              <a:buNone/>
            </a:pPr>
            <a:endParaRPr lang="en-IN" dirty="0"/>
          </a:p>
        </p:txBody>
      </p:sp>
      <p:sp>
        <p:nvSpPr>
          <p:cNvPr id="3" name="Title 2">
            <a:extLst>
              <a:ext uri="{FF2B5EF4-FFF2-40B4-BE49-F238E27FC236}">
                <a16:creationId xmlns:a16="http://schemas.microsoft.com/office/drawing/2014/main" id="{5E3168B5-191A-4F15-A0FB-194823BAB433}"/>
              </a:ext>
            </a:extLst>
          </p:cNvPr>
          <p:cNvSpPr>
            <a:spLocks noGrp="1"/>
          </p:cNvSpPr>
          <p:nvPr>
            <p:ph type="title"/>
          </p:nvPr>
        </p:nvSpPr>
        <p:spPr/>
        <p:txBody>
          <a:bodyPr/>
          <a:lstStyle/>
          <a:p>
            <a:r>
              <a:rPr lang="en-IN" dirty="0"/>
              <a:t>Implementation </a:t>
            </a:r>
          </a:p>
        </p:txBody>
      </p:sp>
    </p:spTree>
    <p:extLst>
      <p:ext uri="{BB962C8B-B14F-4D97-AF65-F5344CB8AC3E}">
        <p14:creationId xmlns:p14="http://schemas.microsoft.com/office/powerpoint/2010/main" val="1718290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4637B32-ABD6-4117-9246-86EDBFE6FBE9}"/>
              </a:ext>
            </a:extLst>
          </p:cNvPr>
          <p:cNvSpPr>
            <a:spLocks noGrp="1"/>
          </p:cNvSpPr>
          <p:nvPr>
            <p:ph type="title"/>
          </p:nvPr>
        </p:nvSpPr>
        <p:spPr/>
        <p:txBody>
          <a:bodyPr/>
          <a:lstStyle/>
          <a:p>
            <a:endParaRPr lang="en-IN"/>
          </a:p>
        </p:txBody>
      </p:sp>
      <p:pic>
        <p:nvPicPr>
          <p:cNvPr id="7" name="Content Placeholder 6">
            <a:extLst>
              <a:ext uri="{FF2B5EF4-FFF2-40B4-BE49-F238E27FC236}">
                <a16:creationId xmlns:a16="http://schemas.microsoft.com/office/drawing/2014/main" id="{D0273D16-DB75-4EEC-9B5B-5A5F7CB7E4FF}"/>
              </a:ext>
            </a:extLst>
          </p:cNvPr>
          <p:cNvPicPr>
            <a:picLocks noGrp="1" noChangeAspect="1"/>
          </p:cNvPicPr>
          <p:nvPr>
            <p:ph idx="1"/>
          </p:nvPr>
        </p:nvPicPr>
        <p:blipFill>
          <a:blip r:embed="rId2"/>
          <a:stretch>
            <a:fillRect/>
          </a:stretch>
        </p:blipFill>
        <p:spPr>
          <a:xfrm>
            <a:off x="761999" y="328335"/>
            <a:ext cx="7620000" cy="5364163"/>
          </a:xfrm>
          <a:prstGeom prst="rect">
            <a:avLst/>
          </a:prstGeom>
        </p:spPr>
      </p:pic>
      <p:pic>
        <p:nvPicPr>
          <p:cNvPr id="8" name="Picture 7">
            <a:extLst>
              <a:ext uri="{FF2B5EF4-FFF2-40B4-BE49-F238E27FC236}">
                <a16:creationId xmlns:a16="http://schemas.microsoft.com/office/drawing/2014/main" id="{34180E6E-589D-40C4-B2A0-828C6004532D}"/>
              </a:ext>
            </a:extLst>
          </p:cNvPr>
          <p:cNvPicPr>
            <a:picLocks noChangeAspect="1"/>
          </p:cNvPicPr>
          <p:nvPr/>
        </p:nvPicPr>
        <p:blipFill>
          <a:blip r:embed="rId3"/>
          <a:stretch>
            <a:fillRect/>
          </a:stretch>
        </p:blipFill>
        <p:spPr>
          <a:xfrm>
            <a:off x="2776537" y="6019800"/>
            <a:ext cx="4310063" cy="499872"/>
          </a:xfrm>
          <a:prstGeom prst="rect">
            <a:avLst/>
          </a:prstGeom>
        </p:spPr>
      </p:pic>
    </p:spTree>
    <p:extLst>
      <p:ext uri="{BB962C8B-B14F-4D97-AF65-F5344CB8AC3E}">
        <p14:creationId xmlns:p14="http://schemas.microsoft.com/office/powerpoint/2010/main" val="1957374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0645710"/>
              </p:ext>
            </p:extLst>
          </p:nvPr>
        </p:nvGraphicFramePr>
        <p:xfrm>
          <a:off x="871538" y="2674938"/>
          <a:ext cx="7408862" cy="34512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p:txBody>
          <a:bodyPr/>
          <a:lstStyle/>
          <a:p>
            <a:r>
              <a:rPr lang="en-US" dirty="0"/>
              <a:t>Planning</a:t>
            </a:r>
          </a:p>
        </p:txBody>
      </p:sp>
    </p:spTree>
    <p:extLst>
      <p:ext uri="{BB962C8B-B14F-4D97-AF65-F5344CB8AC3E}">
        <p14:creationId xmlns:p14="http://schemas.microsoft.com/office/powerpoint/2010/main" val="3657024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95400" y="2667000"/>
            <a:ext cx="7408333" cy="3450696"/>
          </a:xfrm>
        </p:spPr>
        <p:txBody>
          <a:bodyPr/>
          <a:lstStyle/>
          <a:p>
            <a:pPr marL="0" indent="0">
              <a:buNone/>
            </a:pPr>
            <a:r>
              <a:rPr lang="en-US" dirty="0"/>
              <a:t>1. 70% of body is made of water</a:t>
            </a:r>
          </a:p>
        </p:txBody>
      </p:sp>
      <p:sp>
        <p:nvSpPr>
          <p:cNvPr id="3" name="Title 2"/>
          <p:cNvSpPr>
            <a:spLocks noGrp="1"/>
          </p:cNvSpPr>
          <p:nvPr>
            <p:ph type="title"/>
          </p:nvPr>
        </p:nvSpPr>
        <p:spPr/>
        <p:txBody>
          <a:bodyPr/>
          <a:lstStyle/>
          <a:p>
            <a:r>
              <a:rPr lang="en-US" dirty="0"/>
              <a:t>Forecasting</a:t>
            </a:r>
          </a:p>
        </p:txBody>
      </p:sp>
      <p:pic>
        <p:nvPicPr>
          <p:cNvPr id="1026" name="Picture 2" descr="C:\Users\user\Desktop\pic 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3200400"/>
            <a:ext cx="2743200"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500846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Effect transition="in" filter="fade">
                                      <p:cBhvr>
                                        <p:cTn id="13" dur="1000"/>
                                        <p:tgtEl>
                                          <p:spTgt spid="1026"/>
                                        </p:tgtEl>
                                      </p:cBhvr>
                                    </p:animEffect>
                                    <p:anim calcmode="lin" valueType="num">
                                      <p:cBhvr>
                                        <p:cTn id="14" dur="1000" fill="hold"/>
                                        <p:tgtEl>
                                          <p:spTgt spid="1026"/>
                                        </p:tgtEl>
                                        <p:attrNameLst>
                                          <p:attrName>ppt_x</p:attrName>
                                        </p:attrNameLst>
                                      </p:cBhvr>
                                      <p:tavLst>
                                        <p:tav tm="0">
                                          <p:val>
                                            <p:strVal val="#ppt_x"/>
                                          </p:val>
                                        </p:tav>
                                        <p:tav tm="100000">
                                          <p:val>
                                            <p:strVal val="#ppt_x"/>
                                          </p:val>
                                        </p:tav>
                                      </p:tavLst>
                                    </p:anim>
                                    <p:anim calcmode="lin" valueType="num">
                                      <p:cBhvr>
                                        <p:cTn id="15"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a:t>2. Usage of water not optimal, wastage</a:t>
            </a:r>
          </a:p>
        </p:txBody>
      </p:sp>
      <p:sp>
        <p:nvSpPr>
          <p:cNvPr id="3" name="Title 2"/>
          <p:cNvSpPr>
            <a:spLocks noGrp="1"/>
          </p:cNvSpPr>
          <p:nvPr>
            <p:ph type="title"/>
          </p:nvPr>
        </p:nvSpPr>
        <p:spPr/>
        <p:txBody>
          <a:bodyPr/>
          <a:lstStyle/>
          <a:p>
            <a:r>
              <a:rPr lang="en-US" dirty="0"/>
              <a:t>Forecasting</a:t>
            </a:r>
          </a:p>
        </p:txBody>
      </p:sp>
      <p:pic>
        <p:nvPicPr>
          <p:cNvPr id="2050" name="Picture 2" descr="C:\Users\user\Desktop\pic 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3352800"/>
            <a:ext cx="2503927" cy="2736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7401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2050"/>
                                        </p:tgtEl>
                                        <p:attrNameLst>
                                          <p:attrName>style.visibility</p:attrName>
                                        </p:attrNameLst>
                                      </p:cBhvr>
                                      <p:to>
                                        <p:strVal val="visible"/>
                                      </p:to>
                                    </p:set>
                                    <p:animEffect transition="in" filter="fade">
                                      <p:cBhvr>
                                        <p:cTn id="13" dur="1000"/>
                                        <p:tgtEl>
                                          <p:spTgt spid="2050"/>
                                        </p:tgtEl>
                                      </p:cBhvr>
                                    </p:animEffect>
                                    <p:anim calcmode="lin" valueType="num">
                                      <p:cBhvr>
                                        <p:cTn id="14" dur="1000" fill="hold"/>
                                        <p:tgtEl>
                                          <p:spTgt spid="2050"/>
                                        </p:tgtEl>
                                        <p:attrNameLst>
                                          <p:attrName>ppt_x</p:attrName>
                                        </p:attrNameLst>
                                      </p:cBhvr>
                                      <p:tavLst>
                                        <p:tav tm="0">
                                          <p:val>
                                            <p:strVal val="#ppt_x"/>
                                          </p:val>
                                        </p:tav>
                                        <p:tav tm="100000">
                                          <p:val>
                                            <p:strVal val="#ppt_x"/>
                                          </p:val>
                                        </p:tav>
                                      </p:tavLst>
                                    </p:anim>
                                    <p:anim calcmode="lin" valueType="num">
                                      <p:cBhvr>
                                        <p:cTn id="15"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a:t>3. Government of Maharashtra bans non-biodegradable plastics, threat to packaged drinking water</a:t>
            </a:r>
          </a:p>
        </p:txBody>
      </p:sp>
      <p:sp>
        <p:nvSpPr>
          <p:cNvPr id="3" name="Title 2"/>
          <p:cNvSpPr>
            <a:spLocks noGrp="1"/>
          </p:cNvSpPr>
          <p:nvPr>
            <p:ph type="title"/>
          </p:nvPr>
        </p:nvSpPr>
        <p:spPr/>
        <p:txBody>
          <a:bodyPr/>
          <a:lstStyle/>
          <a:p>
            <a:r>
              <a:rPr lang="en-US" dirty="0"/>
              <a:t>Forecasting</a:t>
            </a:r>
          </a:p>
        </p:txBody>
      </p:sp>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600" y="3505200"/>
            <a:ext cx="4585132" cy="3043747"/>
          </a:xfrm>
          <a:prstGeom prst="rect">
            <a:avLst/>
          </a:prstGeom>
        </p:spPr>
      </p:pic>
    </p:spTree>
    <p:extLst>
      <p:ext uri="{BB962C8B-B14F-4D97-AF65-F5344CB8AC3E}">
        <p14:creationId xmlns:p14="http://schemas.microsoft.com/office/powerpoint/2010/main" val="1167829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a:t>4. Government launched </a:t>
            </a:r>
            <a:r>
              <a:rPr lang="en-US" dirty="0" err="1"/>
              <a:t>Swatcha</a:t>
            </a:r>
            <a:r>
              <a:rPr lang="en-US" dirty="0"/>
              <a:t> Jal Abhiyan</a:t>
            </a:r>
          </a:p>
        </p:txBody>
      </p:sp>
      <p:sp>
        <p:nvSpPr>
          <p:cNvPr id="3" name="Title 2"/>
          <p:cNvSpPr>
            <a:spLocks noGrp="1"/>
          </p:cNvSpPr>
          <p:nvPr>
            <p:ph type="title"/>
          </p:nvPr>
        </p:nvSpPr>
        <p:spPr/>
        <p:txBody>
          <a:bodyPr/>
          <a:lstStyle/>
          <a:p>
            <a:r>
              <a:rPr lang="en-US" dirty="0"/>
              <a:t>Forecasting</a:t>
            </a:r>
          </a:p>
        </p:txBody>
      </p:sp>
      <p:pic>
        <p:nvPicPr>
          <p:cNvPr id="3074" name="Picture 2" descr="C:\Users\user\Desktop\pic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3429000"/>
            <a:ext cx="3429000"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0974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074"/>
                                        </p:tgtEl>
                                        <p:attrNameLst>
                                          <p:attrName>style.visibility</p:attrName>
                                        </p:attrNameLst>
                                      </p:cBhvr>
                                      <p:to>
                                        <p:strVal val="visible"/>
                                      </p:to>
                                    </p:set>
                                    <p:animEffect transition="in" filter="fade">
                                      <p:cBhvr>
                                        <p:cTn id="13" dur="1000"/>
                                        <p:tgtEl>
                                          <p:spTgt spid="3074"/>
                                        </p:tgtEl>
                                      </p:cBhvr>
                                    </p:animEffect>
                                    <p:anim calcmode="lin" valueType="num">
                                      <p:cBhvr>
                                        <p:cTn id="14" dur="1000" fill="hold"/>
                                        <p:tgtEl>
                                          <p:spTgt spid="3074"/>
                                        </p:tgtEl>
                                        <p:attrNameLst>
                                          <p:attrName>ppt_x</p:attrName>
                                        </p:attrNameLst>
                                      </p:cBhvr>
                                      <p:tavLst>
                                        <p:tav tm="0">
                                          <p:val>
                                            <p:strVal val="#ppt_x"/>
                                          </p:val>
                                        </p:tav>
                                        <p:tav tm="100000">
                                          <p:val>
                                            <p:strVal val="#ppt_x"/>
                                          </p:val>
                                        </p:tav>
                                      </p:tavLst>
                                    </p:anim>
                                    <p:anim calcmode="lin" valueType="num">
                                      <p:cBhvr>
                                        <p:cTn id="15"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a:t>5.  Current water distribution system, too many intermediates, waste of money and time</a:t>
            </a:r>
          </a:p>
        </p:txBody>
      </p:sp>
      <p:sp>
        <p:nvSpPr>
          <p:cNvPr id="3" name="Title 2"/>
          <p:cNvSpPr>
            <a:spLocks noGrp="1"/>
          </p:cNvSpPr>
          <p:nvPr>
            <p:ph type="title"/>
          </p:nvPr>
        </p:nvSpPr>
        <p:spPr/>
        <p:txBody>
          <a:bodyPr/>
          <a:lstStyle/>
          <a:p>
            <a:r>
              <a:rPr lang="en-US" dirty="0"/>
              <a:t>Forecasting</a:t>
            </a:r>
          </a:p>
        </p:txBody>
      </p:sp>
      <p:pic>
        <p:nvPicPr>
          <p:cNvPr id="4098" name="Picture 2" descr="C:\Users\user\Desktop\pic 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7063" y="3733800"/>
            <a:ext cx="4605051"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1732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1000"/>
                                        <p:tgtEl>
                                          <p:spTgt spid="4098"/>
                                        </p:tgtEl>
                                      </p:cBhvr>
                                    </p:animEffect>
                                    <p:anim calcmode="lin" valueType="num">
                                      <p:cBhvr>
                                        <p:cTn id="8" dur="1000" fill="hold"/>
                                        <p:tgtEl>
                                          <p:spTgt spid="4098"/>
                                        </p:tgtEl>
                                        <p:attrNameLst>
                                          <p:attrName>ppt_x</p:attrName>
                                        </p:attrNameLst>
                                      </p:cBhvr>
                                      <p:tavLst>
                                        <p:tav tm="0">
                                          <p:val>
                                            <p:strVal val="#ppt_x"/>
                                          </p:val>
                                        </p:tav>
                                        <p:tav tm="100000">
                                          <p:val>
                                            <p:strVal val="#ppt_x"/>
                                          </p:val>
                                        </p:tav>
                                      </p:tavLst>
                                    </p:anim>
                                    <p:anim calcmode="lin" valueType="num">
                                      <p:cBhvr>
                                        <p:cTn id="9" dur="1000" fill="hold"/>
                                        <p:tgtEl>
                                          <p:spTgt spid="409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a:t>6. </a:t>
            </a:r>
            <a:r>
              <a:rPr lang="en-US" dirty="0" err="1"/>
              <a:t>iOT</a:t>
            </a:r>
            <a:r>
              <a:rPr lang="en-US" dirty="0"/>
              <a:t> based SCM is growing need of time and era of vending machines (self pay and purchase) is about to begin.</a:t>
            </a:r>
          </a:p>
        </p:txBody>
      </p:sp>
      <p:sp>
        <p:nvSpPr>
          <p:cNvPr id="3" name="Title 2"/>
          <p:cNvSpPr>
            <a:spLocks noGrp="1"/>
          </p:cNvSpPr>
          <p:nvPr>
            <p:ph type="title"/>
          </p:nvPr>
        </p:nvSpPr>
        <p:spPr/>
        <p:txBody>
          <a:bodyPr/>
          <a:lstStyle/>
          <a:p>
            <a:r>
              <a:rPr lang="en-US" dirty="0"/>
              <a:t>Forecasting</a:t>
            </a:r>
          </a:p>
        </p:txBody>
      </p:sp>
      <p:pic>
        <p:nvPicPr>
          <p:cNvPr id="4" name="Picture 3" descr="Image result for vending machine logo">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4191000"/>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00" y="4307855"/>
            <a:ext cx="1909413" cy="190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43400" y="4880040"/>
            <a:ext cx="1029435" cy="682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8272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1000"/>
                                        <p:tgtEl>
                                          <p:spTgt spid="21"/>
                                        </p:tgtEl>
                                      </p:cBhvr>
                                    </p:animEffect>
                                    <p:anim calcmode="lin" valueType="num">
                                      <p:cBhvr>
                                        <p:cTn id="21" dur="1000" fill="hold"/>
                                        <p:tgtEl>
                                          <p:spTgt spid="21"/>
                                        </p:tgtEl>
                                        <p:attrNameLst>
                                          <p:attrName>ppt_x</p:attrName>
                                        </p:attrNameLst>
                                      </p:cBhvr>
                                      <p:tavLst>
                                        <p:tav tm="0">
                                          <p:val>
                                            <p:strVal val="#ppt_x"/>
                                          </p:val>
                                        </p:tav>
                                        <p:tav tm="100000">
                                          <p:val>
                                            <p:strVal val="#ppt_x"/>
                                          </p:val>
                                        </p:tav>
                                      </p:tavLst>
                                    </p:anim>
                                    <p:anim calcmode="lin" valueType="num">
                                      <p:cBhvr>
                                        <p:cTn id="22"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1000"/>
                                        <p:tgtEl>
                                          <p:spTgt spid="20"/>
                                        </p:tgtEl>
                                      </p:cBhvr>
                                    </p:animEffect>
                                    <p:anim calcmode="lin" valueType="num">
                                      <p:cBhvr>
                                        <p:cTn id="28" dur="1000" fill="hold"/>
                                        <p:tgtEl>
                                          <p:spTgt spid="20"/>
                                        </p:tgtEl>
                                        <p:attrNameLst>
                                          <p:attrName>ppt_x</p:attrName>
                                        </p:attrNameLst>
                                      </p:cBhvr>
                                      <p:tavLst>
                                        <p:tav tm="0">
                                          <p:val>
                                            <p:strVal val="#ppt_x"/>
                                          </p:val>
                                        </p:tav>
                                        <p:tav tm="100000">
                                          <p:val>
                                            <p:strVal val="#ppt_x"/>
                                          </p:val>
                                        </p:tav>
                                      </p:tavLst>
                                    </p:anim>
                                    <p:anim calcmode="lin" valueType="num">
                                      <p:cBhvr>
                                        <p:cTn id="2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Considering a rough model of our Sangli city and knowing stats about how much glasses of water will be required and how many visitors will be present, we came up with optimized setup.</a:t>
            </a:r>
          </a:p>
        </p:txBody>
      </p:sp>
      <p:sp>
        <p:nvSpPr>
          <p:cNvPr id="3" name="Title 2"/>
          <p:cNvSpPr>
            <a:spLocks noGrp="1"/>
          </p:cNvSpPr>
          <p:nvPr>
            <p:ph type="title"/>
          </p:nvPr>
        </p:nvSpPr>
        <p:spPr/>
        <p:txBody>
          <a:bodyPr/>
          <a:lstStyle/>
          <a:p>
            <a:r>
              <a:rPr lang="en-US" dirty="0"/>
              <a:t>Setting Premises</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905000"/>
            <a:ext cx="85344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2934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5122"/>
                                        </p:tgtEl>
                                        <p:attrNameLst>
                                          <p:attrName>style.visibility</p:attrName>
                                        </p:attrNameLst>
                                      </p:cBhvr>
                                      <p:to>
                                        <p:strVal val="visible"/>
                                      </p:to>
                                    </p:set>
                                    <p:animEffect transition="in" filter="barn(inVertical)">
                                      <p:cBhvr>
                                        <p:cTn id="13"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460</TotalTime>
  <Words>302</Words>
  <Application>Microsoft Office PowerPoint</Application>
  <PresentationFormat>On-screen Show (4:3)</PresentationFormat>
  <Paragraphs>33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Candara</vt:lpstr>
      <vt:lpstr>Symbol</vt:lpstr>
      <vt:lpstr>Waveform</vt:lpstr>
      <vt:lpstr>Payment Operated Automatic Paper Glass Fed Liquid Dispensing Machine</vt:lpstr>
      <vt:lpstr>Planning</vt:lpstr>
      <vt:lpstr>Forecasting</vt:lpstr>
      <vt:lpstr>Forecasting</vt:lpstr>
      <vt:lpstr>Forecasting</vt:lpstr>
      <vt:lpstr>Forecasting</vt:lpstr>
      <vt:lpstr>Forecasting</vt:lpstr>
      <vt:lpstr>Forecasting</vt:lpstr>
      <vt:lpstr>Setting Premises</vt:lpstr>
      <vt:lpstr>Visions and objectives</vt:lpstr>
      <vt:lpstr>Implementation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Payment Operated Automatic Paper Glass Fed Liquid Dispensing Machine</dc:title>
  <dc:creator>Shreyas Dhisale</dc:creator>
  <cp:lastModifiedBy>prateek pawar</cp:lastModifiedBy>
  <cp:revision>13</cp:revision>
  <dcterms:created xsi:type="dcterms:W3CDTF">2006-08-16T00:00:00Z</dcterms:created>
  <dcterms:modified xsi:type="dcterms:W3CDTF">2019-02-21T17:14:23Z</dcterms:modified>
</cp:coreProperties>
</file>