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4"/>
  </p:notesMasterIdLst>
  <p:sldIdLst>
    <p:sldId id="256" r:id="rId2"/>
    <p:sldId id="257" r:id="rId3"/>
    <p:sldId id="263" r:id="rId4"/>
    <p:sldId id="258" r:id="rId5"/>
    <p:sldId id="262" r:id="rId6"/>
    <p:sldId id="265" r:id="rId7"/>
    <p:sldId id="266" r:id="rId8"/>
    <p:sldId id="267" r:id="rId9"/>
    <p:sldId id="270" r:id="rId10"/>
    <p:sldId id="271" r:id="rId11"/>
    <p:sldId id="261" r:id="rId12"/>
    <p:sldId id="260"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
      <p:font typeface="Roboto Condensed Light" panose="020B0604020202020204" charset="0"/>
      <p:regular r:id="rId21"/>
      <p:italic r:id="rId22"/>
    </p:embeddedFont>
    <p:embeddedFont>
      <p:font typeface="Aldhabi" panose="020B0604020202020204" charset="-78"/>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EB36D0-D968-46F8-9D4F-71078727CCB4}">
  <a:tblStyle styleId="{3BEB36D0-D968-46F8-9D4F-71078727CC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69" autoAdjust="0"/>
    <p:restoredTop sz="95033" autoAdjust="0"/>
  </p:normalViewPr>
  <p:slideViewPr>
    <p:cSldViewPr snapToGrid="0">
      <p:cViewPr varScale="1">
        <p:scale>
          <a:sx n="98" d="100"/>
          <a:sy n="98" d="100"/>
        </p:scale>
        <p:origin x="81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79781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129635d4b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129635d4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538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836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13c11b899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13c11b899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17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g13c11b8991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4" name="Google Shape;1734;g13c11b8991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6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186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604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1"/>
        <p:cNvGrpSpPr/>
        <p:nvPr/>
      </p:nvGrpSpPr>
      <p:grpSpPr>
        <a:xfrm>
          <a:off x="0" y="0"/>
          <a:ext cx="0" cy="0"/>
          <a:chOff x="0" y="0"/>
          <a:chExt cx="0" cy="0"/>
        </a:xfrm>
      </p:grpSpPr>
      <p:sp>
        <p:nvSpPr>
          <p:cNvPr id="1702" name="Google Shape;17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3" name="Google Shape;17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7795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603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93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55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409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060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340673-4064-A340-7654-86A25B56B42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E9B88C7-8CE2-8E4B-672B-C1B1B2AA7A5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E4DE2E4-9573-72BD-F71A-834FCEBFAB2D}"/>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5" name="Footer Placeholder 4">
            <a:extLst>
              <a:ext uri="{FF2B5EF4-FFF2-40B4-BE49-F238E27FC236}">
                <a16:creationId xmlns:a16="http://schemas.microsoft.com/office/drawing/2014/main" xmlns="" id="{A42E6716-8987-D973-0397-04284454ED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B4C41C-69B1-CDD0-15BB-F06308290BA4}"/>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23722692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C5B26F-5252-13F0-0253-43170D2C0F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4EB9FB6-73C8-F03A-EBF7-E88EBD15C6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EAECF38-6CDF-8895-4BB6-75230E93CEDF}"/>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5" name="Footer Placeholder 4">
            <a:extLst>
              <a:ext uri="{FF2B5EF4-FFF2-40B4-BE49-F238E27FC236}">
                <a16:creationId xmlns:a16="http://schemas.microsoft.com/office/drawing/2014/main" xmlns="" id="{98864EBB-7C47-DF15-5CCB-CD2CC4592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4C463C2-6800-05B9-169C-20172E641899}"/>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133979741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303B227-C363-F56A-F6A2-C800164AA374}"/>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6806210-EDD4-BC9C-EDE4-1E42F770BDA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CB92D8A-0504-E7CF-A434-C3989E355B8C}"/>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5" name="Footer Placeholder 4">
            <a:extLst>
              <a:ext uri="{FF2B5EF4-FFF2-40B4-BE49-F238E27FC236}">
                <a16:creationId xmlns:a16="http://schemas.microsoft.com/office/drawing/2014/main" xmlns="" id="{B25273A8-FA9A-67D2-80C8-0A99B52F3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0F6DB55-D175-F402-E7EF-69BE226BE2F7}"/>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292450710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3"/>
        <p:cNvGrpSpPr/>
        <p:nvPr/>
      </p:nvGrpSpPr>
      <p:grpSpPr>
        <a:xfrm>
          <a:off x="0" y="0"/>
          <a:ext cx="0" cy="0"/>
          <a:chOff x="0" y="0"/>
          <a:chExt cx="0" cy="0"/>
        </a:xfrm>
      </p:grpSpPr>
      <p:sp>
        <p:nvSpPr>
          <p:cNvPr id="195" name="Google Shape;195;p4"/>
          <p:cNvSpPr txBox="1">
            <a:spLocks noGrp="1"/>
          </p:cNvSpPr>
          <p:nvPr>
            <p:ph type="title"/>
          </p:nvPr>
        </p:nvSpPr>
        <p:spPr>
          <a:xfrm>
            <a:off x="720000" y="384048"/>
            <a:ext cx="7704000" cy="457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196" name="Google Shape;196;p4"/>
          <p:cNvSpPr txBox="1">
            <a:spLocks noGrp="1"/>
          </p:cNvSpPr>
          <p:nvPr>
            <p:ph type="body" idx="1"/>
          </p:nvPr>
        </p:nvSpPr>
        <p:spPr>
          <a:xfrm>
            <a:off x="716900" y="1051849"/>
            <a:ext cx="7704000" cy="365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sz="1100"/>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Tree>
    <p:extLst>
      <p:ext uri="{BB962C8B-B14F-4D97-AF65-F5344CB8AC3E}">
        <p14:creationId xmlns:p14="http://schemas.microsoft.com/office/powerpoint/2010/main" val="820448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2"/>
        <p:cNvGrpSpPr/>
        <p:nvPr/>
      </p:nvGrpSpPr>
      <p:grpSpPr>
        <a:xfrm>
          <a:off x="0" y="0"/>
          <a:ext cx="0" cy="0"/>
          <a:chOff x="0" y="0"/>
          <a:chExt cx="0" cy="0"/>
        </a:xfrm>
      </p:grpSpPr>
      <p:sp>
        <p:nvSpPr>
          <p:cNvPr id="627" name="Google Shape;627;p13"/>
          <p:cNvSpPr txBox="1">
            <a:spLocks noGrp="1"/>
          </p:cNvSpPr>
          <p:nvPr>
            <p:ph type="title"/>
          </p:nvPr>
        </p:nvSpPr>
        <p:spPr>
          <a:xfrm>
            <a:off x="1531505" y="1126683"/>
            <a:ext cx="29277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28" name="Google Shape;628;p13"/>
          <p:cNvSpPr txBox="1">
            <a:spLocks noGrp="1"/>
          </p:cNvSpPr>
          <p:nvPr>
            <p:ph type="subTitle" idx="1"/>
          </p:nvPr>
        </p:nvSpPr>
        <p:spPr>
          <a:xfrm>
            <a:off x="1531505" y="1492821"/>
            <a:ext cx="29277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9" name="Google Shape;629;p13"/>
          <p:cNvSpPr txBox="1">
            <a:spLocks noGrp="1"/>
          </p:cNvSpPr>
          <p:nvPr>
            <p:ph type="title" idx="2"/>
          </p:nvPr>
        </p:nvSpPr>
        <p:spPr>
          <a:xfrm flipH="1">
            <a:off x="5299936" y="1126675"/>
            <a:ext cx="29391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0" name="Google Shape;630;p13"/>
          <p:cNvSpPr txBox="1">
            <a:spLocks noGrp="1"/>
          </p:cNvSpPr>
          <p:nvPr>
            <p:ph type="subTitle" idx="3"/>
          </p:nvPr>
        </p:nvSpPr>
        <p:spPr>
          <a:xfrm flipH="1">
            <a:off x="5299952" y="1492819"/>
            <a:ext cx="2938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1" name="Google Shape;631;p13"/>
          <p:cNvSpPr txBox="1">
            <a:spLocks noGrp="1"/>
          </p:cNvSpPr>
          <p:nvPr>
            <p:ph type="title" idx="4" hasCustomPrompt="1"/>
          </p:nvPr>
        </p:nvSpPr>
        <p:spPr>
          <a:xfrm>
            <a:off x="972177" y="1309745"/>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2" name="Google Shape;632;p13"/>
          <p:cNvSpPr txBox="1">
            <a:spLocks noGrp="1"/>
          </p:cNvSpPr>
          <p:nvPr>
            <p:ph type="title" idx="5" hasCustomPrompt="1"/>
          </p:nvPr>
        </p:nvSpPr>
        <p:spPr>
          <a:xfrm flipH="1">
            <a:off x="4728351" y="1309745"/>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3" name="Google Shape;633;p13"/>
          <p:cNvSpPr txBox="1">
            <a:spLocks noGrp="1"/>
          </p:cNvSpPr>
          <p:nvPr>
            <p:ph type="title" idx="6"/>
          </p:nvPr>
        </p:nvSpPr>
        <p:spPr>
          <a:xfrm>
            <a:off x="720000" y="384048"/>
            <a:ext cx="7704000" cy="4572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34" name="Google Shape;634;p13"/>
          <p:cNvSpPr txBox="1">
            <a:spLocks noGrp="1"/>
          </p:cNvSpPr>
          <p:nvPr>
            <p:ph type="title" idx="7"/>
          </p:nvPr>
        </p:nvSpPr>
        <p:spPr>
          <a:xfrm>
            <a:off x="1531490" y="2354979"/>
            <a:ext cx="29277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5" name="Google Shape;635;p13"/>
          <p:cNvSpPr txBox="1">
            <a:spLocks noGrp="1"/>
          </p:cNvSpPr>
          <p:nvPr>
            <p:ph type="subTitle" idx="8"/>
          </p:nvPr>
        </p:nvSpPr>
        <p:spPr>
          <a:xfrm>
            <a:off x="1531490" y="2722356"/>
            <a:ext cx="2929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6" name="Google Shape;636;p13"/>
          <p:cNvSpPr txBox="1">
            <a:spLocks noGrp="1"/>
          </p:cNvSpPr>
          <p:nvPr>
            <p:ph type="title" idx="9"/>
          </p:nvPr>
        </p:nvSpPr>
        <p:spPr>
          <a:xfrm flipH="1">
            <a:off x="5286346" y="2354975"/>
            <a:ext cx="29391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7" name="Google Shape;637;p13"/>
          <p:cNvSpPr txBox="1">
            <a:spLocks noGrp="1"/>
          </p:cNvSpPr>
          <p:nvPr>
            <p:ph type="subTitle" idx="13"/>
          </p:nvPr>
        </p:nvSpPr>
        <p:spPr>
          <a:xfrm flipH="1">
            <a:off x="5286362" y="2722355"/>
            <a:ext cx="2938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38" name="Google Shape;638;p13"/>
          <p:cNvSpPr txBox="1">
            <a:spLocks noGrp="1"/>
          </p:cNvSpPr>
          <p:nvPr>
            <p:ph type="title" idx="14" hasCustomPrompt="1"/>
          </p:nvPr>
        </p:nvSpPr>
        <p:spPr>
          <a:xfrm>
            <a:off x="972177" y="2538662"/>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9" name="Google Shape;639;p13"/>
          <p:cNvSpPr txBox="1">
            <a:spLocks noGrp="1"/>
          </p:cNvSpPr>
          <p:nvPr>
            <p:ph type="title" idx="15" hasCustomPrompt="1"/>
          </p:nvPr>
        </p:nvSpPr>
        <p:spPr>
          <a:xfrm flipH="1">
            <a:off x="4728351" y="2538662"/>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4" name="Google Shape;654;p13"/>
          <p:cNvSpPr txBox="1">
            <a:spLocks noGrp="1"/>
          </p:cNvSpPr>
          <p:nvPr>
            <p:ph type="title" idx="16"/>
          </p:nvPr>
        </p:nvSpPr>
        <p:spPr>
          <a:xfrm>
            <a:off x="1531490" y="3580248"/>
            <a:ext cx="29277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5" name="Google Shape;655;p13"/>
          <p:cNvSpPr txBox="1">
            <a:spLocks noGrp="1"/>
          </p:cNvSpPr>
          <p:nvPr>
            <p:ph type="subTitle" idx="17"/>
          </p:nvPr>
        </p:nvSpPr>
        <p:spPr>
          <a:xfrm>
            <a:off x="1531490" y="3947625"/>
            <a:ext cx="29292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6" name="Google Shape;656;p13"/>
          <p:cNvSpPr txBox="1">
            <a:spLocks noGrp="1"/>
          </p:cNvSpPr>
          <p:nvPr>
            <p:ph type="title" idx="18"/>
          </p:nvPr>
        </p:nvSpPr>
        <p:spPr>
          <a:xfrm flipH="1">
            <a:off x="5286346" y="3580244"/>
            <a:ext cx="29391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2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7" name="Google Shape;657;p13"/>
          <p:cNvSpPr txBox="1">
            <a:spLocks noGrp="1"/>
          </p:cNvSpPr>
          <p:nvPr>
            <p:ph type="subTitle" idx="19"/>
          </p:nvPr>
        </p:nvSpPr>
        <p:spPr>
          <a:xfrm flipH="1">
            <a:off x="5286362" y="3947623"/>
            <a:ext cx="2938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13"/>
          <p:cNvSpPr txBox="1">
            <a:spLocks noGrp="1"/>
          </p:cNvSpPr>
          <p:nvPr>
            <p:ph type="title" idx="20" hasCustomPrompt="1"/>
          </p:nvPr>
        </p:nvSpPr>
        <p:spPr>
          <a:xfrm>
            <a:off x="972177" y="3763925"/>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9" name="Google Shape;659;p13"/>
          <p:cNvSpPr txBox="1">
            <a:spLocks noGrp="1"/>
          </p:cNvSpPr>
          <p:nvPr>
            <p:ph type="title" idx="21" hasCustomPrompt="1"/>
          </p:nvPr>
        </p:nvSpPr>
        <p:spPr>
          <a:xfrm flipH="1">
            <a:off x="4728351" y="3763925"/>
            <a:ext cx="5487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extLst>
      <p:ext uri="{BB962C8B-B14F-4D97-AF65-F5344CB8AC3E}">
        <p14:creationId xmlns:p14="http://schemas.microsoft.com/office/powerpoint/2010/main" val="1336124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9"/>
        <p:cNvGrpSpPr/>
        <p:nvPr/>
      </p:nvGrpSpPr>
      <p:grpSpPr>
        <a:xfrm>
          <a:off x="0" y="0"/>
          <a:ext cx="0" cy="0"/>
          <a:chOff x="0" y="0"/>
          <a:chExt cx="0" cy="0"/>
        </a:xfrm>
      </p:grpSpPr>
      <p:sp>
        <p:nvSpPr>
          <p:cNvPr id="131" name="Google Shape;131;p3"/>
          <p:cNvSpPr txBox="1">
            <a:spLocks noGrp="1"/>
          </p:cNvSpPr>
          <p:nvPr>
            <p:ph type="title"/>
          </p:nvPr>
        </p:nvSpPr>
        <p:spPr>
          <a:xfrm>
            <a:off x="1732500" y="2537977"/>
            <a:ext cx="5679000" cy="731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32" name="Google Shape;132;p3"/>
          <p:cNvSpPr txBox="1">
            <a:spLocks noGrp="1"/>
          </p:cNvSpPr>
          <p:nvPr>
            <p:ph type="title" idx="2" hasCustomPrompt="1"/>
          </p:nvPr>
        </p:nvSpPr>
        <p:spPr>
          <a:xfrm>
            <a:off x="4114800" y="1444987"/>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33" name="Google Shape;133;p3"/>
          <p:cNvSpPr txBox="1">
            <a:spLocks noGrp="1"/>
          </p:cNvSpPr>
          <p:nvPr>
            <p:ph type="subTitle" idx="1"/>
          </p:nvPr>
        </p:nvSpPr>
        <p:spPr>
          <a:xfrm>
            <a:off x="2556150" y="3421777"/>
            <a:ext cx="4031700" cy="365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04961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9"/>
        <p:cNvGrpSpPr/>
        <p:nvPr/>
      </p:nvGrpSpPr>
      <p:grpSpPr>
        <a:xfrm>
          <a:off x="0" y="0"/>
          <a:ext cx="0" cy="0"/>
          <a:chOff x="0" y="0"/>
          <a:chExt cx="0" cy="0"/>
        </a:xfrm>
      </p:grpSpPr>
      <p:sp>
        <p:nvSpPr>
          <p:cNvPr id="441" name="Google Shape;441;p9"/>
          <p:cNvSpPr txBox="1">
            <a:spLocks noGrp="1"/>
          </p:cNvSpPr>
          <p:nvPr>
            <p:ph type="title"/>
          </p:nvPr>
        </p:nvSpPr>
        <p:spPr>
          <a:xfrm>
            <a:off x="1321350" y="1702502"/>
            <a:ext cx="6501300" cy="8229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2" name="Google Shape;442;p9"/>
          <p:cNvSpPr txBox="1">
            <a:spLocks noGrp="1"/>
          </p:cNvSpPr>
          <p:nvPr>
            <p:ph type="subTitle" idx="1"/>
          </p:nvPr>
        </p:nvSpPr>
        <p:spPr>
          <a:xfrm>
            <a:off x="1321350" y="2526598"/>
            <a:ext cx="6501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8419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730AD-7605-CCDD-3B39-705EDA09F8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63FBA8A-01A3-09BE-2564-250049A7C9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3CD4165-9B77-DCD0-A961-4AE5E1703FDC}"/>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5" name="Footer Placeholder 4">
            <a:extLst>
              <a:ext uri="{FF2B5EF4-FFF2-40B4-BE49-F238E27FC236}">
                <a16:creationId xmlns:a16="http://schemas.microsoft.com/office/drawing/2014/main" xmlns="" id="{0BD07686-90AF-1B24-4F16-59D979817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5D273DD-976D-C646-805D-2BFD615665C6}"/>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216864454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34C669-225A-7FBB-FB2D-F67A6039231D}"/>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CAC96C4-A2EA-7463-AA35-F3D902D8D49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881BAD0-D2D2-36B6-6586-69864D82A41B}"/>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5" name="Footer Placeholder 4">
            <a:extLst>
              <a:ext uri="{FF2B5EF4-FFF2-40B4-BE49-F238E27FC236}">
                <a16:creationId xmlns:a16="http://schemas.microsoft.com/office/drawing/2014/main" xmlns="" id="{A40D5525-1381-0DD7-42E6-5D2C49D10B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6592B8E-ADEE-665E-3750-5F92D5FAA874}"/>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420219384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BBF45-AD9C-2E9E-4C18-44B713238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1F429B3-C061-D64D-EB74-856FB6AF7FC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FB2DA32-A742-72C2-2A4D-5F2F00F888E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0288D24-F401-0CFB-2DA3-578FBC64FA72}"/>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6" name="Footer Placeholder 5">
            <a:extLst>
              <a:ext uri="{FF2B5EF4-FFF2-40B4-BE49-F238E27FC236}">
                <a16:creationId xmlns:a16="http://schemas.microsoft.com/office/drawing/2014/main" xmlns="" id="{FF65EC36-9AEA-C448-E2C1-1D87B06BB9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E8CA14E-BE20-26ED-9CC8-6C8EEA1F8BEF}"/>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23016310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AF46F1-9AA9-5471-5F9C-153EEB510362}"/>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7D2C12A-40AD-CB84-E558-CB3B0F8AB04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E301684-A9F4-46AF-107A-FD39E435486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6BA6CD3-5451-FE6F-FA7D-25B372AF147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9E5472D-085F-DEDE-0066-B1CA01D4362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9B2FA43-7567-6F55-1B85-6C08E117191A}"/>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8" name="Footer Placeholder 7">
            <a:extLst>
              <a:ext uri="{FF2B5EF4-FFF2-40B4-BE49-F238E27FC236}">
                <a16:creationId xmlns:a16="http://schemas.microsoft.com/office/drawing/2014/main" xmlns="" id="{D3982622-0DE6-0BB5-6FE4-BD11152BE8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EA2DC200-AAF4-C79F-41E6-7692419AC05C}"/>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21637879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22D928-0F3F-9EDA-55DB-63C81B4914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82FE5B2-8208-627E-0C40-8772119D2F39}"/>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4" name="Footer Placeholder 3">
            <a:extLst>
              <a:ext uri="{FF2B5EF4-FFF2-40B4-BE49-F238E27FC236}">
                <a16:creationId xmlns:a16="http://schemas.microsoft.com/office/drawing/2014/main" xmlns="" id="{F1654E39-EAF0-DB58-D4FD-E33BA3B6F8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4936D17-C56A-012B-8391-C9DE96488D63}"/>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22817641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0F93909-4F37-D764-C531-B07A33A44852}"/>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3" name="Footer Placeholder 2">
            <a:extLst>
              <a:ext uri="{FF2B5EF4-FFF2-40B4-BE49-F238E27FC236}">
                <a16:creationId xmlns:a16="http://schemas.microsoft.com/office/drawing/2014/main" xmlns="" id="{BB2003C7-AADF-CE1C-9420-9630EFFEBD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11A76C6-A43E-6471-C23E-8F3510DA4201}"/>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233253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54CC4-D540-2792-76DB-4342966C7FB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97326D5-A9D2-1508-DE4A-604D6EC6441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9674B91-FDD2-78BB-5319-515A4811465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89805BF8-E55B-21B9-2E6B-20121318F2D3}"/>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6" name="Footer Placeholder 5">
            <a:extLst>
              <a:ext uri="{FF2B5EF4-FFF2-40B4-BE49-F238E27FC236}">
                <a16:creationId xmlns:a16="http://schemas.microsoft.com/office/drawing/2014/main" xmlns="" id="{61455315-C0F3-FD10-9B0B-C5913E8ED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9E5A6AC-76EA-AF10-5BF3-0212D6BAFBEA}"/>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301748466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3C2C6-8AC4-D295-323A-32D479FE830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8E63801-0D7A-BDE6-8574-FDC462E97A5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D9B756A2-E434-B5D5-8909-AE10D1AFA2E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929353C7-B088-9EF9-D881-4775F441C86A}"/>
              </a:ext>
            </a:extLst>
          </p:cNvPr>
          <p:cNvSpPr>
            <a:spLocks noGrp="1"/>
          </p:cNvSpPr>
          <p:nvPr>
            <p:ph type="dt" sz="half" idx="10"/>
          </p:nvPr>
        </p:nvSpPr>
        <p:spPr/>
        <p:txBody>
          <a:bodyPr/>
          <a:lstStyle/>
          <a:p>
            <a:fld id="{6EE2C932-80DE-4152-88B8-08272D7B66A7}" type="datetimeFigureOut">
              <a:rPr lang="en-IN" smtClean="0"/>
              <a:t>14-03-2025</a:t>
            </a:fld>
            <a:endParaRPr lang="en-IN"/>
          </a:p>
        </p:txBody>
      </p:sp>
      <p:sp>
        <p:nvSpPr>
          <p:cNvPr id="6" name="Footer Placeholder 5">
            <a:extLst>
              <a:ext uri="{FF2B5EF4-FFF2-40B4-BE49-F238E27FC236}">
                <a16:creationId xmlns:a16="http://schemas.microsoft.com/office/drawing/2014/main" xmlns="" id="{FFD3B4CC-FDF5-6E98-DDC5-305C5445E8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6CD32B2-3D14-5E27-AF15-646C00DE3863}"/>
              </a:ext>
            </a:extLst>
          </p:cNvPr>
          <p:cNvSpPr>
            <a:spLocks noGrp="1"/>
          </p:cNvSpPr>
          <p:nvPr>
            <p:ph type="sldNum" sz="quarter" idx="12"/>
          </p:nvPr>
        </p:nvSpPr>
        <p:spPr/>
        <p:txBody>
          <a:bodyPr/>
          <a:lstStyle/>
          <a:p>
            <a:fld id="{33C05320-0D7F-4A4B-83C3-F7D4F3405487}" type="slidenum">
              <a:rPr lang="en-IN" smtClean="0"/>
              <a:t>‹#›</a:t>
            </a:fld>
            <a:endParaRPr lang="en-IN"/>
          </a:p>
        </p:txBody>
      </p:sp>
    </p:spTree>
    <p:extLst>
      <p:ext uri="{BB962C8B-B14F-4D97-AF65-F5344CB8AC3E}">
        <p14:creationId xmlns:p14="http://schemas.microsoft.com/office/powerpoint/2010/main" val="31551808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AC222C4-DA42-CE99-3C0A-CA0D430B3EB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9BBDB30-B92F-741A-3606-64F4CBF5938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BB95475-94E8-EB62-FB5E-19BFF63FBB4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EE2C932-80DE-4152-88B8-08272D7B66A7}" type="datetimeFigureOut">
              <a:rPr lang="en-IN" smtClean="0"/>
              <a:t>14-03-2025</a:t>
            </a:fld>
            <a:endParaRPr lang="en-IN"/>
          </a:p>
        </p:txBody>
      </p:sp>
      <p:sp>
        <p:nvSpPr>
          <p:cNvPr id="5" name="Footer Placeholder 4">
            <a:extLst>
              <a:ext uri="{FF2B5EF4-FFF2-40B4-BE49-F238E27FC236}">
                <a16:creationId xmlns:a16="http://schemas.microsoft.com/office/drawing/2014/main" xmlns="" id="{DD28F996-48FD-AB0F-2686-65263751FFE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1996BE3C-2D00-C407-79A8-7E725649F8B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3C05320-0D7F-4A4B-83C3-F7D4F3405487}" type="slidenum">
              <a:rPr lang="en-IN" smtClean="0"/>
              <a:t>‹#›</a:t>
            </a:fld>
            <a:endParaRPr lang="en-IN"/>
          </a:p>
        </p:txBody>
      </p:sp>
    </p:spTree>
    <p:extLst>
      <p:ext uri="{BB962C8B-B14F-4D97-AF65-F5344CB8AC3E}">
        <p14:creationId xmlns:p14="http://schemas.microsoft.com/office/powerpoint/2010/main" val="34155392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690" name="Google Shape;1690;p36"/>
          <p:cNvSpPr txBox="1">
            <a:spLocks noGrp="1"/>
          </p:cNvSpPr>
          <p:nvPr>
            <p:ph type="ctrTitle"/>
          </p:nvPr>
        </p:nvSpPr>
        <p:spPr>
          <a:xfrm>
            <a:off x="1281793" y="1545165"/>
            <a:ext cx="6580414" cy="157306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AUTOMATION OF MINUTES OF MEETING(MOM)</a:t>
            </a:r>
            <a:br>
              <a:rPr lang="e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USING NLP</a:t>
            </a:r>
            <a:endParaRPr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691" name="Google Shape;1691;p36"/>
          <p:cNvSpPr txBox="1">
            <a:spLocks noGrp="1"/>
          </p:cNvSpPr>
          <p:nvPr>
            <p:ph type="subTitle" idx="1"/>
          </p:nvPr>
        </p:nvSpPr>
        <p:spPr>
          <a:xfrm>
            <a:off x="5609773" y="3474964"/>
            <a:ext cx="3381828" cy="8729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latin typeface="Times New Roman" panose="02020603050405020304" pitchFamily="18" charset="0"/>
                <a:cs typeface="Times New Roman" panose="02020603050405020304" pitchFamily="18" charset="0"/>
              </a:rPr>
              <a:t>PRESENTED BY :</a:t>
            </a:r>
          </a:p>
          <a:p>
            <a:pPr marL="0" lvl="0" indent="0" algn="l" rtl="0">
              <a:spcBef>
                <a:spcPts val="0"/>
              </a:spcBef>
              <a:spcAft>
                <a:spcPts val="0"/>
              </a:spcAft>
              <a:buNone/>
            </a:pPr>
            <a:r>
              <a:rPr lang="en" sz="1500" dirty="0">
                <a:latin typeface="Times New Roman" panose="02020603050405020304" pitchFamily="18" charset="0"/>
                <a:cs typeface="Times New Roman" panose="02020603050405020304" pitchFamily="18" charset="0"/>
              </a:rPr>
              <a:t>                              NARESHKUMAR A</a:t>
            </a:r>
          </a:p>
          <a:p>
            <a:pPr marL="0" lvl="0" indent="0" algn="l" rtl="0">
              <a:spcBef>
                <a:spcPts val="0"/>
              </a:spcBef>
              <a:spcAft>
                <a:spcPts val="0"/>
              </a:spcAft>
              <a:buNone/>
            </a:pPr>
            <a:r>
              <a:rPr lang="en" sz="1500" dirty="0">
                <a:latin typeface="Times New Roman" panose="02020603050405020304" pitchFamily="18" charset="0"/>
                <a:cs typeface="Times New Roman" panose="02020603050405020304" pitchFamily="18" charset="0"/>
              </a:rPr>
              <a:t>                              RAJEEV R</a:t>
            </a:r>
            <a:endParaRPr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3" name="Google Shape;1696;p37">
            <a:extLst>
              <a:ext uri="{FF2B5EF4-FFF2-40B4-BE49-F238E27FC236}">
                <a16:creationId xmlns:a16="http://schemas.microsoft.com/office/drawing/2014/main" xmlns="" id="{63D73CEA-5222-B939-815F-51B1E34D68F9}"/>
              </a:ext>
            </a:extLst>
          </p:cNvPr>
          <p:cNvSpPr txBox="1">
            <a:spLocks noGrp="1"/>
          </p:cNvSpPr>
          <p:nvPr>
            <p:ph type="title"/>
          </p:nvPr>
        </p:nvSpPr>
        <p:spPr>
          <a:xfrm>
            <a:off x="182970" y="383926"/>
            <a:ext cx="8196813"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u="sng" dirty="0">
                <a:latin typeface="Times New Roman" panose="02020603050405020304" pitchFamily="18" charset="0"/>
                <a:cs typeface="Times New Roman" panose="02020603050405020304" pitchFamily="18" charset="0"/>
              </a:rPr>
              <a:t>INITIAL CHALLENGES AND RISKS :</a:t>
            </a:r>
            <a:endParaRPr lang="en-IN" sz="30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7001CCC-7898-8BE3-0C30-9BB66A66A6ED}"/>
              </a:ext>
            </a:extLst>
          </p:cNvPr>
          <p:cNvSpPr txBox="1"/>
          <p:nvPr/>
        </p:nvSpPr>
        <p:spPr>
          <a:xfrm>
            <a:off x="182970" y="1654067"/>
            <a:ext cx="8803037" cy="1015663"/>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What challenges do you anticipate during the project ?</a:t>
            </a:r>
          </a:p>
          <a:p>
            <a:endParaRPr lang="en-US" sz="2000" b="1" u="sng" dirty="0">
              <a:latin typeface="Times New Roman" panose="02020603050405020304" pitchFamily="18" charset="0"/>
              <a:cs typeface="Times New Roman" panose="02020603050405020304" pitchFamily="18" charset="0"/>
            </a:endParaRPr>
          </a:p>
          <a:p>
            <a:pPr marL="342900" indent="-342900">
              <a:buClr>
                <a:schemeClr val="bg1"/>
              </a:buClr>
              <a:buFont typeface="Wingdings" pitchFamily="2" charset="2"/>
              <a:buChar char="§"/>
            </a:pPr>
            <a:r>
              <a:rPr lang="en-IN" sz="2000" dirty="0">
                <a:latin typeface="Times New Roman" pitchFamily="18" charset="0"/>
                <a:cs typeface="Times New Roman" pitchFamily="18" charset="0"/>
              </a:rPr>
              <a:t>Data Quality and Availability are the major issue of this project.</a:t>
            </a:r>
            <a:endParaRPr 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3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6" name="Google Shape;1729;p39">
            <a:extLst>
              <a:ext uri="{FF2B5EF4-FFF2-40B4-BE49-F238E27FC236}">
                <a16:creationId xmlns:a16="http://schemas.microsoft.com/office/drawing/2014/main" xmlns="" id="{857CA773-969B-FCBA-C788-2FD792F87469}"/>
              </a:ext>
            </a:extLst>
          </p:cNvPr>
          <p:cNvSpPr txBox="1">
            <a:spLocks/>
          </p:cNvSpPr>
          <p:nvPr/>
        </p:nvSpPr>
        <p:spPr>
          <a:xfrm>
            <a:off x="260417" y="833666"/>
            <a:ext cx="5182441" cy="731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Audiowide"/>
              <a:buNone/>
              <a:defRPr sz="5500" b="0" i="0" u="none" strike="noStrike" cap="none">
                <a:solidFill>
                  <a:schemeClr val="lt1"/>
                </a:solidFill>
                <a:latin typeface="Audiowide"/>
                <a:ea typeface="Audiowide"/>
                <a:cs typeface="Audiowide"/>
                <a:sym typeface="Audiowide"/>
              </a:defRPr>
            </a:lvl1pPr>
            <a:lvl2pPr marR="0" lvl="1"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3600"/>
              <a:buFont typeface="Arial"/>
              <a:buNone/>
              <a:defRPr sz="3600" b="0" i="0" u="none" strike="noStrike" cap="none">
                <a:solidFill>
                  <a:schemeClr val="lt1"/>
                </a:solidFill>
                <a:latin typeface="Arial"/>
                <a:ea typeface="Arial"/>
                <a:cs typeface="Arial"/>
                <a:sym typeface="Arial"/>
              </a:defRPr>
            </a:lvl9pPr>
          </a:lstStyle>
          <a:p>
            <a:pPr algn="l"/>
            <a:r>
              <a:rPr lang="en-US" sz="3300" b="1" dirty="0">
                <a:solidFill>
                  <a:schemeClr val="tx1"/>
                </a:solidFill>
                <a:latin typeface="Times New Roman" panose="02020603050405020304" pitchFamily="18" charset="0"/>
                <a:cs typeface="Times New Roman" panose="02020603050405020304" pitchFamily="18" charset="0"/>
              </a:rPr>
              <a:t> PROPOSED SOLUTION:</a:t>
            </a:r>
          </a:p>
        </p:txBody>
      </p:sp>
      <p:sp>
        <p:nvSpPr>
          <p:cNvPr id="7" name="TextBox 6">
            <a:extLst>
              <a:ext uri="{FF2B5EF4-FFF2-40B4-BE49-F238E27FC236}">
                <a16:creationId xmlns:a16="http://schemas.microsoft.com/office/drawing/2014/main" xmlns="" id="{237A8FA9-09A2-3A0F-4B18-05BF92AC6D79}"/>
              </a:ext>
            </a:extLst>
          </p:cNvPr>
          <p:cNvSpPr txBox="1"/>
          <p:nvPr/>
        </p:nvSpPr>
        <p:spPr>
          <a:xfrm>
            <a:off x="638628" y="1771539"/>
            <a:ext cx="7866743" cy="861774"/>
          </a:xfrm>
          <a:prstGeom prst="rect">
            <a:avLst/>
          </a:prstGeom>
          <a:noFill/>
        </p:spPr>
        <p:txBody>
          <a:bodyPr wrap="square">
            <a:spAutoFit/>
          </a:bodyPr>
          <a:lstStyle/>
          <a:p>
            <a:pPr algn="just"/>
            <a:r>
              <a:rPr lang="en-US" sz="2500" dirty="0">
                <a:latin typeface="Aldhabi" panose="01000000000000000000" pitchFamily="2" charset="-78"/>
                <a:cs typeface="Aldhabi" panose="01000000000000000000" pitchFamily="2" charset="-78"/>
              </a:rPr>
              <a:t>Automating this process helps any organization or management to have their MoM companion staged anytime, anywhere they need without human dependence.</a:t>
            </a:r>
          </a:p>
        </p:txBody>
      </p:sp>
    </p:spTree>
    <p:extLst>
      <p:ext uri="{BB962C8B-B14F-4D97-AF65-F5344CB8AC3E}">
        <p14:creationId xmlns:p14="http://schemas.microsoft.com/office/powerpoint/2010/main" val="237893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40"/>
          <p:cNvSpPr txBox="1">
            <a:spLocks noGrp="1"/>
          </p:cNvSpPr>
          <p:nvPr>
            <p:ph type="title"/>
          </p:nvPr>
        </p:nvSpPr>
        <p:spPr>
          <a:xfrm>
            <a:off x="1321350" y="2160300"/>
            <a:ext cx="6501300" cy="82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endParaRP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38" name="Google Shape;1738;p40"/>
          <p:cNvSpPr/>
          <p:nvPr/>
        </p:nvSpPr>
        <p:spPr>
          <a:xfrm>
            <a:off x="7693825" y="3442200"/>
            <a:ext cx="35600" cy="87750"/>
          </a:xfrm>
          <a:custGeom>
            <a:avLst/>
            <a:gdLst/>
            <a:ahLst/>
            <a:cxnLst/>
            <a:rect l="l" t="t" r="r" b="b"/>
            <a:pathLst>
              <a:path w="1424" h="3510" extrusionOk="0">
                <a:moveTo>
                  <a:pt x="0" y="0"/>
                </a:moveTo>
                <a:lnTo>
                  <a:pt x="0" y="0"/>
                </a:lnTo>
                <a:lnTo>
                  <a:pt x="0" y="0"/>
                </a:lnTo>
                <a:lnTo>
                  <a:pt x="0" y="0"/>
                </a:lnTo>
                <a:lnTo>
                  <a:pt x="141" y="281"/>
                </a:lnTo>
                <a:lnTo>
                  <a:pt x="321" y="622"/>
                </a:lnTo>
                <a:lnTo>
                  <a:pt x="522" y="1043"/>
                </a:lnTo>
                <a:lnTo>
                  <a:pt x="742" y="1564"/>
                </a:lnTo>
                <a:lnTo>
                  <a:pt x="983" y="2166"/>
                </a:lnTo>
                <a:lnTo>
                  <a:pt x="1203" y="2808"/>
                </a:lnTo>
                <a:lnTo>
                  <a:pt x="1424" y="3510"/>
                </a:lnTo>
                <a:lnTo>
                  <a:pt x="1424" y="3510"/>
                </a:lnTo>
                <a:lnTo>
                  <a:pt x="1203" y="2808"/>
                </a:lnTo>
                <a:lnTo>
                  <a:pt x="983" y="2166"/>
                </a:lnTo>
                <a:lnTo>
                  <a:pt x="742" y="1564"/>
                </a:lnTo>
                <a:lnTo>
                  <a:pt x="522" y="1043"/>
                </a:lnTo>
                <a:lnTo>
                  <a:pt x="321" y="622"/>
                </a:lnTo>
                <a:lnTo>
                  <a:pt x="141" y="281"/>
                </a:lnTo>
                <a:lnTo>
                  <a:pt x="0" y="0"/>
                </a:lnTo>
                <a:lnTo>
                  <a:pt x="0" y="0"/>
                </a:lnTo>
                <a:close/>
              </a:path>
            </a:pathLst>
          </a:custGeom>
          <a:solidFill>
            <a:srgbClr val="FF97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37"/>
          <p:cNvSpPr txBox="1">
            <a:spLocks noGrp="1"/>
          </p:cNvSpPr>
          <p:nvPr>
            <p:ph type="title"/>
          </p:nvPr>
        </p:nvSpPr>
        <p:spPr>
          <a:xfrm>
            <a:off x="422457" y="725077"/>
            <a:ext cx="770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Times New Roman" panose="02020603050405020304" pitchFamily="18" charset="0"/>
                <a:cs typeface="Times New Roman" panose="02020603050405020304" pitchFamily="18" charset="0"/>
              </a:rPr>
              <a:t>W</a:t>
            </a:r>
            <a:r>
              <a:rPr lang="en-IN" b="1" dirty="0">
                <a:latin typeface="Times New Roman" panose="02020603050405020304" pitchFamily="18" charset="0"/>
                <a:cs typeface="Times New Roman" panose="02020603050405020304" pitchFamily="18" charset="0"/>
              </a:rPr>
              <a:t>hat Is Minutes of Meeting  ?</a:t>
            </a:r>
            <a:endParaRPr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D662AFAD-AC90-5A1A-725B-3B1576A5E567}"/>
              </a:ext>
            </a:extLst>
          </p:cNvPr>
          <p:cNvSpPr txBox="1"/>
          <p:nvPr/>
        </p:nvSpPr>
        <p:spPr>
          <a:xfrm>
            <a:off x="683714" y="1636891"/>
            <a:ext cx="7997973" cy="2015936"/>
          </a:xfrm>
          <a:prstGeom prst="rect">
            <a:avLst/>
          </a:prstGeom>
          <a:noFill/>
        </p:spPr>
        <p:txBody>
          <a:bodyPr wrap="square" rtlCol="0">
            <a:spAutoFit/>
          </a:bodyPr>
          <a:lstStyle/>
          <a:p>
            <a:pPr algn="just"/>
            <a:r>
              <a:rPr lang="en-IN" sz="2500" dirty="0">
                <a:latin typeface="Aldhabi" panose="01000000000000000000" pitchFamily="2" charset="-78"/>
                <a:cs typeface="Aldhabi" panose="01000000000000000000" pitchFamily="2" charset="-78"/>
              </a:rPr>
              <a:t> Minutes of meeting (MOM) is a part of almost every professional meeting which pave way to track or handle workflow ,and helps gather gist of the meeting content for the attendees as well as non attendees of the meet who may need the information to act on . Taking  MOM has been made manual till now which has one Person dedicatedly  listening to each and every conversation and taking notes on what needs to be cached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37"/>
          <p:cNvSpPr txBox="1">
            <a:spLocks noGrp="1"/>
          </p:cNvSpPr>
          <p:nvPr>
            <p:ph type="title"/>
          </p:nvPr>
        </p:nvSpPr>
        <p:spPr>
          <a:xfrm>
            <a:off x="573013" y="398562"/>
            <a:ext cx="770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ABSTRACT :</a:t>
            </a:r>
            <a:endParaRPr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D662AFAD-AC90-5A1A-725B-3B1576A5E567}"/>
              </a:ext>
            </a:extLst>
          </p:cNvPr>
          <p:cNvSpPr txBox="1"/>
          <p:nvPr/>
        </p:nvSpPr>
        <p:spPr>
          <a:xfrm>
            <a:off x="573013" y="1102345"/>
            <a:ext cx="7997973" cy="2785378"/>
          </a:xfrm>
          <a:prstGeom prst="rect">
            <a:avLst/>
          </a:prstGeom>
          <a:noFill/>
        </p:spPr>
        <p:txBody>
          <a:bodyPr wrap="square" rtlCol="0">
            <a:spAutoFit/>
          </a:bodyPr>
          <a:lstStyle/>
          <a:p>
            <a:pPr algn="just"/>
            <a:r>
              <a:rPr lang="en-US" sz="2500" dirty="0">
                <a:latin typeface="Aldhabi" panose="01000000000000000000" pitchFamily="2" charset="-78"/>
                <a:cs typeface="Aldhabi" panose="01000000000000000000" pitchFamily="2" charset="-78"/>
              </a:rPr>
              <a:t>Minutes of Meeting (</a:t>
            </a:r>
            <a:r>
              <a:rPr lang="en-US" sz="2500" dirty="0" err="1">
                <a:latin typeface="Aldhabi" panose="01000000000000000000" pitchFamily="2" charset="-78"/>
                <a:cs typeface="Aldhabi" panose="01000000000000000000" pitchFamily="2" charset="-78"/>
              </a:rPr>
              <a:t>i.e</a:t>
            </a:r>
            <a:r>
              <a:rPr lang="en-US" sz="2500" dirty="0">
                <a:latin typeface="Aldhabi" panose="01000000000000000000" pitchFamily="2" charset="-78"/>
                <a:cs typeface="Aldhabi" panose="01000000000000000000" pitchFamily="2" charset="-78"/>
              </a:rPr>
              <a:t> MoM) is a part of almost every professional meeting which paves way to track or handle workflow, and helps gather gist of the meeting content for the attendees as well as non attendees of the meet who may need the information to act on. Taking MoM has been made manual till now which has one person dedicatedly listening to each and every conversation and taking notes on what needs to be cached. Automating this process helps any organization or management to have their MoM companion staged anytime, anywhere they need without human dependence.</a:t>
            </a:r>
            <a:endParaRPr lang="en-IN" sz="2500" dirty="0">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06040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4"/>
        <p:cNvGrpSpPr/>
        <p:nvPr/>
      </p:nvGrpSpPr>
      <p:grpSpPr>
        <a:xfrm>
          <a:off x="0" y="0"/>
          <a:ext cx="0" cy="0"/>
          <a:chOff x="0" y="0"/>
          <a:chExt cx="0" cy="0"/>
        </a:xfrm>
      </p:grpSpPr>
      <p:sp>
        <p:nvSpPr>
          <p:cNvPr id="3" name="Title 2">
            <a:extLst>
              <a:ext uri="{FF2B5EF4-FFF2-40B4-BE49-F238E27FC236}">
                <a16:creationId xmlns:a16="http://schemas.microsoft.com/office/drawing/2014/main" xmlns="" id="{DFA6824D-CDF3-3949-47E6-4D580A65D836}"/>
              </a:ext>
            </a:extLst>
          </p:cNvPr>
          <p:cNvSpPr>
            <a:spLocks noGrp="1"/>
          </p:cNvSpPr>
          <p:nvPr>
            <p:ph type="title"/>
          </p:nvPr>
        </p:nvSpPr>
        <p:spPr>
          <a:xfrm>
            <a:off x="638763" y="362857"/>
            <a:ext cx="4978152" cy="672326"/>
          </a:xfrm>
        </p:spPr>
        <p:txBody>
          <a:bodyPr/>
          <a:lstStyle/>
          <a:p>
            <a:r>
              <a:rPr lang="en-US" sz="3200" b="1" u="sng" dirty="0">
                <a:latin typeface="Times New Roman" panose="02020603050405020304" pitchFamily="18" charset="0"/>
                <a:cs typeface="Times New Roman" panose="02020603050405020304" pitchFamily="18" charset="0"/>
              </a:rPr>
              <a:t>BASE PAPER DETAIL</a:t>
            </a:r>
            <a:endParaRPr lang="en-IN" sz="3200" b="1" u="sng"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xmlns="" id="{66F249D4-873F-76BC-E35D-B77A3CD3AF37}"/>
              </a:ext>
            </a:extLst>
          </p:cNvPr>
          <p:cNvSpPr txBox="1"/>
          <p:nvPr/>
        </p:nvSpPr>
        <p:spPr>
          <a:xfrm>
            <a:off x="624001" y="1533571"/>
            <a:ext cx="7910399" cy="1846659"/>
          </a:xfrm>
          <a:prstGeom prst="rect">
            <a:avLst/>
          </a:prstGeom>
          <a:noFill/>
        </p:spPr>
        <p:txBody>
          <a:bodyPr wrap="square" rtlCol="0">
            <a:spAutoFit/>
          </a:bodyPr>
          <a:lstStyle/>
          <a:p>
            <a:pPr marL="342900" indent="-342900">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TITLE OF THE PAPER - </a:t>
            </a:r>
            <a:r>
              <a:rPr lang="en-US" sz="1900" dirty="0">
                <a:latin typeface="Times New Roman" panose="02020603050405020304" pitchFamily="18" charset="0"/>
                <a:cs typeface="Times New Roman" panose="02020603050405020304" pitchFamily="18" charset="0"/>
              </a:rPr>
              <a:t>Automation of Minutes of Meeting (MoM)                                    			       using NLP</a:t>
            </a:r>
          </a:p>
          <a:p>
            <a:pPr marL="342900" indent="-342900">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JOURNAL NAME  - IEEE Explore</a:t>
            </a:r>
          </a:p>
          <a:p>
            <a:pPr marL="342900" indent="-342900">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AUTHOR NAME -  Pawan </a:t>
            </a:r>
            <a:r>
              <a:rPr lang="en-IN" sz="1900" dirty="0" err="1">
                <a:latin typeface="Times New Roman" panose="02020603050405020304" pitchFamily="18" charset="0"/>
                <a:cs typeface="Times New Roman" panose="02020603050405020304" pitchFamily="18" charset="0"/>
              </a:rPr>
              <a:t>kumar</a:t>
            </a:r>
            <a:r>
              <a:rPr lang="en-IN" sz="1900" dirty="0">
                <a:latin typeface="Times New Roman" panose="02020603050405020304" pitchFamily="18" charset="0"/>
                <a:cs typeface="Times New Roman" panose="02020603050405020304" pitchFamily="18" charset="0"/>
              </a:rPr>
              <a:t> S, </a:t>
            </a:r>
            <a:r>
              <a:rPr lang="en-IN" sz="1900" dirty="0" err="1">
                <a:latin typeface="Times New Roman" panose="02020603050405020304" pitchFamily="18" charset="0"/>
                <a:cs typeface="Times New Roman" panose="02020603050405020304" pitchFamily="18" charset="0"/>
              </a:rPr>
              <a:t>Guruprasath</a:t>
            </a:r>
            <a:r>
              <a:rPr lang="en-IN" sz="1900" dirty="0">
                <a:latin typeface="Times New Roman" panose="02020603050405020304" pitchFamily="18" charset="0"/>
                <a:cs typeface="Times New Roman" panose="02020603050405020304" pitchFamily="18" charset="0"/>
              </a:rPr>
              <a:t> M,   Jayaprakash J</a:t>
            </a:r>
          </a:p>
          <a:p>
            <a:pPr marL="342900" indent="-342900">
              <a:buFont typeface="Wingdings" panose="05000000000000000000" pitchFamily="2" charset="2"/>
              <a:buChar char="Ø"/>
            </a:pPr>
            <a:r>
              <a:rPr lang="en-IN" sz="1900" dirty="0">
                <a:latin typeface="Times New Roman" panose="02020603050405020304" pitchFamily="18" charset="0"/>
                <a:cs typeface="Times New Roman" panose="02020603050405020304" pitchFamily="18" charset="0"/>
              </a:rPr>
              <a:t>PUBLICATION DATE -12 MAY 2022</a:t>
            </a:r>
          </a:p>
          <a:p>
            <a:pPr>
              <a:buClr>
                <a:schemeClr val="bg1"/>
              </a:buClr>
            </a:pPr>
            <a:endParaRPr lang="en-IN"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37"/>
          <p:cNvSpPr txBox="1">
            <a:spLocks noGrp="1"/>
          </p:cNvSpPr>
          <p:nvPr>
            <p:ph type="title"/>
          </p:nvPr>
        </p:nvSpPr>
        <p:spPr>
          <a:xfrm>
            <a:off x="720000" y="267811"/>
            <a:ext cx="770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dirty="0">
                <a:latin typeface="Times New Roman" panose="02020603050405020304" pitchFamily="18" charset="0"/>
                <a:cs typeface="Times New Roman" panose="02020603050405020304" pitchFamily="18" charset="0"/>
              </a:rPr>
              <a:t>PROBLEM STATEMENT : </a:t>
            </a:r>
            <a:endParaRPr b="1" u="sng"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06BA612A-728C-6020-2556-03EE6BBAFE9F}"/>
              </a:ext>
            </a:extLst>
          </p:cNvPr>
          <p:cNvSpPr txBox="1"/>
          <p:nvPr/>
        </p:nvSpPr>
        <p:spPr>
          <a:xfrm>
            <a:off x="170481" y="1217793"/>
            <a:ext cx="8803037" cy="23698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What problem are you trying to solve?</a:t>
            </a:r>
          </a:p>
          <a:p>
            <a:r>
              <a:rPr lang="en-US" sz="20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problem being addressed is the “</a:t>
            </a:r>
            <a:r>
              <a:rPr lang="en-US" sz="1800" u="sng" dirty="0">
                <a:latin typeface="Times New Roman" panose="02020603050405020304" pitchFamily="18" charset="0"/>
                <a:cs typeface="Times New Roman" panose="02020603050405020304" pitchFamily="18" charset="0"/>
              </a:rPr>
              <a:t>Manual process of creating Minutes of Meetings (MoM)</a:t>
            </a:r>
            <a:r>
              <a:rPr lang="en-US" sz="1800" dirty="0">
                <a:latin typeface="Times New Roman" panose="02020603050405020304" pitchFamily="18" charset="0"/>
                <a:cs typeface="Times New Roman" panose="02020603050405020304" pitchFamily="18" charset="0"/>
              </a:rPr>
              <a:t>”, which involves a dedicated person taking detailed notes during meetings. </a:t>
            </a: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Time-consuming</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Prone to human error</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Lack of consistency</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Dependency on a person</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Delayed distribution</a:t>
            </a:r>
            <a:endParaRPr lang="en-IN"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696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2" name="TextBox 1">
            <a:extLst>
              <a:ext uri="{FF2B5EF4-FFF2-40B4-BE49-F238E27FC236}">
                <a16:creationId xmlns:a16="http://schemas.microsoft.com/office/drawing/2014/main" xmlns="" id="{06BA612A-728C-6020-2556-03EE6BBAFE9F}"/>
              </a:ext>
            </a:extLst>
          </p:cNvPr>
          <p:cNvSpPr txBox="1"/>
          <p:nvPr/>
        </p:nvSpPr>
        <p:spPr>
          <a:xfrm>
            <a:off x="77491" y="94781"/>
            <a:ext cx="8803037" cy="486287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Why is this problem important, and what impact will solving it have?</a:t>
            </a:r>
          </a:p>
          <a:p>
            <a:r>
              <a:rPr lang="en-US" sz="1800" b="1" u="sng"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This problem is important because effective communication and accountability are critical to the success of any organization. </a:t>
            </a:r>
            <a:r>
              <a:rPr lang="en-US" sz="1800" b="1" dirty="0">
                <a:latin typeface="Times New Roman" panose="02020603050405020304" pitchFamily="18" charset="0"/>
                <a:cs typeface="Times New Roman" panose="02020603050405020304" pitchFamily="18" charset="0"/>
              </a:rPr>
              <a:t>Minutes of Meetings (MoM)</a:t>
            </a:r>
            <a:r>
              <a:rPr lang="en-US" sz="1800" dirty="0">
                <a:latin typeface="Times New Roman" panose="02020603050405020304" pitchFamily="18" charset="0"/>
                <a:cs typeface="Times New Roman" panose="02020603050405020304" pitchFamily="18" charset="0"/>
              </a:rPr>
              <a:t> are essential tools for tracking decisions, action items, and progress, and poor MoM practices can lead to inefficiencies, miscommunication, and missed opportunities.</a:t>
            </a:r>
            <a:r>
              <a:rPr lang="en-US" sz="1800" b="1" u="sng" dirty="0">
                <a:latin typeface="Times New Roman" panose="02020603050405020304" pitchFamily="18" charset="0"/>
                <a:cs typeface="Times New Roman" panose="02020603050405020304" pitchFamily="18" charset="0"/>
              </a:rPr>
              <a:t>  </a:t>
            </a:r>
          </a:p>
          <a:p>
            <a:endParaRPr lang="en-US" sz="1800" b="1" u="sng"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Importance of the Problem:</a:t>
            </a:r>
          </a:p>
          <a:p>
            <a:pPr marL="342900" indent="-34290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Improved Decision-Making</a:t>
            </a:r>
          </a:p>
          <a:p>
            <a:pPr marL="342900" indent="-34290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Efficiency in Workflow</a:t>
            </a:r>
          </a:p>
          <a:p>
            <a:pPr marL="342900" indent="-34290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Collaboration Across Teams</a:t>
            </a:r>
          </a:p>
          <a:p>
            <a:pPr>
              <a:buClr>
                <a:schemeClr val="bg1"/>
              </a:buClr>
            </a:pPr>
            <a:endParaRPr lang="en-IN" sz="1800"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Impact of Solving the Problem </a:t>
            </a:r>
            <a:r>
              <a:rPr lang="en-IN" sz="1800" b="1" u="sng" dirty="0">
                <a:latin typeface="Times New Roman" panose="02020603050405020304" pitchFamily="18" charset="0"/>
                <a:cs typeface="Times New Roman" panose="02020603050405020304" pitchFamily="18" charset="0"/>
              </a:rPr>
              <a:t>:</a:t>
            </a: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Increased Productivity</a:t>
            </a:r>
            <a:endParaRPr lang="en-IN" sz="1800" b="1" u="sng" dirty="0">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Improved Accuracy and Consistency</a:t>
            </a:r>
            <a:endParaRPr lang="en-IN" sz="1800" b="1" u="sng" dirty="0">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Faster Information Sharing</a:t>
            </a:r>
            <a:endParaRPr lang="en-IN" sz="1800" b="1" u="sng" dirty="0">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Greater Accessibility</a:t>
            </a:r>
            <a:r>
              <a:rPr lang="en-IN" sz="1800" b="1" u="sng" dirty="0">
                <a:latin typeface="Times New Roman" panose="02020603050405020304" pitchFamily="18" charset="0"/>
                <a:cs typeface="Times New Roman" panose="02020603050405020304" pitchFamily="18" charset="0"/>
              </a:rPr>
              <a:t>                            </a:t>
            </a:r>
            <a:endParaRPr lang="en-US" sz="1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172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2" name="TextBox 1">
            <a:extLst>
              <a:ext uri="{FF2B5EF4-FFF2-40B4-BE49-F238E27FC236}">
                <a16:creationId xmlns:a16="http://schemas.microsoft.com/office/drawing/2014/main" xmlns="" id="{06BA612A-728C-6020-2556-03EE6BBAFE9F}"/>
              </a:ext>
            </a:extLst>
          </p:cNvPr>
          <p:cNvSpPr txBox="1"/>
          <p:nvPr/>
        </p:nvSpPr>
        <p:spPr>
          <a:xfrm>
            <a:off x="77491" y="508438"/>
            <a:ext cx="8803037" cy="378565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a:t>
            </a:r>
            <a:r>
              <a:rPr lang="en-US" sz="1800" b="1" u="sng" dirty="0">
                <a:latin typeface="Times New Roman" panose="02020603050405020304" pitchFamily="18" charset="0"/>
                <a:cs typeface="Times New Roman" panose="02020603050405020304" pitchFamily="18" charset="0"/>
              </a:rPr>
              <a:t>What is the clear need or demand for this project / idea in the target market??</a:t>
            </a:r>
            <a:endParaRPr lang="en-US" sz="2000" b="1" u="sng" dirty="0">
              <a:latin typeface="Times New Roman" panose="02020603050405020304" pitchFamily="18" charset="0"/>
              <a:cs typeface="Times New Roman" panose="02020603050405020304" pitchFamily="18" charset="0"/>
            </a:endParaRPr>
          </a:p>
          <a:p>
            <a:endParaRPr lang="en-US" sz="2000" b="1" u="sng"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NEEDS:</a:t>
            </a:r>
            <a:r>
              <a:rPr lang="en-US" sz="1800" b="1" u="sng" dirty="0">
                <a:latin typeface="Times New Roman" panose="02020603050405020304" pitchFamily="18" charset="0"/>
                <a:cs typeface="Times New Roman" panose="02020603050405020304" pitchFamily="18" charset="0"/>
              </a:rPr>
              <a:t>      </a:t>
            </a: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Time &amp; Cost Efficiency</a:t>
            </a: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Accuracy &amp; Consistency</a:t>
            </a: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Scalability for Large Organizations</a:t>
            </a: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Focus on Productivity</a:t>
            </a:r>
          </a:p>
          <a:p>
            <a:pPr>
              <a:buClr>
                <a:schemeClr val="bg1"/>
              </a:buClr>
            </a:pPr>
            <a:endParaRPr lang="en-IN" sz="1800" dirty="0">
              <a:latin typeface="Times New Roman" panose="02020603050405020304" pitchFamily="18" charset="0"/>
              <a:cs typeface="Times New Roman" panose="02020603050405020304" pitchFamily="18" charset="0"/>
            </a:endParaRPr>
          </a:p>
          <a:p>
            <a:pPr>
              <a:buClr>
                <a:schemeClr val="bg1"/>
              </a:buClr>
            </a:pPr>
            <a:r>
              <a:rPr lang="en-IN" sz="1800" b="1" u="sng" dirty="0">
                <a:latin typeface="Times New Roman" panose="02020603050405020304" pitchFamily="18" charset="0"/>
                <a:cs typeface="Times New Roman" panose="02020603050405020304" pitchFamily="18" charset="0"/>
              </a:rPr>
              <a:t>TARGET MARKET SEGMENTS:</a:t>
            </a: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Enterprises with distributed teams</a:t>
            </a:r>
          </a:p>
          <a:p>
            <a:pPr marL="285750" indent="-285750">
              <a:buClr>
                <a:schemeClr val="bg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Startups and SMEs needing efficiency</a:t>
            </a:r>
            <a:endParaRPr lang="en-IN" sz="1800" dirty="0">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Industries with regulatory needs (law, healthcare, finance)</a:t>
            </a:r>
            <a:endParaRPr lang="en-IN" sz="1800" dirty="0">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Remote Workforces needing collaboration and accountability</a:t>
            </a:r>
            <a:endParaRPr lang="en-US"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38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3" name="Google Shape;1696;p37">
            <a:extLst>
              <a:ext uri="{FF2B5EF4-FFF2-40B4-BE49-F238E27FC236}">
                <a16:creationId xmlns:a16="http://schemas.microsoft.com/office/drawing/2014/main" xmlns="" id="{63D73CEA-5222-B939-815F-51B1E34D68F9}"/>
              </a:ext>
            </a:extLst>
          </p:cNvPr>
          <p:cNvSpPr txBox="1">
            <a:spLocks noGrp="1"/>
          </p:cNvSpPr>
          <p:nvPr>
            <p:ph type="title"/>
          </p:nvPr>
        </p:nvSpPr>
        <p:spPr>
          <a:xfrm>
            <a:off x="241028" y="86383"/>
            <a:ext cx="770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u="sng" dirty="0">
                <a:latin typeface="Times New Roman" panose="02020603050405020304" pitchFamily="18" charset="0"/>
                <a:cs typeface="Times New Roman" panose="02020603050405020304" pitchFamily="18" charset="0"/>
              </a:rPr>
              <a:t>OBJECTIVES :</a:t>
            </a:r>
          </a:p>
        </p:txBody>
      </p:sp>
      <p:sp>
        <p:nvSpPr>
          <p:cNvPr id="4" name="TextBox 3">
            <a:extLst>
              <a:ext uri="{FF2B5EF4-FFF2-40B4-BE49-F238E27FC236}">
                <a16:creationId xmlns:a16="http://schemas.microsoft.com/office/drawing/2014/main" xmlns="" id="{E7001CCC-7898-8BE3-0C30-9BB66A66A6ED}"/>
              </a:ext>
            </a:extLst>
          </p:cNvPr>
          <p:cNvSpPr txBox="1"/>
          <p:nvPr/>
        </p:nvSpPr>
        <p:spPr>
          <a:xfrm>
            <a:off x="806650" y="936171"/>
            <a:ext cx="7530699" cy="3816429"/>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1) What are the specific objectives of this project?</a:t>
            </a:r>
          </a:p>
          <a:p>
            <a:endParaRPr lang="en-US" sz="2000" b="1" u="sng" dirty="0">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Improve Accuracy and Consistency</a:t>
            </a:r>
          </a:p>
          <a:p>
            <a:pPr marL="285750" indent="-285750">
              <a:buClr>
                <a:schemeClr val="bg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Integrate with Common Business Tools</a:t>
            </a:r>
            <a:endParaRPr lang="en-IN" sz="1800" dirty="0">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Facilitate Real-Time Sharing</a:t>
            </a:r>
          </a:p>
          <a:p>
            <a:pPr marL="285750" indent="-28575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Enhance Productivity</a:t>
            </a:r>
          </a:p>
          <a:p>
            <a:pPr>
              <a:buClr>
                <a:schemeClr val="bg1"/>
              </a:buClr>
            </a:pPr>
            <a:endParaRPr lang="en-IN" sz="1800" u="sng" dirty="0">
              <a:latin typeface="Times New Roman" panose="02020603050405020304" pitchFamily="18" charset="0"/>
              <a:cs typeface="Times New Roman" panose="02020603050405020304" pitchFamily="18" charset="0"/>
            </a:endParaRPr>
          </a:p>
          <a:p>
            <a:pPr>
              <a:buClr>
                <a:schemeClr val="bg1"/>
              </a:buClr>
            </a:pPr>
            <a:r>
              <a:rPr lang="en-US" sz="2000" b="1" u="sng" dirty="0">
                <a:latin typeface="Times New Roman" panose="02020603050405020304" pitchFamily="18" charset="0"/>
                <a:cs typeface="Times New Roman" panose="02020603050405020304" pitchFamily="18" charset="0"/>
              </a:rPr>
              <a:t>2) What do you expect to achieve by solving the problem?</a:t>
            </a:r>
          </a:p>
          <a:p>
            <a:pPr marL="342900" indent="-342900">
              <a:buClr>
                <a:schemeClr val="bg1"/>
              </a:buClr>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marL="342900" indent="-34290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Streamlined Workflows</a:t>
            </a:r>
            <a:endParaRPr lang="en-US" sz="1800" u="sng" dirty="0">
              <a:latin typeface="Times New Roman" panose="02020603050405020304" pitchFamily="18" charset="0"/>
              <a:cs typeface="Times New Roman" panose="02020603050405020304" pitchFamily="18" charset="0"/>
            </a:endParaRPr>
          </a:p>
          <a:p>
            <a:pPr marL="342900" indent="-34290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Enhanced Decision-Making</a:t>
            </a:r>
            <a:endParaRPr lang="en-US" sz="1800" u="sng" dirty="0">
              <a:latin typeface="Times New Roman" panose="02020603050405020304" pitchFamily="18" charset="0"/>
              <a:cs typeface="Times New Roman" panose="02020603050405020304" pitchFamily="18" charset="0"/>
            </a:endParaRPr>
          </a:p>
          <a:p>
            <a:pPr marL="342900" indent="-34290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Increased Efficiency</a:t>
            </a:r>
            <a:endParaRPr lang="en-US" sz="1800" u="sng" dirty="0">
              <a:latin typeface="Times New Roman" panose="02020603050405020304" pitchFamily="18" charset="0"/>
              <a:cs typeface="Times New Roman" panose="02020603050405020304" pitchFamily="18" charset="0"/>
            </a:endParaRPr>
          </a:p>
          <a:p>
            <a:pPr marL="342900" indent="-342900">
              <a:buClr>
                <a:schemeClr val="bg1"/>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Increased Employee Satisfaction</a:t>
            </a:r>
            <a:endParaRPr lang="en-US"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4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3" name="Google Shape;1696;p37">
            <a:extLst>
              <a:ext uri="{FF2B5EF4-FFF2-40B4-BE49-F238E27FC236}">
                <a16:creationId xmlns:a16="http://schemas.microsoft.com/office/drawing/2014/main" xmlns="" id="{63D73CEA-5222-B939-815F-51B1E34D68F9}"/>
              </a:ext>
            </a:extLst>
          </p:cNvPr>
          <p:cNvSpPr txBox="1">
            <a:spLocks noGrp="1"/>
          </p:cNvSpPr>
          <p:nvPr>
            <p:ph type="title"/>
          </p:nvPr>
        </p:nvSpPr>
        <p:spPr>
          <a:xfrm>
            <a:off x="314436" y="325310"/>
            <a:ext cx="770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500" b="1" u="sng" dirty="0">
                <a:latin typeface="Times New Roman" panose="02020603050405020304" pitchFamily="18" charset="0"/>
                <a:cs typeface="Times New Roman" panose="02020603050405020304" pitchFamily="18" charset="0"/>
              </a:rPr>
              <a:t>DATA COLLECTION AND PERPARTION </a:t>
            </a:r>
          </a:p>
        </p:txBody>
      </p:sp>
      <p:sp>
        <p:nvSpPr>
          <p:cNvPr id="4" name="TextBox 3">
            <a:extLst>
              <a:ext uri="{FF2B5EF4-FFF2-40B4-BE49-F238E27FC236}">
                <a16:creationId xmlns:a16="http://schemas.microsoft.com/office/drawing/2014/main" xmlns="" id="{E7001CCC-7898-8BE3-0C30-9BB66A66A6ED}"/>
              </a:ext>
            </a:extLst>
          </p:cNvPr>
          <p:cNvSpPr txBox="1"/>
          <p:nvPr/>
        </p:nvSpPr>
        <p:spPr>
          <a:xfrm>
            <a:off x="962346" y="1052629"/>
            <a:ext cx="8803037" cy="289310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1) How much of the has been collection so far ?</a:t>
            </a:r>
          </a:p>
          <a:p>
            <a:pPr marL="342900" indent="-342900">
              <a:buClr>
                <a:schemeClr val="bg1"/>
              </a:buClr>
              <a:buFont typeface="Arial" pitchFamily="34" charset="0"/>
              <a:buChar char="•"/>
            </a:pPr>
            <a:r>
              <a:rPr lang="en-IN" sz="1800" dirty="0">
                <a:latin typeface="Times New Roman" pitchFamily="18" charset="0"/>
                <a:cs typeface="Times New Roman" pitchFamily="18" charset="0"/>
              </a:rPr>
              <a:t>Historical Meeting Data</a:t>
            </a:r>
          </a:p>
          <a:p>
            <a:pPr marL="342900" indent="-342900">
              <a:buClr>
                <a:schemeClr val="bg1"/>
              </a:buClr>
              <a:buFont typeface="Arial" pitchFamily="34" charset="0"/>
              <a:buChar char="•"/>
            </a:pPr>
            <a:r>
              <a:rPr lang="en-IN" sz="1800" dirty="0">
                <a:latin typeface="Times New Roman" pitchFamily="18" charset="0"/>
                <a:cs typeface="Times New Roman" pitchFamily="18" charset="0"/>
              </a:rPr>
              <a:t>Audio and Video Data</a:t>
            </a:r>
          </a:p>
          <a:p>
            <a:pPr marL="342900" indent="-342900">
              <a:buClr>
                <a:schemeClr val="bg1"/>
              </a:buClr>
              <a:buFont typeface="Arial" pitchFamily="34" charset="0"/>
              <a:buChar char="•"/>
            </a:pPr>
            <a:r>
              <a:rPr lang="en-IN" sz="1800" dirty="0">
                <a:latin typeface="Times New Roman" pitchFamily="18" charset="0"/>
                <a:cs typeface="Times New Roman" pitchFamily="18" charset="0"/>
              </a:rPr>
              <a:t>Market and Industry Data</a:t>
            </a:r>
          </a:p>
          <a:p>
            <a:pPr>
              <a:buClr>
                <a:schemeClr val="bg1"/>
              </a:buClr>
            </a:pPr>
            <a:endParaRPr lang="en-US" sz="1800" u="sng" dirty="0">
              <a:latin typeface="Times New Roman" panose="02020603050405020304" pitchFamily="18" charset="0"/>
              <a:cs typeface="Times New Roman" panose="02020603050405020304" pitchFamily="18" charset="0"/>
            </a:endParaRPr>
          </a:p>
          <a:p>
            <a:pPr>
              <a:buClr>
                <a:schemeClr val="bg1"/>
              </a:buClr>
            </a:pPr>
            <a:r>
              <a:rPr lang="en-US" sz="1800" b="1" u="sng" dirty="0">
                <a:latin typeface="Times New Roman" panose="02020603050405020304" pitchFamily="18" charset="0"/>
                <a:cs typeface="Times New Roman" panose="02020603050405020304" pitchFamily="18" charset="0"/>
              </a:rPr>
              <a:t>2) What preprocessing steps do you plan to take ?</a:t>
            </a:r>
          </a:p>
          <a:p>
            <a:pPr marL="285750" indent="-285750">
              <a:buClr>
                <a:schemeClr val="bg1"/>
              </a:buClr>
              <a:buFont typeface="Arial" pitchFamily="34" charset="0"/>
              <a:buChar char="•"/>
            </a:pPr>
            <a:r>
              <a:rPr lang="en-US" sz="1800" dirty="0">
                <a:latin typeface="Times New Roman" pitchFamily="18" charset="0"/>
                <a:cs typeface="Times New Roman" pitchFamily="18" charset="0"/>
              </a:rPr>
              <a:t>Data cleaning </a:t>
            </a:r>
          </a:p>
          <a:p>
            <a:pPr marL="285750" indent="-285750">
              <a:buClr>
                <a:schemeClr val="bg1"/>
              </a:buClr>
              <a:buFont typeface="Arial" pitchFamily="34" charset="0"/>
              <a:buChar char="•"/>
            </a:pPr>
            <a:r>
              <a:rPr lang="en-US" sz="1800" dirty="0">
                <a:latin typeface="Times New Roman" pitchFamily="18" charset="0"/>
                <a:cs typeface="Times New Roman" pitchFamily="18" charset="0"/>
              </a:rPr>
              <a:t>Data preprocessing</a:t>
            </a:r>
          </a:p>
          <a:p>
            <a:pPr marL="285750" indent="-285750">
              <a:buClr>
                <a:schemeClr val="bg1"/>
              </a:buClr>
              <a:buFont typeface="Arial" pitchFamily="34" charset="0"/>
              <a:buChar char="•"/>
            </a:pPr>
            <a:r>
              <a:rPr lang="en-US" sz="1800" dirty="0">
                <a:latin typeface="Times New Roman" pitchFamily="18" charset="0"/>
                <a:cs typeface="Times New Roman" pitchFamily="18" charset="0"/>
              </a:rPr>
              <a:t>Segmentation</a:t>
            </a:r>
          </a:p>
          <a:p>
            <a:pPr marL="285750" indent="-285750">
              <a:buClr>
                <a:schemeClr val="bg1"/>
              </a:buClr>
              <a:buFont typeface="Arial" pitchFamily="34" charset="0"/>
              <a:buChar char="•"/>
            </a:pPr>
            <a:r>
              <a:rPr lang="en-US" sz="1800" dirty="0">
                <a:latin typeface="Times New Roman" pitchFamily="18" charset="0"/>
                <a:cs typeface="Times New Roman" pitchFamily="18" charset="0"/>
              </a:rPr>
              <a:t>Data structuring</a:t>
            </a:r>
          </a:p>
        </p:txBody>
      </p:sp>
    </p:spTree>
    <p:extLst>
      <p:ext uri="{BB962C8B-B14F-4D97-AF65-F5344CB8AC3E}">
        <p14:creationId xmlns:p14="http://schemas.microsoft.com/office/powerpoint/2010/main" val="1918184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480</TotalTime>
  <Words>594</Words>
  <Application>Microsoft Office PowerPoint</Application>
  <PresentationFormat>On-screen Show (16:9)</PresentationFormat>
  <Paragraphs>80</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Mulish SemiBold</vt:lpstr>
      <vt:lpstr>Times New Roman</vt:lpstr>
      <vt:lpstr>Audiowide</vt:lpstr>
      <vt:lpstr>Calibri Light</vt:lpstr>
      <vt:lpstr>Arial</vt:lpstr>
      <vt:lpstr>Roboto Condensed Light</vt:lpstr>
      <vt:lpstr>Wingdings</vt:lpstr>
      <vt:lpstr>Aldhabi</vt:lpstr>
      <vt:lpstr>Office Theme</vt:lpstr>
      <vt:lpstr>AUTOMATION OF MINUTES OF MEETING(MOM)  USING NLP</vt:lpstr>
      <vt:lpstr>What Is Minutes of Meeting  ?</vt:lpstr>
      <vt:lpstr>ABSTRACT :</vt:lpstr>
      <vt:lpstr>BASE PAPER DETAIL</vt:lpstr>
      <vt:lpstr>PROBLEM STATEMENT : </vt:lpstr>
      <vt:lpstr>PowerPoint Presentation</vt:lpstr>
      <vt:lpstr>PowerPoint Presentation</vt:lpstr>
      <vt:lpstr>OBJECTIVES :</vt:lpstr>
      <vt:lpstr>DATA COLLECTION AND PERPARTION </vt:lpstr>
      <vt:lpstr>INITIAL CHALLENGES AND RISKS :</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OF MINUTES OF MEETING(MOM)  USING NLP</dc:title>
  <dc:creator>Naresh Kumar</dc:creator>
  <cp:lastModifiedBy>Microsoft account</cp:lastModifiedBy>
  <cp:revision>15</cp:revision>
  <dcterms:modified xsi:type="dcterms:W3CDTF">2025-03-14T09:52:50Z</dcterms:modified>
</cp:coreProperties>
</file>