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42" autoAdjust="0"/>
    <p:restoredTop sz="98119" autoAdjust="0"/>
  </p:normalViewPr>
  <p:slideViewPr>
    <p:cSldViewPr snapToGrid="0" snapToObjects="1">
      <p:cViewPr varScale="1">
        <p:scale>
          <a:sx n="120" d="100"/>
          <a:sy n="120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68A1D-6CFC-FA42-ABB2-5EB3508AC59F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8579E-89AD-AF4F-8B3E-00A7DCF47D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8579E-89AD-AF4F-8B3E-00A7DCF47DF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0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0F61-3620-2E4A-B619-C9E1EE3FD579}" type="datetimeFigureOut">
              <a:rPr lang="en-US" smtClean="0"/>
              <a:t>March/27/15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6D3F-B694-504B-A3A1-0694E76CF4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tutor.com/visualiz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tutor.com/visualiz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a general list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1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more complex data it can be a object with several fields</a:t>
            </a:r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def __init__(self,x,y):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self.x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self.y = 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p1 = Point(10,20)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p2 = Point(15, 5)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6001" y="4975412"/>
            <a:ext cx="1125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</a:t>
            </a:r>
          </a:p>
          <a:p>
            <a:endParaRPr lang="en-US" sz="2800" dirty="0" smtClean="0"/>
          </a:p>
          <a:p>
            <a:r>
              <a:rPr lang="en-US" sz="2800" dirty="0" smtClean="0"/>
              <a:t>p2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71013"/>
              </p:ext>
            </p:extLst>
          </p:nvPr>
        </p:nvGraphicFramePr>
        <p:xfrm>
          <a:off x="6998073" y="3739916"/>
          <a:ext cx="825500" cy="63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17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86985"/>
              </p:ext>
            </p:extLst>
          </p:nvPr>
        </p:nvGraphicFramePr>
        <p:xfrm>
          <a:off x="6998073" y="5278857"/>
          <a:ext cx="825500" cy="63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17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urved Connector 10"/>
          <p:cNvCxnSpPr>
            <a:endCxn id="8" idx="1"/>
          </p:cNvCxnSpPr>
          <p:nvPr/>
        </p:nvCxnSpPr>
        <p:spPr>
          <a:xfrm flipV="1">
            <a:off x="5438588" y="4057416"/>
            <a:ext cx="1559485" cy="122144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9" idx="1"/>
          </p:cNvCxnSpPr>
          <p:nvPr/>
        </p:nvCxnSpPr>
        <p:spPr>
          <a:xfrm flipV="1">
            <a:off x="5438588" y="5596357"/>
            <a:ext cx="1559485" cy="52980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marL="0" indent="0">
              <a:buNone/>
            </a:pPr>
            <a:r>
              <a:rPr lang="en-US" dirty="0" smtClean="0"/>
              <a:t>a = [ 'a', ['b', ['c', None]]]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as pointers, what doe it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  <a:hlinkClick r:id="rId2"/>
              </a:rPr>
              <a:t>look at with python visualizer</a:t>
            </a:r>
            <a:endParaRPr lang="en-US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0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marL="0" indent="0">
              <a:buNone/>
            </a:pPr>
            <a:r>
              <a:rPr lang="en-US" dirty="0" smtClean="0"/>
              <a:t>a = [ 'a', ['b', ['c', None]]]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1040"/>
              </p:ext>
            </p:extLst>
          </p:nvPr>
        </p:nvGraphicFramePr>
        <p:xfrm>
          <a:off x="1756336" y="4537027"/>
          <a:ext cx="1447800" cy="3556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'a'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84748"/>
              </p:ext>
            </p:extLst>
          </p:nvPr>
        </p:nvGraphicFramePr>
        <p:xfrm>
          <a:off x="4363571" y="4524327"/>
          <a:ext cx="1447800" cy="3683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'b'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38464"/>
              </p:ext>
            </p:extLst>
          </p:nvPr>
        </p:nvGraphicFramePr>
        <p:xfrm>
          <a:off x="6970806" y="4524327"/>
          <a:ext cx="1447800" cy="3556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'c'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2794000" y="4691529"/>
            <a:ext cx="1569571" cy="16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01235" y="4713472"/>
            <a:ext cx="1569571" cy="16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5" idx="1"/>
          </p:cNvCxnSpPr>
          <p:nvPr/>
        </p:nvCxnSpPr>
        <p:spPr>
          <a:xfrm>
            <a:off x="791882" y="4303058"/>
            <a:ext cx="964454" cy="41176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1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class Node: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def __init__(self, data):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self.data = data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self.next = None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first = Node('a')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first.next = Node('b')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first.next.next = Node('c')</a:t>
            </a:r>
          </a:p>
          <a:p>
            <a:pPr marL="0" indent="0"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  <a:hlinkClick r:id="rId2"/>
              </a:rPr>
              <a:t>look at with python visualizer</a:t>
            </a:r>
            <a:endParaRPr lang="en-US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7828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409" y="313762"/>
            <a:ext cx="8352117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# full node class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class </a:t>
            </a:r>
            <a:r>
              <a:rPr lang="en-US" sz="2400" dirty="0">
                <a:latin typeface="Lucida Console"/>
                <a:cs typeface="Lucida Console"/>
              </a:rPr>
              <a:t>Node: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def __init__(self,initdata):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    self.data = initdata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    self.next = None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/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def getData(self):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return </a:t>
            </a:r>
            <a:r>
              <a:rPr lang="en-US" sz="2400" dirty="0">
                <a:latin typeface="Lucida Console"/>
                <a:cs typeface="Lucida Console"/>
              </a:rPr>
              <a:t>self.data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/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def getNext(self):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return </a:t>
            </a:r>
            <a:r>
              <a:rPr lang="en-US" sz="2400" dirty="0">
                <a:latin typeface="Lucida Console"/>
                <a:cs typeface="Lucida Console"/>
              </a:rPr>
              <a:t>self.next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/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def setData(self,newdata):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self.data </a:t>
            </a:r>
            <a:r>
              <a:rPr lang="en-US" sz="2400" dirty="0">
                <a:latin typeface="Lucida Console"/>
                <a:cs typeface="Lucida Console"/>
              </a:rPr>
              <a:t>= newdata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/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>
                <a:latin typeface="Lucida Console"/>
                <a:cs typeface="Lucida Console"/>
              </a:rPr>
              <a:t>    def setNext(self,newnext):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self.next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r>
              <a:rPr lang="en-US" sz="2400" dirty="0" smtClean="0">
                <a:latin typeface="Lucida Console"/>
                <a:cs typeface="Lucida Console"/>
              </a:rPr>
              <a:t>newnext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9145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 with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668" r="-19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896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UnorderedList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class UnorderedList: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def __init__(self):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    self.head = None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def isEmpty(self):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    return self.head == None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def add(self,item):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    temp = Node(item)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    temp.setNext(self.head)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/>
                <a:cs typeface="Lucida Console"/>
              </a:rPr>
              <a:t>        self.head = temp</a:t>
            </a:r>
          </a:p>
        </p:txBody>
      </p:sp>
    </p:spTree>
    <p:extLst>
      <p:ext uri="{BB962C8B-B14F-4D97-AF65-F5344CB8AC3E}">
        <p14:creationId xmlns:p14="http://schemas.microsoft.com/office/powerpoint/2010/main" val="91312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293" y="527895"/>
            <a:ext cx="75004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    def </a:t>
            </a:r>
            <a:r>
              <a:rPr lang="en-US" sz="2400" dirty="0">
                <a:latin typeface="Lucida Console"/>
                <a:cs typeface="Lucida Console"/>
              </a:rPr>
              <a:t>add(self,item):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a:      </a:t>
            </a:r>
            <a:r>
              <a:rPr lang="en-US" sz="2400" dirty="0">
                <a:latin typeface="Lucida Console"/>
                <a:cs typeface="Lucida Console"/>
              </a:rPr>
              <a:t>temp = Node(item)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b:      </a:t>
            </a:r>
            <a:r>
              <a:rPr lang="en-US" sz="2400" dirty="0">
                <a:latin typeface="Lucida Console"/>
                <a:cs typeface="Lucida Console"/>
              </a:rPr>
              <a:t>temp.setNext(self.head)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c:      </a:t>
            </a:r>
            <a:r>
              <a:rPr lang="en-US" sz="2400" dirty="0">
                <a:latin typeface="Lucida Console"/>
                <a:cs typeface="Lucida Console"/>
              </a:rPr>
              <a:t>self.head = </a:t>
            </a:r>
            <a:r>
              <a:rPr lang="en-US" sz="2400" dirty="0" smtClean="0">
                <a:latin typeface="Lucida Console"/>
                <a:cs typeface="Lucida Console"/>
              </a:rPr>
              <a:t>temp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Lucida Console"/>
                <a:cs typeface="Lucida Console"/>
              </a:rPr>
              <a:t>1:  </a:t>
            </a:r>
            <a:r>
              <a:rPr lang="en-US" sz="2400" dirty="0" smtClean="0">
                <a:latin typeface="Lucida Console"/>
                <a:cs typeface="Lucida Console"/>
              </a:rPr>
              <a:t>t = UnorderedList()</a:t>
            </a:r>
          </a:p>
          <a:p>
            <a:r>
              <a:rPr lang="en-US" sz="2400" dirty="0" smtClean="0">
                <a:solidFill>
                  <a:srgbClr val="3366FF"/>
                </a:solidFill>
                <a:latin typeface="Lucida Console"/>
                <a:cs typeface="Lucida Console"/>
              </a:rPr>
              <a:t>2:  </a:t>
            </a:r>
            <a:r>
              <a:rPr lang="en-US" sz="2400" dirty="0" smtClean="0">
                <a:latin typeface="Lucida Console"/>
                <a:cs typeface="Lucida Console"/>
              </a:rPr>
              <a:t>t.add(54)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4800" dirty="0" smtClean="0">
                <a:latin typeface="+mj-lt"/>
                <a:cs typeface="Lucida Console"/>
              </a:rPr>
              <a:t>after </a:t>
            </a:r>
            <a:r>
              <a:rPr lang="en-US" sz="4800" dirty="0" smtClean="0">
                <a:solidFill>
                  <a:srgbClr val="3366FF"/>
                </a:solidFill>
                <a:latin typeface="+mj-lt"/>
                <a:cs typeface="Lucida Console"/>
              </a:rPr>
              <a:t>1:</a:t>
            </a:r>
          </a:p>
          <a:p>
            <a:endParaRPr lang="en-US" sz="2000" dirty="0">
              <a:latin typeface="Lucida Console"/>
              <a:cs typeface="Lucida Consol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47" y="3796553"/>
            <a:ext cx="4038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9" y="3052482"/>
            <a:ext cx="758937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293" y="527895"/>
            <a:ext cx="750047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    def </a:t>
            </a:r>
            <a:r>
              <a:rPr lang="en-US" sz="2400" dirty="0">
                <a:latin typeface="Lucida Console"/>
                <a:cs typeface="Lucida Console"/>
              </a:rPr>
              <a:t>add(self,item):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a:      </a:t>
            </a:r>
            <a:r>
              <a:rPr lang="en-US" sz="2400" dirty="0">
                <a:latin typeface="Lucida Console"/>
                <a:cs typeface="Lucida Console"/>
              </a:rPr>
              <a:t>temp = Node(item)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b:      </a:t>
            </a:r>
            <a:r>
              <a:rPr lang="en-US" sz="2400" dirty="0">
                <a:latin typeface="Lucida Console"/>
                <a:cs typeface="Lucida Console"/>
              </a:rPr>
              <a:t>temp.setNext(self.head)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c:      </a:t>
            </a:r>
            <a:r>
              <a:rPr lang="en-US" sz="2400" dirty="0">
                <a:latin typeface="Lucida Console"/>
                <a:cs typeface="Lucida Console"/>
              </a:rPr>
              <a:t>self.head = </a:t>
            </a:r>
            <a:r>
              <a:rPr lang="en-US" sz="2400" dirty="0" smtClean="0">
                <a:latin typeface="Lucida Console"/>
                <a:cs typeface="Lucida Console"/>
              </a:rPr>
              <a:t>temp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Lucida Console"/>
                <a:cs typeface="Lucida Console"/>
              </a:rPr>
              <a:t>1:  </a:t>
            </a:r>
            <a:r>
              <a:rPr lang="en-US" sz="2400" dirty="0" smtClean="0">
                <a:latin typeface="Lucida Console"/>
                <a:cs typeface="Lucida Console"/>
              </a:rPr>
              <a:t>t = UnorderedList()</a:t>
            </a:r>
          </a:p>
          <a:p>
            <a:r>
              <a:rPr lang="en-US" sz="2400" dirty="0" smtClean="0">
                <a:solidFill>
                  <a:srgbClr val="3366FF"/>
                </a:solidFill>
                <a:latin typeface="Lucida Console"/>
                <a:cs typeface="Lucida Console"/>
              </a:rPr>
              <a:t>2:  </a:t>
            </a:r>
            <a:r>
              <a:rPr lang="en-US" sz="2400" dirty="0" smtClean="0">
                <a:latin typeface="Lucida Console"/>
                <a:cs typeface="Lucida Console"/>
              </a:rPr>
              <a:t>t.add(54)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3200" i="1" dirty="0" smtClean="0">
                <a:latin typeface="+mj-lt"/>
                <a:cs typeface="Lucida Console"/>
              </a:rPr>
              <a:t>after t.add(54):</a:t>
            </a:r>
            <a:endParaRPr lang="en-US" sz="2000" i="1" dirty="0" smtClean="0">
              <a:latin typeface="+mj-lt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endParaRPr lang="en-US" sz="4800" dirty="0" smtClean="0">
              <a:solidFill>
                <a:srgbClr val="3366FF"/>
              </a:solidFill>
              <a:latin typeface="+mj-lt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0627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24" y="12789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a: temp </a:t>
            </a:r>
            <a:r>
              <a:rPr lang="en-US" dirty="0">
                <a:latin typeface="Lucida Console"/>
                <a:cs typeface="Lucida Console"/>
              </a:rPr>
              <a:t>= Node</a:t>
            </a:r>
            <a:r>
              <a:rPr lang="en-US" dirty="0" smtClean="0">
                <a:latin typeface="Lucida Console"/>
                <a:cs typeface="Lucida Console"/>
              </a:rPr>
              <a:t>(33)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b: </a:t>
            </a:r>
            <a:r>
              <a:rPr lang="en-US" dirty="0" smtClean="0">
                <a:latin typeface="Lucida Console"/>
                <a:cs typeface="Lucida Console"/>
              </a:rPr>
              <a:t>temp.setNext</a:t>
            </a:r>
            <a:r>
              <a:rPr lang="en-US" dirty="0">
                <a:latin typeface="Lucida Console"/>
                <a:cs typeface="Lucida Console"/>
              </a:rPr>
              <a:t>(self.head)</a:t>
            </a:r>
          </a:p>
          <a:p>
            <a:r>
              <a:rPr lang="en-US" dirty="0">
                <a:latin typeface="Lucida Console"/>
                <a:cs typeface="Lucida Console"/>
              </a:rPr>
              <a:t>c: </a:t>
            </a:r>
            <a:r>
              <a:rPr lang="en-US" dirty="0" smtClean="0">
                <a:latin typeface="Lucida Console"/>
                <a:cs typeface="Lucida Console"/>
              </a:rPr>
              <a:t>self.head </a:t>
            </a:r>
            <a:r>
              <a:rPr lang="en-US" dirty="0">
                <a:latin typeface="Lucida Console"/>
                <a:cs typeface="Lucida Console"/>
              </a:rPr>
              <a:t>= temp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4224"/>
            <a:ext cx="9144000" cy="27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own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using the python List for the underlying implementation for a lot of our linear structures</a:t>
            </a:r>
          </a:p>
          <a:p>
            <a:r>
              <a:rPr lang="en-US" dirty="0" smtClean="0"/>
              <a:t>It</a:t>
            </a:r>
            <a:r>
              <a:rPr lang="fr-FR" dirty="0" smtClean="0"/>
              <a:t>'</a:t>
            </a:r>
            <a:r>
              <a:rPr lang="en-US" dirty="0" smtClean="0"/>
              <a:t>s a powerful yet simple collection mechanism that has a wide variety of operations</a:t>
            </a:r>
          </a:p>
          <a:p>
            <a:r>
              <a:rPr lang="en-US" dirty="0" smtClean="0"/>
              <a:t>Lets look at List as a linear structure and examine how we would make 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2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835836"/>
            <a:ext cx="9067800" cy="3544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24" y="12789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Lucida Console"/>
                <a:cs typeface="Lucida Console"/>
              </a:rPr>
              <a:t>a: </a:t>
            </a:r>
            <a:r>
              <a:rPr lang="en-US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temp </a:t>
            </a:r>
            <a:r>
              <a:rPr lang="en-US" b="1" dirty="0">
                <a:solidFill>
                  <a:srgbClr val="0000FF"/>
                </a:solidFill>
                <a:latin typeface="Lucida Console"/>
                <a:cs typeface="Lucida Console"/>
              </a:rPr>
              <a:t>= Node</a:t>
            </a:r>
            <a:r>
              <a:rPr lang="en-US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(33)</a:t>
            </a:r>
            <a:endParaRPr lang="en-US" b="1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b: </a:t>
            </a:r>
            <a:r>
              <a:rPr lang="en-US" dirty="0" smtClean="0">
                <a:latin typeface="Lucida Console"/>
                <a:cs typeface="Lucida Console"/>
              </a:rPr>
              <a:t>temp.setNext</a:t>
            </a:r>
            <a:r>
              <a:rPr lang="en-US" dirty="0">
                <a:latin typeface="Lucida Console"/>
                <a:cs typeface="Lucida Console"/>
              </a:rPr>
              <a:t>(self.head)</a:t>
            </a: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c: </a:t>
            </a:r>
            <a:r>
              <a:rPr lang="en-US" dirty="0" smtClean="0">
                <a:latin typeface="Lucida Console"/>
                <a:cs typeface="Lucida Console"/>
              </a:rPr>
              <a:t>self.head </a:t>
            </a:r>
            <a:r>
              <a:rPr lang="en-US" dirty="0">
                <a:latin typeface="Lucida Console"/>
                <a:cs typeface="Lucida Console"/>
              </a:rPr>
              <a:t>= temp</a:t>
            </a:r>
          </a:p>
        </p:txBody>
      </p:sp>
    </p:spTree>
    <p:extLst>
      <p:ext uri="{BB962C8B-B14F-4D97-AF65-F5344CB8AC3E}">
        <p14:creationId xmlns:p14="http://schemas.microsoft.com/office/powerpoint/2010/main" val="4016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24" y="12789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Lucida Console"/>
                <a:cs typeface="Lucida Console"/>
              </a:rPr>
              <a:t>a: </a:t>
            </a:r>
            <a:r>
              <a:rPr lang="en-US" b="1" dirty="0" smtClean="0">
                <a:latin typeface="Lucida Console"/>
                <a:cs typeface="Lucida Console"/>
              </a:rPr>
              <a:t>temp </a:t>
            </a:r>
            <a:r>
              <a:rPr lang="en-US" b="1" dirty="0">
                <a:latin typeface="Lucida Console"/>
                <a:cs typeface="Lucida Console"/>
              </a:rPr>
              <a:t>= Node</a:t>
            </a:r>
            <a:r>
              <a:rPr lang="en-US" b="1" dirty="0" smtClean="0">
                <a:latin typeface="Lucida Console"/>
                <a:cs typeface="Lucida Console"/>
              </a:rPr>
              <a:t>(33)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b: </a:t>
            </a:r>
            <a:r>
              <a:rPr lang="en-US" dirty="0" smtClean="0">
                <a:latin typeface="Lucida Console"/>
                <a:cs typeface="Lucida Console"/>
              </a:rPr>
              <a:t>temp.setNext</a:t>
            </a:r>
            <a:r>
              <a:rPr lang="en-US" dirty="0">
                <a:latin typeface="Lucida Console"/>
                <a:cs typeface="Lucida Console"/>
              </a:rPr>
              <a:t>(self.head)</a:t>
            </a: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c: </a:t>
            </a:r>
            <a:r>
              <a:rPr lang="en-US" dirty="0" smtClean="0">
                <a:latin typeface="Lucida Console"/>
                <a:cs typeface="Lucida Console"/>
              </a:rPr>
              <a:t>self.head </a:t>
            </a:r>
            <a:r>
              <a:rPr lang="en-US" dirty="0">
                <a:latin typeface="Lucida Console"/>
                <a:cs typeface="Lucida Console"/>
              </a:rPr>
              <a:t>= temp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30698"/>
            <a:ext cx="89154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24" y="12789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Lucida Console"/>
                <a:cs typeface="Lucida Console"/>
              </a:rPr>
              <a:t>a: </a:t>
            </a:r>
            <a:r>
              <a:rPr lang="en-US" dirty="0" smtClean="0">
                <a:latin typeface="Lucida Console"/>
                <a:cs typeface="Lucida Console"/>
              </a:rPr>
              <a:t>temp </a:t>
            </a:r>
            <a:r>
              <a:rPr lang="en-US" dirty="0">
                <a:latin typeface="Lucida Console"/>
                <a:cs typeface="Lucida Console"/>
              </a:rPr>
              <a:t>= Node</a:t>
            </a:r>
            <a:r>
              <a:rPr lang="en-US" dirty="0" smtClean="0">
                <a:latin typeface="Lucida Console"/>
                <a:cs typeface="Lucida Console"/>
              </a:rPr>
              <a:t>(33)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b: </a:t>
            </a:r>
            <a:r>
              <a:rPr lang="en-US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temp.setNext</a:t>
            </a:r>
            <a:r>
              <a:rPr lang="en-US" b="1" dirty="0">
                <a:solidFill>
                  <a:srgbClr val="0000FF"/>
                </a:solidFill>
                <a:latin typeface="Lucida Console"/>
                <a:cs typeface="Lucida Console"/>
              </a:rPr>
              <a:t>(self.head)</a:t>
            </a: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c: </a:t>
            </a:r>
            <a:r>
              <a:rPr lang="en-US" dirty="0" smtClean="0">
                <a:latin typeface="Lucida Console"/>
                <a:cs typeface="Lucida Console"/>
              </a:rPr>
              <a:t>self.head </a:t>
            </a:r>
            <a:r>
              <a:rPr lang="en-US" dirty="0">
                <a:latin typeface="Lucida Console"/>
                <a:cs typeface="Lucida Console"/>
              </a:rPr>
              <a:t>= temp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4" y="2938184"/>
            <a:ext cx="8815296" cy="35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24" y="12789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Lucida Console"/>
                <a:cs typeface="Lucida Console"/>
              </a:rPr>
              <a:t>a: </a:t>
            </a:r>
            <a:r>
              <a:rPr lang="en-US" dirty="0" smtClean="0">
                <a:latin typeface="Lucida Console"/>
                <a:cs typeface="Lucida Console"/>
              </a:rPr>
              <a:t>temp </a:t>
            </a:r>
            <a:r>
              <a:rPr lang="en-US" dirty="0">
                <a:latin typeface="Lucida Console"/>
                <a:cs typeface="Lucida Console"/>
              </a:rPr>
              <a:t>= Node</a:t>
            </a:r>
            <a:r>
              <a:rPr lang="en-US" dirty="0" smtClean="0">
                <a:latin typeface="Lucida Console"/>
                <a:cs typeface="Lucida Console"/>
              </a:rPr>
              <a:t>(33)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b: </a:t>
            </a:r>
            <a:r>
              <a:rPr lang="en-US" dirty="0" smtClean="0">
                <a:latin typeface="Lucida Console"/>
                <a:cs typeface="Lucida Console"/>
              </a:rPr>
              <a:t>temp.setNext</a:t>
            </a:r>
            <a:r>
              <a:rPr lang="en-US" dirty="0">
                <a:latin typeface="Lucida Console"/>
                <a:cs typeface="Lucida Console"/>
              </a:rPr>
              <a:t>(self.head)</a:t>
            </a:r>
          </a:p>
          <a:p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c: </a:t>
            </a:r>
            <a:r>
              <a:rPr lang="en-US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self.head </a:t>
            </a:r>
            <a:r>
              <a:rPr lang="en-US" b="1" dirty="0">
                <a:solidFill>
                  <a:srgbClr val="0000FF"/>
                </a:solidFill>
                <a:latin typeface="Lucida Console"/>
                <a:cs typeface="Lucida Console"/>
              </a:rPr>
              <a:t>= temp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4" y="2938184"/>
            <a:ext cx="8815296" cy="3576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647" y="270435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6044" y="3376706"/>
            <a:ext cx="1506073" cy="112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234" y="4649691"/>
            <a:ext cx="2569884" cy="1461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6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 python list or an array in other languages, we can't just access the middle by some index number such as </a:t>
            </a:r>
            <a:r>
              <a:rPr lang="en-US" dirty="0" smtClean="0">
                <a:latin typeface="Lucida Console"/>
                <a:cs typeface="Lucida Console"/>
              </a:rPr>
              <a:t> alist[2]</a:t>
            </a:r>
            <a:br>
              <a:rPr lang="en-US" dirty="0" smtClean="0">
                <a:latin typeface="Lucida Console"/>
                <a:cs typeface="Lucida Console"/>
              </a:rPr>
            </a:b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+mj-lt"/>
                <a:cs typeface="Lucida Console"/>
              </a:rPr>
              <a:t>So to get to the 3</a:t>
            </a:r>
            <a:r>
              <a:rPr lang="en-US" baseline="30000" dirty="0" smtClean="0">
                <a:latin typeface="+mj-lt"/>
                <a:cs typeface="Lucida Console"/>
              </a:rPr>
              <a:t>rd</a:t>
            </a:r>
            <a:r>
              <a:rPr lang="en-US" dirty="0" smtClean="0">
                <a:latin typeface="+mj-lt"/>
                <a:cs typeface="Lucida Console"/>
              </a:rPr>
              <a:t> element of a list or search for an element we must do what is called:</a:t>
            </a:r>
          </a:p>
          <a:p>
            <a:pPr marL="0" indent="0" algn="ctr">
              <a:buNone/>
            </a:pPr>
            <a:r>
              <a:rPr lang="en-US" sz="4800" b="1" dirty="0" smtClean="0">
                <a:latin typeface="+mj-lt"/>
                <a:cs typeface="Lucida Console"/>
              </a:rPr>
              <a:t>traverse the list</a:t>
            </a:r>
            <a:endParaRPr lang="en-US" b="1" dirty="0" smtClean="0">
              <a:latin typeface="+mj-lt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5274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traverse a list by starting at head and following the next links to each node on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current = self.head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while current != None: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# place to put code for current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current = current.getNext()</a:t>
            </a:r>
          </a:p>
        </p:txBody>
      </p:sp>
    </p:spTree>
    <p:extLst>
      <p:ext uri="{BB962C8B-B14F-4D97-AF65-F5344CB8AC3E}">
        <p14:creationId xmlns:p14="http://schemas.microsoft.com/office/powerpoint/2010/main" val="24853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8" name="Group 7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  <a:endCxn id="4" idx="0"/>
          </p:cNvCxnSpPr>
          <p:nvPr/>
        </p:nvCxnSpPr>
        <p:spPr>
          <a:xfrm rot="16200000" flipH="1">
            <a:off x="1373780" y="1585842"/>
            <a:ext cx="744291" cy="70749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  <a:endCxn id="4" idx="0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89344" y="3691469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" name="Straight Arrow Connector 2"/>
          <p:cNvCxnSpPr>
            <a:endCxn id="4" idx="2"/>
          </p:cNvCxnSpPr>
          <p:nvPr/>
        </p:nvCxnSpPr>
        <p:spPr>
          <a:xfrm flipV="1">
            <a:off x="2084592" y="2870993"/>
            <a:ext cx="0" cy="78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99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6340" y="2870993"/>
            <a:ext cx="1263111" cy="1343696"/>
            <a:chOff x="1489344" y="2870993"/>
            <a:chExt cx="1263111" cy="1343696"/>
          </a:xfrm>
        </p:grpSpPr>
        <p:sp>
          <p:nvSpPr>
            <p:cNvPr id="34" name="TextBox 33"/>
            <p:cNvSpPr txBox="1"/>
            <p:nvPr/>
          </p:nvSpPr>
          <p:spPr>
            <a:xfrm>
              <a:off x="1489344" y="3691469"/>
              <a:ext cx="1263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current</a:t>
              </a:r>
              <a:endParaRPr lang="en-US" sz="2800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2084592" y="2870993"/>
              <a:ext cx="0" cy="786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7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200076" y="2870993"/>
            <a:ext cx="1263111" cy="1343696"/>
            <a:chOff x="1489344" y="2870993"/>
            <a:chExt cx="1263111" cy="1343696"/>
          </a:xfrm>
        </p:grpSpPr>
        <p:sp>
          <p:nvSpPr>
            <p:cNvPr id="34" name="TextBox 33"/>
            <p:cNvSpPr txBox="1"/>
            <p:nvPr/>
          </p:nvSpPr>
          <p:spPr>
            <a:xfrm>
              <a:off x="1489344" y="3691469"/>
              <a:ext cx="1263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current</a:t>
              </a:r>
              <a:endParaRPr lang="en-US" sz="2800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2084592" y="2870993"/>
              <a:ext cx="0" cy="786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66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sz="3600" dirty="0" smtClean="0"/>
              <a:t>A unordered (unsorted) list is a 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en-US" sz="3200" dirty="0" smtClean="0"/>
              <a:t>collection of items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en-US" sz="3200" dirty="0" smtClean="0"/>
              <a:t>each item hold a relative position relative to the other items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en-US" sz="3200" dirty="0" smtClean="0"/>
              <a:t>the list has a first item, a second item, etc.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en-US" sz="3200" dirty="0" smtClean="0"/>
              <a:t>we can refer to both the first and the last item of a list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38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63187" y="2870993"/>
            <a:ext cx="1263111" cy="1343696"/>
            <a:chOff x="1489344" y="2870993"/>
            <a:chExt cx="1263111" cy="1343696"/>
          </a:xfrm>
        </p:grpSpPr>
        <p:sp>
          <p:nvSpPr>
            <p:cNvPr id="32" name="TextBox 31"/>
            <p:cNvSpPr txBox="1"/>
            <p:nvPr/>
          </p:nvSpPr>
          <p:spPr>
            <a:xfrm>
              <a:off x="1489344" y="3691469"/>
              <a:ext cx="1263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current</a:t>
              </a:r>
              <a:endParaRPr lang="en-US" sz="28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2084592" y="2870993"/>
              <a:ext cx="0" cy="786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2745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51456" y="2870993"/>
            <a:ext cx="1263111" cy="1343696"/>
            <a:chOff x="1489344" y="2870993"/>
            <a:chExt cx="1263111" cy="1343696"/>
          </a:xfrm>
        </p:grpSpPr>
        <p:sp>
          <p:nvSpPr>
            <p:cNvPr id="32" name="TextBox 31"/>
            <p:cNvSpPr txBox="1"/>
            <p:nvPr/>
          </p:nvSpPr>
          <p:spPr>
            <a:xfrm>
              <a:off x="1489344" y="3691469"/>
              <a:ext cx="1263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current</a:t>
              </a:r>
              <a:endParaRPr lang="en-US" sz="28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2084592" y="2870993"/>
              <a:ext cx="0" cy="786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6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1044223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cxnSp>
        <p:nvCxnSpPr>
          <p:cNvPr id="35" name="Curved Connector 34"/>
          <p:cNvCxnSpPr>
            <a:stCxn id="33" idx="2"/>
          </p:cNvCxnSpPr>
          <p:nvPr/>
        </p:nvCxnSpPr>
        <p:spPr>
          <a:xfrm rot="16200000" flipH="1">
            <a:off x="1370493" y="1589128"/>
            <a:ext cx="735785" cy="6924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42783" y="2311734"/>
            <a:ext cx="6447090" cy="509664"/>
            <a:chOff x="1642782" y="4216732"/>
            <a:chExt cx="6746661" cy="567765"/>
          </a:xfrm>
        </p:grpSpPr>
        <p:grpSp>
          <p:nvGrpSpPr>
            <p:cNvPr id="37" name="Group 36"/>
            <p:cNvGrpSpPr/>
            <p:nvPr/>
          </p:nvGrpSpPr>
          <p:grpSpPr>
            <a:xfrm>
              <a:off x="1642782" y="4216732"/>
              <a:ext cx="956236" cy="567765"/>
              <a:chOff x="1464235" y="2241176"/>
              <a:chExt cx="956236" cy="5677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33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30792" y="4216732"/>
              <a:ext cx="956236" cy="567765"/>
              <a:chOff x="1464235" y="2241176"/>
              <a:chExt cx="956236" cy="5677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12</a:t>
                </a:r>
                <a:endParaRPr lang="en-US" sz="2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53982" y="4216732"/>
              <a:ext cx="956236" cy="567765"/>
              <a:chOff x="1464235" y="2241176"/>
              <a:chExt cx="956236" cy="5677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66225" y="4216732"/>
              <a:ext cx="956236" cy="567765"/>
              <a:chOff x="1464235" y="2241176"/>
              <a:chExt cx="956236" cy="5677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549400" y="2289175"/>
                <a:ext cx="496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95</a:t>
                </a:r>
                <a:endParaRPr lang="en-US" sz="2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433207" y="4216732"/>
              <a:ext cx="956236" cy="567765"/>
              <a:chOff x="1464235" y="2241176"/>
              <a:chExt cx="956236" cy="56776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4235" y="2241176"/>
                <a:ext cx="956236" cy="567765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120900" y="2241176"/>
                <a:ext cx="0" cy="567765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49400" y="2289175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2445010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893582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58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5425" y="4492110"/>
              <a:ext cx="66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51456" y="3691469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32" idx="3"/>
          </p:cNvCxnSpPr>
          <p:nvPr/>
        </p:nvCxnSpPr>
        <p:spPr>
          <a:xfrm flipV="1">
            <a:off x="8214567" y="3950029"/>
            <a:ext cx="367855" cy="3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83128" y="3765396"/>
            <a:ext cx="0" cy="341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104" y="4498333"/>
            <a:ext cx="590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current is set to None, loop 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73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to get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current = self.head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count = 0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while current != None: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count += 1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current = current.getNext()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# count is now the length</a:t>
            </a:r>
          </a:p>
        </p:txBody>
      </p:sp>
    </p:spTree>
    <p:extLst>
      <p:ext uri="{BB962C8B-B14F-4D97-AF65-F5344CB8AC3E}">
        <p14:creationId xmlns:p14="http://schemas.microsoft.com/office/powerpoint/2010/main" val="119170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to get i</a:t>
            </a:r>
            <a:r>
              <a:rPr lang="en-US" baseline="30000" dirty="0" smtClean="0"/>
              <a:t>th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current = self.head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count = 0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while current != None: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if count == i: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    return </a:t>
            </a:r>
            <a:r>
              <a:rPr lang="en-US" sz="2800" dirty="0" err="1" smtClean="0">
                <a:latin typeface="Lucida Console"/>
                <a:cs typeface="Lucida Console"/>
              </a:rPr>
              <a:t>current.getData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  <a:endParaRPr lang="en-US" sz="2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count += 1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current = current.getNext()</a:t>
            </a:r>
          </a:p>
        </p:txBody>
      </p:sp>
    </p:spTree>
    <p:extLst>
      <p:ext uri="{BB962C8B-B14F-4D97-AF65-F5344CB8AC3E}">
        <p14:creationId xmlns:p14="http://schemas.microsoft.com/office/powerpoint/2010/main" val="97609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traverse to search for match to item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def search</a:t>
            </a:r>
            <a:r>
              <a:rPr lang="en-US" sz="2800" dirty="0" smtClean="0">
                <a:latin typeface="Lucida Console"/>
                <a:cs typeface="Lucida Console"/>
              </a:rPr>
              <a:t>(self,item</a:t>
            </a:r>
            <a:r>
              <a:rPr lang="en-US" sz="2800" dirty="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current = self.head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while current != </a:t>
            </a:r>
            <a:r>
              <a:rPr lang="en-US" sz="2800" dirty="0" smtClean="0">
                <a:latin typeface="Lucida Console"/>
                <a:cs typeface="Lucida Console"/>
              </a:rPr>
              <a:t>None: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    if current.getData() == item: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        return True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    current = </a:t>
            </a:r>
            <a:r>
              <a:rPr lang="en-US" sz="2800" dirty="0" smtClean="0">
                <a:latin typeface="Lucida Console"/>
                <a:cs typeface="Lucida Console"/>
              </a:rPr>
              <a:t>current.getNext()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    return </a:t>
            </a:r>
            <a:r>
              <a:rPr lang="en-US" sz="2800" dirty="0" smtClean="0">
                <a:latin typeface="Lucida Console"/>
                <a:cs typeface="Lucida Console"/>
              </a:rPr>
              <a:t>False</a:t>
            </a:r>
          </a:p>
          <a:p>
            <a:pPr marL="0" indent="0">
              <a:buNone/>
            </a:pPr>
            <a:endParaRPr lang="en-US" sz="28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240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removing third item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997" y="2030208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775" y="2331205"/>
            <a:ext cx="6447090" cy="1210869"/>
            <a:chOff x="1608087" y="1804791"/>
            <a:chExt cx="6447090" cy="1210869"/>
          </a:xfrm>
        </p:grpSpPr>
        <p:grpSp>
          <p:nvGrpSpPr>
            <p:cNvPr id="4" name="Group 3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urved Connector 29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475869" y="1704578"/>
            <a:ext cx="2674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Before remove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3258" y="4046191"/>
            <a:ext cx="2395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After remove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3397" y="4706051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94175" y="5007048"/>
            <a:ext cx="6447090" cy="1210869"/>
            <a:chOff x="1608087" y="1804791"/>
            <a:chExt cx="6447090" cy="1210869"/>
          </a:xfrm>
        </p:grpSpPr>
        <p:grpSp>
          <p:nvGrpSpPr>
            <p:cNvPr id="38" name="Group 37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BFBFB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6</a:t>
                  </a:r>
                  <a:endParaRPr 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urved Connector 38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5229270"/>
            <a:ext cx="1975454" cy="6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removing third item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997" y="2030208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775" y="2331205"/>
            <a:ext cx="6447090" cy="1210869"/>
            <a:chOff x="1608087" y="1804791"/>
            <a:chExt cx="6447090" cy="1210869"/>
          </a:xfrm>
        </p:grpSpPr>
        <p:grpSp>
          <p:nvGrpSpPr>
            <p:cNvPr id="4" name="Group 3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urved Connector 29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3397" y="4706051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94175" y="5007048"/>
            <a:ext cx="6447090" cy="1210869"/>
            <a:chOff x="1608087" y="1804791"/>
            <a:chExt cx="6447090" cy="1210869"/>
          </a:xfrm>
        </p:grpSpPr>
        <p:grpSp>
          <p:nvGrpSpPr>
            <p:cNvPr id="38" name="Group 37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BFBFB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6</a:t>
                  </a:r>
                  <a:endParaRPr 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urved Connector 38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5229270"/>
            <a:ext cx="1975454" cy="63689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48648" y="17685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65" idx="2"/>
            <a:endCxn id="20" idx="0"/>
          </p:cNvCxnSpPr>
          <p:nvPr/>
        </p:nvCxnSpPr>
        <p:spPr>
          <a:xfrm>
            <a:off x="4980204" y="22918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1048" y="4444441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5132604" y="4967661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2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removing third item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997" y="2030208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775" y="2331205"/>
            <a:ext cx="6447090" cy="1210869"/>
            <a:chOff x="1608087" y="1804791"/>
            <a:chExt cx="6447090" cy="1210869"/>
          </a:xfrm>
        </p:grpSpPr>
        <p:grpSp>
          <p:nvGrpSpPr>
            <p:cNvPr id="4" name="Group 3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urved Connector 29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3397" y="4706051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94175" y="5007048"/>
            <a:ext cx="6447090" cy="1210869"/>
            <a:chOff x="1608087" y="1804791"/>
            <a:chExt cx="6447090" cy="1210869"/>
          </a:xfrm>
        </p:grpSpPr>
        <p:grpSp>
          <p:nvGrpSpPr>
            <p:cNvPr id="38" name="Group 37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BFBFB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6</a:t>
                  </a:r>
                  <a:endParaRPr 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urved Connector 38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5229270"/>
            <a:ext cx="1975454" cy="63689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48648" y="17685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65" idx="2"/>
            <a:endCxn id="20" idx="0"/>
          </p:cNvCxnSpPr>
          <p:nvPr/>
        </p:nvCxnSpPr>
        <p:spPr>
          <a:xfrm>
            <a:off x="4980204" y="22918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1048" y="4444441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5132604" y="4967661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06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removing third item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997" y="2030208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775" y="2331205"/>
            <a:ext cx="6447090" cy="1210869"/>
            <a:chOff x="1608087" y="1804791"/>
            <a:chExt cx="6447090" cy="1210869"/>
          </a:xfrm>
        </p:grpSpPr>
        <p:grpSp>
          <p:nvGrpSpPr>
            <p:cNvPr id="4" name="Group 3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urved Connector 29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3397" y="4706051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94175" y="5007048"/>
            <a:ext cx="6447090" cy="1210869"/>
            <a:chOff x="1608087" y="1804791"/>
            <a:chExt cx="6447090" cy="1210869"/>
          </a:xfrm>
        </p:grpSpPr>
        <p:grpSp>
          <p:nvGrpSpPr>
            <p:cNvPr id="38" name="Group 37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BFBFB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6</a:t>
                  </a:r>
                  <a:endParaRPr 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urved Connector 38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5229270"/>
            <a:ext cx="1975454" cy="63689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48648" y="17685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65" idx="2"/>
            <a:endCxn id="20" idx="0"/>
          </p:cNvCxnSpPr>
          <p:nvPr/>
        </p:nvCxnSpPr>
        <p:spPr>
          <a:xfrm>
            <a:off x="4980204" y="22918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1048" y="4444441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5132604" y="4967661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9467" y="4091820"/>
            <a:ext cx="63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Opps, we have advanced past the node we need to change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85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List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765" y="1600200"/>
            <a:ext cx="4182035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List()</a:t>
            </a:r>
            <a:r>
              <a:rPr lang="en-US" dirty="0" smtClean="0"/>
              <a:t>  new list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add(item)</a:t>
            </a:r>
            <a:r>
              <a:rPr lang="en-US" dirty="0" smtClean="0"/>
              <a:t> add to front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remove(item)</a:t>
            </a:r>
            <a:r>
              <a:rPr lang="en-US" dirty="0" smtClean="0"/>
              <a:t> find and remove item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search(item)</a:t>
            </a:r>
            <a:r>
              <a:rPr lang="en-US" dirty="0" smtClean="0"/>
              <a:t> return true if found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isEmpty()</a:t>
            </a:r>
            <a:r>
              <a:rPr lang="en-US" dirty="0" smtClean="0"/>
              <a:t> return true if so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length()</a:t>
            </a:r>
            <a:r>
              <a:rPr lang="en-US" dirty="0" smtClean="0"/>
              <a:t> return # of items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append(item)</a:t>
            </a:r>
            <a:r>
              <a:rPr lang="en-US" dirty="0" smtClean="0"/>
              <a:t> add to end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709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index(item)</a:t>
            </a:r>
            <a:r>
              <a:rPr lang="en-US" dirty="0" smtClean="0"/>
              <a:t> return position 0 to n-1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pop()</a:t>
            </a:r>
            <a:r>
              <a:rPr lang="en-US" dirty="0" smtClean="0"/>
              <a:t> remove and return last item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pop(pos)</a:t>
            </a:r>
            <a:r>
              <a:rPr lang="en-US" dirty="0" smtClean="0"/>
              <a:t> remove and add pos item 0 to n-1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set(pos, item) </a:t>
            </a:r>
            <a:r>
              <a:rPr lang="en-US" dirty="0" smtClean="0"/>
              <a:t>replace item at pos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b="1" dirty="0" smtClean="0"/>
              <a:t>get(pos)</a:t>
            </a:r>
            <a:r>
              <a:rPr lang="en-US" dirty="0" smtClean="0"/>
              <a:t> return item at pos</a:t>
            </a:r>
          </a:p>
        </p:txBody>
      </p:sp>
    </p:spTree>
    <p:extLst>
      <p:ext uri="{BB962C8B-B14F-4D97-AF65-F5344CB8AC3E}">
        <p14:creationId xmlns:p14="http://schemas.microsoft.com/office/powerpoint/2010/main" val="305013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removing third item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997" y="2030208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775" y="2331205"/>
            <a:ext cx="6447090" cy="1210869"/>
            <a:chOff x="1608087" y="1804791"/>
            <a:chExt cx="6447090" cy="1210869"/>
          </a:xfrm>
        </p:grpSpPr>
        <p:grpSp>
          <p:nvGrpSpPr>
            <p:cNvPr id="4" name="Group 3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urved Connector 29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3397" y="4706051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94175" y="5007048"/>
            <a:ext cx="6447090" cy="1210869"/>
            <a:chOff x="1608087" y="1804791"/>
            <a:chExt cx="6447090" cy="1210869"/>
          </a:xfrm>
        </p:grpSpPr>
        <p:grpSp>
          <p:nvGrpSpPr>
            <p:cNvPr id="38" name="Group 37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sz="24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BFBFB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6</a:t>
                  </a:r>
                  <a:endParaRPr 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1549400" y="2289175"/>
                  <a:ext cx="4966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95</a:t>
                  </a:r>
                  <a:endParaRPr lang="en-US" sz="24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549400" y="228917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urved Connector 38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5229270"/>
            <a:ext cx="1975454" cy="63689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48648" y="17685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65" idx="2"/>
            <a:endCxn id="20" idx="0"/>
          </p:cNvCxnSpPr>
          <p:nvPr/>
        </p:nvCxnSpPr>
        <p:spPr>
          <a:xfrm>
            <a:off x="4980204" y="22918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1048" y="4444441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5132604" y="4967661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78238" y="1768598"/>
            <a:ext cx="14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previous</a:t>
            </a:r>
            <a:endParaRPr lang="en-US" sz="28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>
            <a:off x="3598335" y="2291818"/>
            <a:ext cx="392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99204" y="4483828"/>
            <a:ext cx="14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previous</a:t>
            </a:r>
            <a:endParaRPr lang="en-US" sz="2800" dirty="0"/>
          </a:p>
        </p:txBody>
      </p:sp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3719301" y="5007048"/>
            <a:ext cx="392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06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def remove(self,item):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current = self.head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previous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while current !=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    if current.getData() == item: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        previous</a:t>
            </a:r>
            <a:r>
              <a:rPr lang="en-US" sz="2800" dirty="0" smtClean="0">
                <a:latin typeface="Lucida Console"/>
                <a:cs typeface="Lucida Console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          </a:t>
            </a:r>
            <a:r>
              <a:rPr lang="en-US" sz="2800" dirty="0" err="1" smtClean="0">
                <a:latin typeface="Lucida Console"/>
                <a:cs typeface="Lucida Console"/>
              </a:rPr>
              <a:t>setNext</a:t>
            </a:r>
            <a:r>
              <a:rPr lang="en-US" sz="2800" dirty="0">
                <a:latin typeface="Lucida Console"/>
                <a:cs typeface="Lucida Console"/>
              </a:rPr>
              <a:t>(</a:t>
            </a:r>
            <a:r>
              <a:rPr lang="en-US" sz="2800" dirty="0" err="1" smtClean="0">
                <a:latin typeface="Lucida Console"/>
                <a:cs typeface="Lucida Console"/>
              </a:rPr>
              <a:t>current.getNext</a:t>
            </a:r>
            <a:r>
              <a:rPr lang="en-US" sz="2800" dirty="0" smtClean="0">
                <a:latin typeface="Lucida Console"/>
                <a:cs typeface="Lucida Console"/>
              </a:rPr>
              <a:t>())</a:t>
            </a:r>
            <a:endParaRPr lang="en-US" sz="28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        previous = current # remember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    current = current.getNext()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  return current.getData()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2560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52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def remove(self,item):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current = self.head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previous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while current !=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if current.getData() == item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</a:t>
            </a:r>
            <a:r>
              <a:rPr lang="en-US" sz="2400" dirty="0" err="1" smtClean="0">
                <a:latin typeface="Lucida Console"/>
                <a:cs typeface="Lucida Console"/>
              </a:rPr>
              <a:t>previous.next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=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previous = current # remember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current = current.getNext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return </a:t>
            </a:r>
            <a:r>
              <a:rPr lang="en-US" sz="2400" dirty="0">
                <a:latin typeface="Lucida Console"/>
                <a:cs typeface="Lucida Console"/>
              </a:rPr>
              <a:t>current.getData()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341" y="5086943"/>
            <a:ext cx="601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What if the first item in list is a match?</a:t>
            </a:r>
            <a:b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</a:br>
            <a:endParaRPr lang="en-US" sz="24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46995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52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def remove(self,item):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current = self.head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previous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while current !=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if current.getData() == item: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previous.setNext(current)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previous = current # remember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current = current.getNext</a:t>
            </a:r>
            <a:r>
              <a:rPr lang="en-US" sz="2400" dirty="0">
                <a:latin typeface="Lucida Console"/>
                <a:cs typeface="Lucida Console"/>
              </a:rPr>
              <a:t>()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    return </a:t>
            </a:r>
            <a:r>
              <a:rPr lang="en-US" sz="2400" dirty="0">
                <a:latin typeface="Lucida Console"/>
                <a:cs typeface="Lucida Console"/>
              </a:rPr>
              <a:t>current.getData()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6341" y="5086943"/>
            <a:ext cx="67776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What if the first item in list is a match?</a:t>
            </a:r>
            <a:b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</a:b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… then previous does not point to anything!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In this case we need to change self.head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to point to the next node.</a:t>
            </a:r>
            <a:endParaRPr lang="en-US" sz="24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05805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for remove first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9520"/>
            <a:ext cx="8229600" cy="52245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def remove(self,item):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current = self.head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previous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while current !=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if current.getData() == item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previous ==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self.head =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previous.next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current</a:t>
            </a:r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previous = current # remember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current = current.getNext()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return current.getData()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8011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952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Lucida Console"/>
              </a:rPr>
              <a:t>Special Case often arise in algorithms when the are at the </a:t>
            </a:r>
            <a:r>
              <a:rPr lang="en-US" b="1" dirty="0" smtClean="0">
                <a:latin typeface="+mj-lt"/>
                <a:cs typeface="Lucida Console"/>
              </a:rPr>
              <a:t>beginning</a:t>
            </a:r>
            <a:r>
              <a:rPr lang="en-US" dirty="0" smtClean="0">
                <a:latin typeface="+mj-lt"/>
                <a:cs typeface="Lucida Console"/>
              </a:rPr>
              <a:t>, </a:t>
            </a:r>
            <a:r>
              <a:rPr lang="en-US" b="1" dirty="0" smtClean="0">
                <a:latin typeface="+mj-lt"/>
                <a:cs typeface="Lucida Console"/>
              </a:rPr>
              <a:t>end</a:t>
            </a:r>
            <a:r>
              <a:rPr lang="en-US" dirty="0" smtClean="0">
                <a:latin typeface="+mj-lt"/>
                <a:cs typeface="Lucida Console"/>
              </a:rPr>
              <a:t> of sequence and when the list is </a:t>
            </a:r>
            <a:r>
              <a:rPr lang="en-US" b="1" dirty="0" smtClean="0">
                <a:latin typeface="+mj-lt"/>
                <a:cs typeface="Lucida Console"/>
              </a:rPr>
              <a:t>empty</a:t>
            </a:r>
            <a:r>
              <a:rPr lang="en-US" dirty="0" smtClean="0">
                <a:latin typeface="+mj-lt"/>
                <a:cs typeface="Lucida Console"/>
              </a:rPr>
              <a:t/>
            </a:r>
            <a:br>
              <a:rPr lang="en-US" dirty="0" smtClean="0">
                <a:latin typeface="+mj-lt"/>
                <a:cs typeface="Lucida Console"/>
              </a:rPr>
            </a:br>
            <a:endParaRPr lang="en-US" dirty="0" smtClean="0">
              <a:latin typeface="+mj-lt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Lucida Console"/>
              </a:rPr>
              <a:t>Always consider and TEST if your code works when applied to the first and last member of a sequence, and when the list is empty before or after your operation.</a:t>
            </a:r>
            <a:br>
              <a:rPr lang="en-US" dirty="0" smtClean="0">
                <a:latin typeface="+mj-lt"/>
                <a:cs typeface="Lucida Console"/>
              </a:rPr>
            </a:br>
            <a:endParaRPr lang="en-US" dirty="0" smtClean="0">
              <a:latin typeface="+mj-lt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Lucida Console"/>
              </a:rPr>
              <a:t>This will be important to consider when you do the double linked list homework!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37809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Ordered List (sorted)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ordered list is just a list that the sequence of items is maintained in a specific order, usually sorted either numerically or alphabetically.</a:t>
            </a:r>
          </a:p>
          <a:p>
            <a:r>
              <a:rPr lang="en-US" dirty="0" smtClean="0"/>
              <a:t>You can use most of what we already know of unordered lists and the only operation we really need to change is how to insert a new item so the list is in order after we do the insert.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0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an ordered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997" y="2686337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41775" y="2987334"/>
            <a:ext cx="6447090" cy="1210869"/>
            <a:chOff x="1608087" y="1804791"/>
            <a:chExt cx="6447090" cy="1210869"/>
          </a:xfrm>
        </p:grpSpPr>
        <p:grpSp>
          <p:nvGrpSpPr>
            <p:cNvPr id="6" name="Group 5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7</a:t>
                  </a:r>
                  <a:endParaRPr lang="en-US" sz="24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15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34</a:t>
                  </a:r>
                  <a:endParaRPr lang="en-US" sz="24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85</a:t>
                  </a:r>
                  <a:endParaRPr lang="en-US" sz="24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urved Connector 6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92191" y="5233907"/>
            <a:ext cx="809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 that all the existing nodes are in increasing 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301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insert(11)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997" y="2686337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41775" y="2987334"/>
            <a:ext cx="6447090" cy="1210869"/>
            <a:chOff x="1608087" y="1804791"/>
            <a:chExt cx="6447090" cy="1210869"/>
          </a:xfrm>
        </p:grpSpPr>
        <p:grpSp>
          <p:nvGrpSpPr>
            <p:cNvPr id="6" name="Group 5"/>
            <p:cNvGrpSpPr/>
            <p:nvPr/>
          </p:nvGrpSpPr>
          <p:grpSpPr>
            <a:xfrm>
              <a:off x="1608087" y="2505996"/>
              <a:ext cx="6447090" cy="509664"/>
              <a:chOff x="1642782" y="4216732"/>
              <a:chExt cx="6746661" cy="5677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427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13079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49400" y="2289175"/>
                  <a:ext cx="356487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7</a:t>
                  </a:r>
                  <a:endParaRPr lang="en-US" sz="24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553982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15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966225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34</a:t>
                  </a:r>
                  <a:endParaRPr lang="en-US" sz="24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433207" y="4216732"/>
                <a:ext cx="956236" cy="567765"/>
                <a:chOff x="1464235" y="2241176"/>
                <a:chExt cx="956236" cy="56776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464235" y="2241176"/>
                  <a:ext cx="956236" cy="567765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800" dirty="0" smtClean="0"/>
                    <a:t>11</a:t>
                  </a:r>
                  <a:endParaRPr lang="en-US" sz="2800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20900" y="2241176"/>
                  <a:ext cx="0" cy="567765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549400" y="2289175"/>
                  <a:ext cx="519728" cy="51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85</a:t>
                  </a:r>
                  <a:endParaRPr lang="en-US" sz="24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2445010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893582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3058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745425" y="4492110"/>
                <a:ext cx="66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urved Connector 6"/>
            <p:cNvCxnSpPr/>
            <p:nvPr/>
          </p:nvCxnSpPr>
          <p:spPr>
            <a:xfrm rot="16200000" flipH="1">
              <a:off x="1651099" y="2035542"/>
              <a:ext cx="618385" cy="156884"/>
            </a:xfrm>
            <a:prstGeom prst="curvedConnector3">
              <a:avLst>
                <a:gd name="adj1" fmla="val 405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6850" y="1583671"/>
            <a:ext cx="5790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1. find first note that is bigger than 11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70258" y="23957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4901814" y="29190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9848" y="2395798"/>
            <a:ext cx="14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previous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3519945" y="2919018"/>
            <a:ext cx="392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69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insert(11)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997" y="2686337"/>
            <a:ext cx="151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self.head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41775" y="3688539"/>
            <a:ext cx="913776" cy="509664"/>
            <a:chOff x="1464235" y="2241176"/>
            <a:chExt cx="956236" cy="567765"/>
          </a:xfrm>
        </p:grpSpPr>
        <p:sp>
          <p:nvSpPr>
            <p:cNvPr id="29" name="Rectangle 28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9400" y="2289175"/>
              <a:ext cx="356487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3713" y="3688539"/>
            <a:ext cx="913776" cy="509664"/>
            <a:chOff x="1464235" y="2241176"/>
            <a:chExt cx="956236" cy="567765"/>
          </a:xfrm>
        </p:grpSpPr>
        <p:sp>
          <p:nvSpPr>
            <p:cNvPr id="26" name="Rectangle 25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49400" y="2289175"/>
              <a:ext cx="356487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3709" y="3688539"/>
            <a:ext cx="913776" cy="509664"/>
            <a:chOff x="1464235" y="2241176"/>
            <a:chExt cx="956236" cy="567765"/>
          </a:xfrm>
        </p:grpSpPr>
        <p:sp>
          <p:nvSpPr>
            <p:cNvPr id="23" name="Rectangle 22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49400" y="2289175"/>
              <a:ext cx="519728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15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245" y="3688539"/>
            <a:ext cx="913776" cy="509664"/>
            <a:chOff x="1464235" y="2241176"/>
            <a:chExt cx="956236" cy="567765"/>
          </a:xfrm>
        </p:grpSpPr>
        <p:sp>
          <p:nvSpPr>
            <p:cNvPr id="20" name="Rectangle 19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49400" y="2289175"/>
              <a:ext cx="519728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34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75089" y="3688539"/>
            <a:ext cx="913776" cy="509664"/>
            <a:chOff x="1464235" y="2241176"/>
            <a:chExt cx="956236" cy="567765"/>
          </a:xfrm>
        </p:grpSpPr>
        <p:sp>
          <p:nvSpPr>
            <p:cNvPr id="17" name="Rectangle 16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49400" y="2289175"/>
              <a:ext cx="519728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85</a:t>
              </a:r>
              <a:endParaRPr lang="en-US" sz="24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508382" y="3935737"/>
            <a:ext cx="631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2633" y="3935737"/>
            <a:ext cx="6310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42168" y="3935737"/>
            <a:ext cx="631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17846" y="3935737"/>
            <a:ext cx="631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H="1">
            <a:off x="1784787" y="3218085"/>
            <a:ext cx="618385" cy="156884"/>
          </a:xfrm>
          <a:prstGeom prst="curvedConnector3">
            <a:avLst>
              <a:gd name="adj1" fmla="val 40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55958" y="5498260"/>
            <a:ext cx="7013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the new node goes between previous and next</a:t>
            </a:r>
          </a:p>
          <a:p>
            <a:r>
              <a:rPr lang="en-US" sz="2800" i="1" dirty="0" smtClean="0">
                <a:solidFill>
                  <a:srgbClr val="0000FF"/>
                </a:solidFill>
              </a:rPr>
              <a:t>2. adjust next links of new node and previous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70258" y="2395798"/>
            <a:ext cx="12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4901814" y="2919018"/>
            <a:ext cx="393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9848" y="2395798"/>
            <a:ext cx="14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previous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3519945" y="2919018"/>
            <a:ext cx="392" cy="74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892634" y="4682547"/>
            <a:ext cx="913776" cy="509664"/>
            <a:chOff x="1464235" y="2241176"/>
            <a:chExt cx="956236" cy="567765"/>
          </a:xfrm>
        </p:grpSpPr>
        <p:sp>
          <p:nvSpPr>
            <p:cNvPr id="39" name="Rectangle 38"/>
            <p:cNvSpPr/>
            <p:nvPr/>
          </p:nvSpPr>
          <p:spPr>
            <a:xfrm>
              <a:off x="1464235" y="2241176"/>
              <a:ext cx="956236" cy="56776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120900" y="2241176"/>
              <a:ext cx="0" cy="567765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49400" y="2289175"/>
              <a:ext cx="519728" cy="51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5400000">
            <a:off x="3525580" y="4309141"/>
            <a:ext cx="740460" cy="63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5400000" flipH="1" flipV="1">
            <a:off x="4299531" y="4567791"/>
            <a:ext cx="73917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525156"/>
              </p:ext>
            </p:extLst>
          </p:nvPr>
        </p:nvGraphicFramePr>
        <p:xfrm>
          <a:off x="6002615" y="1939131"/>
          <a:ext cx="1651000" cy="38481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 Addr/data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3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with special case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latin typeface="Lucida Console"/>
                <a:cs typeface="Lucida Console"/>
              </a:rPr>
              <a:t>def </a:t>
            </a:r>
            <a:r>
              <a:rPr lang="en-US" sz="2000" dirty="0">
                <a:latin typeface="Lucida Console"/>
                <a:cs typeface="Lucida Console"/>
              </a:rPr>
              <a:t>add_order(</a:t>
            </a:r>
            <a:r>
              <a:rPr lang="en-US" sz="2000" i="1" dirty="0">
                <a:latin typeface="Lucida Console"/>
                <a:cs typeface="Lucida Console"/>
              </a:rPr>
              <a:t>self</a:t>
            </a:r>
            <a:r>
              <a:rPr lang="en-US" sz="2000" dirty="0">
                <a:latin typeface="Lucida Console"/>
                <a:cs typeface="Lucida Console"/>
              </a:rPr>
              <a:t>,</a:t>
            </a:r>
            <a:r>
              <a:rPr lang="en-US" sz="2000" i="1" dirty="0">
                <a:latin typeface="Lucida Console"/>
                <a:cs typeface="Lucida Console"/>
              </a:rPr>
              <a:t>item</a:t>
            </a:r>
            <a:r>
              <a:rPr lang="en-US" sz="2000" dirty="0">
                <a:latin typeface="Lucida Console"/>
                <a:cs typeface="Lucida Console"/>
              </a:rPr>
              <a:t>):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current = </a:t>
            </a:r>
            <a:r>
              <a:rPr lang="en-US" sz="2000" i="1" dirty="0">
                <a:latin typeface="Lucida Console"/>
                <a:cs typeface="Lucida Console"/>
              </a:rPr>
              <a:t>self</a:t>
            </a:r>
            <a:r>
              <a:rPr lang="en-US" sz="2000" dirty="0">
                <a:latin typeface="Lucida Console"/>
                <a:cs typeface="Lucida Console"/>
              </a:rPr>
              <a:t>.head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previous = </a:t>
            </a:r>
            <a:r>
              <a:rPr lang="en-US" sz="2000" i="1" dirty="0">
                <a:latin typeface="Lucida Console"/>
                <a:cs typeface="Lucida Console"/>
              </a:rPr>
              <a:t>None</a:t>
            </a:r>
            <a:br>
              <a:rPr lang="en-US" sz="2000" i="1" dirty="0">
                <a:latin typeface="Lucida Console"/>
                <a:cs typeface="Lucida Console"/>
              </a:rPr>
            </a:br>
            <a:r>
              <a:rPr lang="en-US" sz="2000" i="1" dirty="0">
                <a:latin typeface="Lucida Console"/>
                <a:cs typeface="Lucida Console"/>
              </a:rPr>
              <a:t>    </a:t>
            </a:r>
            <a:r>
              <a:rPr lang="en-US" sz="2000" dirty="0">
                <a:latin typeface="Lucida Console"/>
                <a:cs typeface="Lucida Console"/>
              </a:rPr>
              <a:t>n = Node(</a:t>
            </a:r>
            <a:r>
              <a:rPr lang="en-US" sz="2000" i="1" dirty="0">
                <a:latin typeface="Lucida Console"/>
                <a:cs typeface="Lucida Console"/>
              </a:rPr>
              <a:t>item</a:t>
            </a:r>
            <a:r>
              <a:rPr lang="en-US" sz="2000" dirty="0">
                <a:latin typeface="Lucida Console"/>
                <a:cs typeface="Lucida Console"/>
              </a:rPr>
              <a:t>)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stop = </a:t>
            </a:r>
            <a:r>
              <a:rPr lang="en-US" sz="2000" i="1" dirty="0">
                <a:latin typeface="Lucida Console"/>
                <a:cs typeface="Lucida Console"/>
              </a:rPr>
              <a:t>False</a:t>
            </a:r>
            <a:br>
              <a:rPr lang="en-US" sz="2000" i="1" dirty="0">
                <a:latin typeface="Lucida Console"/>
                <a:cs typeface="Lucida Console"/>
              </a:rPr>
            </a:br>
            <a:r>
              <a:rPr lang="en-US" sz="2000" i="1" dirty="0">
                <a:latin typeface="Lucida Console"/>
                <a:cs typeface="Lucida Console"/>
              </a:rPr>
              <a:t>    while </a:t>
            </a:r>
            <a:r>
              <a:rPr lang="en-US" sz="2000" dirty="0">
                <a:latin typeface="Lucida Console"/>
                <a:cs typeface="Lucida Console"/>
              </a:rPr>
              <a:t>current != </a:t>
            </a:r>
            <a:r>
              <a:rPr lang="en-US" sz="2000" i="1" dirty="0">
                <a:latin typeface="Lucida Console"/>
                <a:cs typeface="Lucida Console"/>
              </a:rPr>
              <a:t>None and not </a:t>
            </a:r>
            <a:r>
              <a:rPr lang="en-US" sz="2000" dirty="0">
                <a:latin typeface="Lucida Console"/>
                <a:cs typeface="Lucida Console"/>
              </a:rPr>
              <a:t>stop: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</a:t>
            </a:r>
            <a:r>
              <a:rPr lang="en-US" sz="2000" i="1" dirty="0">
                <a:latin typeface="Lucida Console"/>
                <a:cs typeface="Lucida Console"/>
              </a:rPr>
              <a:t>if </a:t>
            </a:r>
            <a:r>
              <a:rPr lang="en-US" sz="2000" dirty="0">
                <a:latin typeface="Lucida Console"/>
                <a:cs typeface="Lucida Console"/>
              </a:rPr>
              <a:t>current.getData() &gt; </a:t>
            </a:r>
            <a:r>
              <a:rPr lang="en-US" sz="2000" i="1" dirty="0">
                <a:latin typeface="Lucida Console"/>
                <a:cs typeface="Lucida Console"/>
              </a:rPr>
              <a:t>item</a:t>
            </a:r>
            <a:r>
              <a:rPr lang="en-US" sz="2000" dirty="0">
                <a:latin typeface="Lucida Console"/>
                <a:cs typeface="Lucida Console"/>
              </a:rPr>
              <a:t>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    stop = </a:t>
            </a:r>
            <a:r>
              <a:rPr lang="en-US" sz="2000" i="1" dirty="0">
                <a:latin typeface="Lucida Console"/>
                <a:cs typeface="Lucida Console"/>
              </a:rPr>
              <a:t>True</a:t>
            </a:r>
            <a:br>
              <a:rPr lang="en-US" sz="2000" i="1" dirty="0">
                <a:latin typeface="Lucida Console"/>
                <a:cs typeface="Lucida Console"/>
              </a:rPr>
            </a:br>
            <a:r>
              <a:rPr lang="en-US" sz="2000" i="1" dirty="0">
                <a:latin typeface="Lucida Console"/>
                <a:cs typeface="Lucida Console"/>
              </a:rPr>
              <a:t>        else</a:t>
            </a:r>
            <a:r>
              <a:rPr lang="en-US" sz="2000" dirty="0">
                <a:latin typeface="Lucida Console"/>
                <a:cs typeface="Lucida Console"/>
              </a:rPr>
              <a:t>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    previous = current # remember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    current = current.getNext()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</a:t>
            </a:r>
            <a:r>
              <a:rPr lang="en-US" sz="2000" i="1" dirty="0">
                <a:latin typeface="Lucida Console"/>
                <a:cs typeface="Lucida Console"/>
              </a:rPr>
              <a:t>if </a:t>
            </a:r>
            <a:r>
              <a:rPr lang="en-US" sz="2000" dirty="0">
                <a:latin typeface="Lucida Console"/>
                <a:cs typeface="Lucida Console"/>
              </a:rPr>
              <a:t>previous == </a:t>
            </a:r>
            <a:r>
              <a:rPr lang="en-US" sz="2000" i="1" dirty="0">
                <a:latin typeface="Lucida Console"/>
                <a:cs typeface="Lucida Console"/>
              </a:rPr>
              <a:t>None</a:t>
            </a:r>
            <a:r>
              <a:rPr lang="en-US" sz="2000" dirty="0">
                <a:latin typeface="Lucida Console"/>
                <a:cs typeface="Lucida Console"/>
              </a:rPr>
              <a:t>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n.setNext(</a:t>
            </a:r>
            <a:r>
              <a:rPr lang="en-US" sz="2000" i="1" dirty="0">
                <a:latin typeface="Lucida Console"/>
                <a:cs typeface="Lucida Console"/>
              </a:rPr>
              <a:t>self</a:t>
            </a:r>
            <a:r>
              <a:rPr lang="en-US" sz="2000" dirty="0">
                <a:latin typeface="Lucida Console"/>
                <a:cs typeface="Lucida Console"/>
              </a:rPr>
              <a:t>.head)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</a:t>
            </a:r>
            <a:r>
              <a:rPr lang="en-US" sz="2000" i="1" dirty="0">
                <a:latin typeface="Lucida Console"/>
                <a:cs typeface="Lucida Console"/>
              </a:rPr>
              <a:t>self</a:t>
            </a:r>
            <a:r>
              <a:rPr lang="en-US" sz="2000" dirty="0">
                <a:latin typeface="Lucida Console"/>
                <a:cs typeface="Lucida Console"/>
              </a:rPr>
              <a:t>.head = n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</a:t>
            </a:r>
            <a:r>
              <a:rPr lang="en-US" sz="2000" i="1" dirty="0">
                <a:latin typeface="Lucida Console"/>
                <a:cs typeface="Lucida Console"/>
              </a:rPr>
              <a:t>else</a:t>
            </a:r>
            <a:r>
              <a:rPr lang="en-US" sz="2000" dirty="0">
                <a:latin typeface="Lucida Console"/>
                <a:cs typeface="Lucida Console"/>
              </a:rPr>
              <a:t>: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n.setNext(current)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    previous.setNext(n)</a:t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    </a:t>
            </a:r>
            <a:r>
              <a:rPr lang="en-US" sz="2000" i="1" dirty="0">
                <a:latin typeface="Lucida Console"/>
                <a:cs typeface="Lucida Console"/>
              </a:rPr>
              <a:t>return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5791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method on a list that does traversal must have from 0 to n steps.</a:t>
            </a:r>
          </a:p>
          <a:p>
            <a:r>
              <a:rPr lang="en-US" dirty="0" smtClean="0"/>
              <a:t>So these methods O(n) for</a:t>
            </a:r>
          </a:p>
          <a:p>
            <a:pPr marL="800100" lvl="2" indent="0">
              <a:buNone/>
            </a:pPr>
            <a:r>
              <a:rPr lang="en-US" sz="2800" dirty="0" smtClean="0"/>
              <a:t>length, remove(item), append, pop(i), search(item), index(item), insert(pos,item), pop(), and pop(i)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533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list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Nodes in a double link list have a link to both next and previous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6286" y="2803977"/>
            <a:ext cx="7994500" cy="1541667"/>
            <a:chOff x="350688" y="3113147"/>
            <a:chExt cx="7994500" cy="1541667"/>
          </a:xfrm>
        </p:grpSpPr>
        <p:grpSp>
          <p:nvGrpSpPr>
            <p:cNvPr id="17" name="Group 16"/>
            <p:cNvGrpSpPr/>
            <p:nvPr/>
          </p:nvGrpSpPr>
          <p:grpSpPr>
            <a:xfrm>
              <a:off x="1749580" y="3762262"/>
              <a:ext cx="583814" cy="892552"/>
              <a:chOff x="1749580" y="3731624"/>
              <a:chExt cx="583814" cy="89255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49580" y="3793124"/>
                <a:ext cx="569387" cy="831051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49581" y="3731624"/>
                <a:ext cx="56938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14</a:t>
                </a:r>
              </a:p>
              <a:p>
                <a:r>
                  <a:rPr lang="en-US" sz="1600" dirty="0" smtClean="0"/>
                  <a:t>next</a:t>
                </a:r>
              </a:p>
              <a:p>
                <a:r>
                  <a:rPr lang="en-US" sz="1600" dirty="0" smtClean="0"/>
                  <a:t>prev</a:t>
                </a:r>
                <a:endParaRPr lang="en-US" sz="16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749581" y="4130964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49581" y="4352478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50688" y="3113147"/>
              <a:ext cx="1328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self.front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9591" y="3113147"/>
              <a:ext cx="1215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self.rear</a:t>
              </a:r>
              <a:endParaRPr lang="en-US" sz="2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795889" y="3762262"/>
              <a:ext cx="583814" cy="892552"/>
              <a:chOff x="1749580" y="3731624"/>
              <a:chExt cx="583814" cy="89255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49580" y="3793124"/>
                <a:ext cx="569387" cy="831051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49581" y="3731624"/>
                <a:ext cx="56938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5</a:t>
                </a:r>
              </a:p>
              <a:p>
                <a:r>
                  <a:rPr lang="en-US" sz="1600" dirty="0" smtClean="0"/>
                  <a:t>next</a:t>
                </a:r>
              </a:p>
              <a:p>
                <a:r>
                  <a:rPr lang="en-US" sz="1600" dirty="0" smtClean="0"/>
                  <a:t>prev</a:t>
                </a:r>
                <a:endParaRPr lang="en-US" sz="1600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749581" y="4130964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749581" y="4352478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934814" y="3762262"/>
              <a:ext cx="583814" cy="892552"/>
              <a:chOff x="1749580" y="3731624"/>
              <a:chExt cx="583814" cy="89255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749580" y="3793124"/>
                <a:ext cx="569387" cy="831051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49581" y="3731624"/>
                <a:ext cx="56938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25</a:t>
                </a:r>
              </a:p>
              <a:p>
                <a:r>
                  <a:rPr lang="en-US" sz="1600" dirty="0" smtClean="0"/>
                  <a:t>next</a:t>
                </a:r>
              </a:p>
              <a:p>
                <a:r>
                  <a:rPr lang="en-US" sz="1600" dirty="0" smtClean="0"/>
                  <a:t>prev</a:t>
                </a:r>
                <a:endParaRPr lang="en-US" sz="16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749581" y="4130964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749581" y="4352478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842198" y="3762262"/>
              <a:ext cx="583814" cy="892552"/>
              <a:chOff x="1749580" y="3731624"/>
              <a:chExt cx="583814" cy="89255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49580" y="3793124"/>
                <a:ext cx="569387" cy="831051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49581" y="3731624"/>
                <a:ext cx="56938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45</a:t>
                </a:r>
              </a:p>
              <a:p>
                <a:r>
                  <a:rPr lang="en-US" sz="1600" dirty="0" smtClean="0"/>
                  <a:t>next</a:t>
                </a:r>
              </a:p>
              <a:p>
                <a:r>
                  <a:rPr lang="en-US" sz="1600" dirty="0" smtClean="0"/>
                  <a:t>prev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749581" y="4130964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749581" y="4352478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888507" y="3762262"/>
              <a:ext cx="583814" cy="892552"/>
              <a:chOff x="1749580" y="3731624"/>
              <a:chExt cx="583814" cy="89255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9580" y="3793124"/>
                <a:ext cx="569387" cy="831051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/>
                  <a:t>11</a:t>
                </a:r>
                <a:endParaRPr lang="en-US" sz="2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749581" y="3731624"/>
                <a:ext cx="56938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3</a:t>
                </a:r>
              </a:p>
              <a:p>
                <a:r>
                  <a:rPr lang="en-US" sz="1600" dirty="0" smtClean="0"/>
                  <a:t>next</a:t>
                </a:r>
              </a:p>
              <a:p>
                <a:r>
                  <a:rPr lang="en-US" sz="1600" dirty="0" smtClean="0"/>
                  <a:t>prev</a:t>
                </a:r>
                <a:endParaRPr lang="en-US" sz="1600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749581" y="4130964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49581" y="4352478"/>
                <a:ext cx="583813" cy="0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Straight Arrow Connector 40"/>
            <p:cNvCxnSpPr>
              <a:stCxn id="10" idx="3"/>
            </p:cNvCxnSpPr>
            <p:nvPr/>
          </p:nvCxnSpPr>
          <p:spPr>
            <a:xfrm>
              <a:off x="2318967" y="4239288"/>
              <a:ext cx="400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379703" y="4243205"/>
              <a:ext cx="400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411585" y="4243205"/>
              <a:ext cx="400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457894" y="4243205"/>
              <a:ext cx="400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04201" y="4243205"/>
              <a:ext cx="400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331482" y="4515118"/>
              <a:ext cx="418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2377791" y="4515118"/>
              <a:ext cx="418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424100" y="4515118"/>
              <a:ext cx="418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470408" y="4515118"/>
              <a:ext cx="418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516715" y="4515118"/>
              <a:ext cx="4180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971120" y="4101092"/>
              <a:ext cx="0" cy="282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2550" y="4372789"/>
              <a:ext cx="0" cy="282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8" idx="2"/>
            </p:cNvCxnSpPr>
            <p:nvPr/>
          </p:nvCxnSpPr>
          <p:spPr>
            <a:xfrm rot="16200000" flipH="1">
              <a:off x="1134472" y="3455407"/>
              <a:ext cx="425571" cy="66437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19" idx="2"/>
            </p:cNvCxnSpPr>
            <p:nvPr/>
          </p:nvCxnSpPr>
          <p:spPr>
            <a:xfrm rot="5400000">
              <a:off x="6990597" y="3180855"/>
              <a:ext cx="352837" cy="114075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1061142" y="4695944"/>
            <a:ext cx="7625657" cy="190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class node: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def __init__(self,data):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self.data = data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self.next = None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self.prev = None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01127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Chapter 3</a:t>
            </a:r>
            <a:br>
              <a:rPr lang="en-US" dirty="0" smtClean="0"/>
            </a:br>
            <a:r>
              <a:rPr lang="en-US" dirty="0" smtClean="0"/>
              <a:t>on Basic Data Structures (linear)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61344"/>
              </p:ext>
            </p:extLst>
          </p:nvPr>
        </p:nvGraphicFramePr>
        <p:xfrm>
          <a:off x="6002615" y="1939131"/>
          <a:ext cx="1651000" cy="38481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 Addr/data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1059" y="1939131"/>
            <a:ext cx="256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count = 203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39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94552"/>
              </p:ext>
            </p:extLst>
          </p:nvPr>
        </p:nvGraphicFramePr>
        <p:xfrm>
          <a:off x="6002615" y="1939131"/>
          <a:ext cx="1651000" cy="38481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 Addr/data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1059" y="1939131"/>
            <a:ext cx="256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count = 203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480250"/>
            <a:ext cx="54930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empty memory location is picked, say</a:t>
            </a:r>
          </a:p>
          <a:p>
            <a:r>
              <a:rPr lang="en-US" sz="2400" dirty="0" smtClean="0"/>
              <a:t>location  00124 and and assigned to count</a:t>
            </a:r>
          </a:p>
          <a:p>
            <a:r>
              <a:rPr lang="en-US" sz="2400" dirty="0" smtClean="0"/>
              <a:t>then 203 is copied to the memory location</a:t>
            </a:r>
          </a:p>
          <a:p>
            <a:r>
              <a:rPr lang="en-US" sz="2400" dirty="0" smtClean="0"/>
              <a:t>assigned to count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count(address 00124) </a:t>
            </a:r>
            <a:endParaRPr lang="en-US" sz="2400" dirty="0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3565633" y="4168588"/>
            <a:ext cx="2545308" cy="71717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8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5174"/>
              </p:ext>
            </p:extLst>
          </p:nvPr>
        </p:nvGraphicFramePr>
        <p:xfrm>
          <a:off x="6002615" y="1939131"/>
          <a:ext cx="1651000" cy="38481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 Addr/data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1059" y="1939131"/>
            <a:ext cx="256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count = 203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480250"/>
            <a:ext cx="5545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an abstract point of view, we just</a:t>
            </a:r>
          </a:p>
          <a:p>
            <a:r>
              <a:rPr lang="en-US" sz="2400" dirty="0" smtClean="0"/>
              <a:t>need to think of count referring to the new </a:t>
            </a:r>
          </a:p>
          <a:p>
            <a:r>
              <a:rPr lang="en-US" sz="2400" dirty="0" smtClean="0"/>
              <a:t>data in memory: count points to the data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count </a:t>
            </a:r>
            <a:endParaRPr lang="en-US" sz="2400" dirty="0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1464235" y="4168588"/>
            <a:ext cx="5124824" cy="47811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relation to memory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29776"/>
              </p:ext>
            </p:extLst>
          </p:nvPr>
        </p:nvGraphicFramePr>
        <p:xfrm>
          <a:off x="6002615" y="1939131"/>
          <a:ext cx="1651000" cy="38481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921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 Addr/data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1059" y="1939131"/>
            <a:ext cx="256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count = 203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480250"/>
            <a:ext cx="5545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an abstract point of view, we just</a:t>
            </a:r>
          </a:p>
          <a:p>
            <a:r>
              <a:rPr lang="en-US" sz="2400" dirty="0" smtClean="0"/>
              <a:t>need to think of count referring to the new </a:t>
            </a:r>
          </a:p>
          <a:p>
            <a:r>
              <a:rPr lang="en-US" sz="2400" dirty="0" smtClean="0"/>
              <a:t>data in memory: count points to the data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count </a:t>
            </a:r>
            <a:endParaRPr lang="en-US" sz="2400" dirty="0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1464235" y="4168588"/>
            <a:ext cx="5124824" cy="47811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5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1934</Words>
  <Application>Microsoft Macintosh PowerPoint</Application>
  <PresentationFormat>On-screen Show (4:3)</PresentationFormat>
  <Paragraphs>685</Paragraphs>
  <Slides>53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Lists</vt:lpstr>
      <vt:lpstr>Out own List</vt:lpstr>
      <vt:lpstr>List General</vt:lpstr>
      <vt:lpstr>potential List operations:</vt:lpstr>
      <vt:lpstr>variable relation to memory</vt:lpstr>
      <vt:lpstr>variable relation to memory</vt:lpstr>
      <vt:lpstr>variable relation to memory</vt:lpstr>
      <vt:lpstr>variable relation to memory</vt:lpstr>
      <vt:lpstr>variable relation to memory</vt:lpstr>
      <vt:lpstr>variable relation to memory</vt:lpstr>
      <vt:lpstr>What does it look like in memory?</vt:lpstr>
      <vt:lpstr>What does it look like in memory?</vt:lpstr>
      <vt:lpstr>Node Class Simple Form</vt:lpstr>
      <vt:lpstr>PowerPoint Presentation</vt:lpstr>
      <vt:lpstr>Create Node with data</vt:lpstr>
      <vt:lpstr>class UnorderedList </vt:lpstr>
      <vt:lpstr>PowerPoint Presentation</vt:lpstr>
      <vt:lpstr>PowerPoint Presentation</vt:lpstr>
      <vt:lpstr>add node steps</vt:lpstr>
      <vt:lpstr>add node steps</vt:lpstr>
      <vt:lpstr>add node steps</vt:lpstr>
      <vt:lpstr>add node steps</vt:lpstr>
      <vt:lpstr>add node steps</vt:lpstr>
      <vt:lpstr>Traversing a list</vt:lpstr>
      <vt:lpstr>traverse a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traverse to get length</vt:lpstr>
      <vt:lpstr>traverse to get ith element</vt:lpstr>
      <vt:lpstr>traverse to search for match to item</vt:lpstr>
      <vt:lpstr>Consider removing third item</vt:lpstr>
      <vt:lpstr>Consider removing third item</vt:lpstr>
      <vt:lpstr>Consider removing third item</vt:lpstr>
      <vt:lpstr>Consider removing third item</vt:lpstr>
      <vt:lpstr>Consider removing third item</vt:lpstr>
      <vt:lpstr>There is a problem</vt:lpstr>
      <vt:lpstr>There is a problem</vt:lpstr>
      <vt:lpstr>There is a problem</vt:lpstr>
      <vt:lpstr>Special Case for remove first</vt:lpstr>
      <vt:lpstr>Special Cases</vt:lpstr>
      <vt:lpstr>The Ordered List (sorted)</vt:lpstr>
      <vt:lpstr>Here is an ordered list</vt:lpstr>
      <vt:lpstr>insert(11)</vt:lpstr>
      <vt:lpstr>insert(11)</vt:lpstr>
      <vt:lpstr>insert with special case  </vt:lpstr>
      <vt:lpstr>Big O of lists</vt:lpstr>
      <vt:lpstr>double linked list diagram</vt:lpstr>
      <vt:lpstr>End of Chapter 3 on Basic Data Structures (linear)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Gerry Jenkins</dc:creator>
  <cp:lastModifiedBy>Gerry Jenkins</cp:lastModifiedBy>
  <cp:revision>36</cp:revision>
  <dcterms:created xsi:type="dcterms:W3CDTF">2015-03-25T21:08:23Z</dcterms:created>
  <dcterms:modified xsi:type="dcterms:W3CDTF">2015-03-27T22:25:07Z</dcterms:modified>
</cp:coreProperties>
</file>