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7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27" r:id="rId17"/>
    <p:sldId id="272" r:id="rId18"/>
    <p:sldId id="326" r:id="rId19"/>
    <p:sldId id="273" r:id="rId20"/>
    <p:sldId id="274" r:id="rId21"/>
    <p:sldId id="275" r:id="rId22"/>
    <p:sldId id="276" r:id="rId23"/>
    <p:sldId id="328" r:id="rId24"/>
    <p:sldId id="277" r:id="rId25"/>
    <p:sldId id="278" r:id="rId26"/>
    <p:sldId id="331" r:id="rId27"/>
    <p:sldId id="330" r:id="rId28"/>
    <p:sldId id="332" r:id="rId29"/>
    <p:sldId id="333" r:id="rId30"/>
    <p:sldId id="32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32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4" r:id="rId66"/>
    <p:sldId id="313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6" autoAdjust="0"/>
    <p:restoredTop sz="99750" autoAdjust="0"/>
  </p:normalViewPr>
  <p:slideViewPr>
    <p:cSldViewPr snapToGrid="0" snapToObjects="1">
      <p:cViewPr>
        <p:scale>
          <a:sx n="94" d="100"/>
          <a:sy n="94" d="100"/>
        </p:scale>
        <p:origin x="-2192" y="-1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4864"/>
    </p:cViewPr>
  </p:sorterViewPr>
  <p:notesViewPr>
    <p:cSldViewPr snapToGrid="0" snapToObjects="1">
      <p:cViewPr varScale="1">
        <p:scale>
          <a:sx n="111" d="100"/>
          <a:sy n="111" d="100"/>
        </p:scale>
        <p:origin x="-520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B7D7-1035-A746-8B7A-728C34C4BD73}" type="datetimeFigureOut">
              <a:rPr lang="en-US" smtClean="0"/>
              <a:t>February/2/15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C6082-C5F3-AD49-8521-ABE74FA76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7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C6082-C5F3-AD49-8521-ABE74FA7658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5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BB13-3452-0047-B693-54E95829CA51}" type="datetimeFigureOut">
              <a:rPr lang="en-US" smtClean="0"/>
              <a:t>February/2/15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1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BB13-3452-0047-B693-54E95829CA51}" type="datetimeFigureOut">
              <a:rPr lang="en-US" smtClean="0"/>
              <a:t>February/2/15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2A8-F827-D444-AC0E-43AC995E34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8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BB13-3452-0047-B693-54E95829CA51}" type="datetimeFigureOut">
              <a:rPr lang="en-US" smtClean="0"/>
              <a:t>February/2/15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2A8-F827-D444-AC0E-43AC995E34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BB13-3452-0047-B693-54E95829CA51}" type="datetimeFigureOut">
              <a:rPr lang="en-US" smtClean="0"/>
              <a:t>February/2/15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2A8-F827-D444-AC0E-43AC995E34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1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BB13-3452-0047-B693-54E95829CA51}" type="datetimeFigureOut">
              <a:rPr lang="en-US" smtClean="0"/>
              <a:t>February/2/15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2A8-F827-D444-AC0E-43AC995E34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6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BB13-3452-0047-B693-54E95829CA51}" type="datetimeFigureOut">
              <a:rPr lang="en-US" smtClean="0"/>
              <a:t>February/2/15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2A8-F827-D444-AC0E-43AC995E34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BB13-3452-0047-B693-54E95829CA51}" type="datetimeFigureOut">
              <a:rPr lang="en-US" smtClean="0"/>
              <a:pPr/>
              <a:t>February/2/15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2A8-F827-D444-AC0E-43AC995E34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2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BB13-3452-0047-B693-54E95829CA51}" type="datetimeFigureOut">
              <a:rPr lang="en-US" smtClean="0"/>
              <a:t>February/2/15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2A8-F827-D444-AC0E-43AC995E34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4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BB13-3452-0047-B693-54E95829CA51}" type="datetimeFigureOut">
              <a:rPr lang="en-US" smtClean="0"/>
              <a:t>February/2/15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2A8-F827-D444-AC0E-43AC995E34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6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BB13-3452-0047-B693-54E95829CA51}" type="datetimeFigureOut">
              <a:rPr lang="en-US" smtClean="0"/>
              <a:t>February/2/15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2A8-F827-D444-AC0E-43AC995E34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8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BB13-3452-0047-B693-54E95829CA51}" type="datetimeFigureOut">
              <a:rPr lang="en-US" smtClean="0"/>
              <a:t>February/2/15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2A8-F827-D444-AC0E-43AC995E34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6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BB13-3452-0047-B693-54E95829CA51}" type="datetimeFigureOut">
              <a:rPr lang="en-US" smtClean="0"/>
              <a:t>February/2/15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7B2A8-F827-D444-AC0E-43AC995E34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3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string.html%23format-string-syntax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 : 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18954" y="3402347"/>
            <a:ext cx="5853445" cy="2512359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Ideas of Computer Science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Abstract Data Type (ADT)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Python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language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5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problem</a:t>
            </a:r>
          </a:p>
          <a:p>
            <a:pPr lvl="1"/>
            <a:r>
              <a:rPr lang="en-US" dirty="0" smtClean="0"/>
              <a:t>Data needed for the problem instance</a:t>
            </a:r>
          </a:p>
          <a:p>
            <a:pPr lvl="1"/>
            <a:r>
              <a:rPr lang="en-US" dirty="0" smtClean="0"/>
              <a:t>Steps need to produce Result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Computer languages provide notation to represent</a:t>
            </a:r>
          </a:p>
          <a:p>
            <a:pPr lvl="1"/>
            <a:r>
              <a:rPr lang="en-US" dirty="0" smtClean="0"/>
              <a:t>Data type constructs</a:t>
            </a:r>
          </a:p>
          <a:p>
            <a:pPr lvl="1"/>
            <a:r>
              <a:rPr lang="en-US" dirty="0" smtClean="0"/>
              <a:t>Control structure constructs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7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Control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 dirty="0" smtClean="0"/>
              <a:t>1 – sequential steps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2 – selection for decision making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iteration for repetitive control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procedure abstraction (functions)</a:t>
            </a:r>
          </a:p>
          <a:p>
            <a:pPr lvl="1">
              <a:spcBef>
                <a:spcPts val="1400"/>
              </a:spcBef>
            </a:pPr>
            <a:r>
              <a:rPr lang="en-US" i="1" dirty="0" smtClean="0"/>
              <a:t>needed to simplify and avoid duplication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6643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dirty="0" smtClean="0"/>
              <a:t>All data in computer are sequence of bits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Data types are how we associate meaning to these bits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Data types are also related common ways we represent data in the problem</a:t>
            </a:r>
          </a:p>
          <a:p>
            <a:pPr lvl="1">
              <a:spcBef>
                <a:spcPts val="1500"/>
              </a:spcBef>
            </a:pPr>
            <a:r>
              <a:rPr lang="en-US" dirty="0" smtClean="0"/>
              <a:t>strings, whole number, fractions, bank balance etc.,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1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 -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dirty="0" smtClean="0"/>
              <a:t>Similar to abstraction of code using </a:t>
            </a:r>
            <a:r>
              <a:rPr lang="en-US" b="1" dirty="0" smtClean="0"/>
              <a:t>procedure abstraction</a:t>
            </a:r>
            <a:r>
              <a:rPr lang="en-US" dirty="0" smtClean="0"/>
              <a:t>, but for data</a:t>
            </a:r>
            <a:endParaRPr lang="en-US" b="1" dirty="0" smtClean="0"/>
          </a:p>
          <a:p>
            <a:pPr>
              <a:spcBef>
                <a:spcPts val="1600"/>
              </a:spcBef>
            </a:pPr>
            <a:r>
              <a:rPr lang="en-US" dirty="0" smtClean="0"/>
              <a:t>Create a abstraction for new data types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We call these an ADT </a:t>
            </a:r>
            <a:br>
              <a:rPr lang="en-US" dirty="0" smtClean="0"/>
            </a:br>
            <a:r>
              <a:rPr lang="en-US" dirty="0" smtClean="0"/>
              <a:t>or abstract data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37" y="3467241"/>
            <a:ext cx="2840954" cy="30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98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 or client of a ADT has a set interface that they can rely on certain predefined operations to 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37" y="3467241"/>
            <a:ext cx="2840954" cy="30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1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843"/>
            <a:ext cx="8229600" cy="6085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the integer type, you expect it to have operations for add, subtract, multiply and divide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As long as the integer type of data implements the standard operations and works, you don't care how the operation is carried out </a:t>
            </a:r>
            <a:br>
              <a:rPr lang="en-US" dirty="0"/>
            </a:br>
            <a:r>
              <a:rPr lang="en-US" dirty="0"/>
              <a:t>'under the hood', on what form of bits in the computer represent the integer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provides an </a:t>
            </a:r>
            <a:r>
              <a:rPr lang="en-US" b="1" dirty="0"/>
              <a:t>implementation-independent</a:t>
            </a:r>
            <a:r>
              <a:rPr lang="en-US" dirty="0"/>
              <a:t> view of the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5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ADT for a date may have the following interface methods to work on a 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number days </a:t>
            </a:r>
            <a:r>
              <a:rPr lang="en-US" smtClean="0"/>
              <a:t>to another </a:t>
            </a:r>
            <a:r>
              <a:rPr lang="en-US" dirty="0" smtClean="0"/>
              <a:t>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week number of the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advance the date by a number of days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the the date to new m/d/y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the date in a specific format: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Feb 2,2014      2/2/14    February 2nd, 2014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5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3000"/>
              </a:lnSpc>
              <a:spcBef>
                <a:spcPts val="1900"/>
              </a:spcBef>
            </a:pPr>
            <a:r>
              <a:rPr lang="en-US" dirty="0" smtClean="0"/>
              <a:t>Seeing how to solve different problems with various approaches will teach us how to recognize patterns of problem solving.</a:t>
            </a:r>
          </a:p>
          <a:p>
            <a:pPr>
              <a:lnSpc>
                <a:spcPts val="3000"/>
              </a:lnSpc>
              <a:spcBef>
                <a:spcPts val="1900"/>
              </a:spcBef>
            </a:pPr>
            <a:r>
              <a:rPr lang="en-US" dirty="0" smtClean="0"/>
              <a:t>Different Algorithms to solve the same problem will use different computer resources</a:t>
            </a:r>
          </a:p>
          <a:p>
            <a:pPr>
              <a:lnSpc>
                <a:spcPts val="3000"/>
              </a:lnSpc>
              <a:spcBef>
                <a:spcPts val="1900"/>
              </a:spcBef>
            </a:pPr>
            <a:r>
              <a:rPr lang="en-US" dirty="0" smtClean="0"/>
              <a:t>Some problems my be intractable</a:t>
            </a:r>
          </a:p>
          <a:p>
            <a:pPr>
              <a:lnSpc>
                <a:spcPts val="3000"/>
              </a:lnSpc>
              <a:spcBef>
                <a:spcPts val="1900"/>
              </a:spcBef>
            </a:pPr>
            <a:r>
              <a:rPr lang="en-US" dirty="0" smtClean="0"/>
              <a:t>We may have to decide on different approaches because of the trade offs</a:t>
            </a:r>
          </a:p>
          <a:p>
            <a:pPr marL="0" indent="0">
              <a:lnSpc>
                <a:spcPts val="3000"/>
              </a:lnSpc>
              <a:spcBef>
                <a:spcPts val="190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Also look at the Princeton first 11 slides for more.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7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9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Computers have become more and more complex</a:t>
            </a:r>
          </a:p>
          <a:p>
            <a:r>
              <a:rPr lang="en-US" dirty="0" smtClean="0"/>
              <a:t>Problems have become both more complex and large in size and scale</a:t>
            </a:r>
          </a:p>
          <a:p>
            <a:r>
              <a:rPr lang="en-US" dirty="0" smtClean="0"/>
              <a:t>Computer Science is concerned on how to solve problems with computers</a:t>
            </a:r>
          </a:p>
          <a:p>
            <a:r>
              <a:rPr lang="en-US" dirty="0" smtClean="0"/>
              <a:t>The Science part is to create repeatable foundations and principals to apply to these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0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piece of data is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 everything is an object</a:t>
            </a:r>
          </a:p>
          <a:p>
            <a:r>
              <a:rPr lang="en-US" dirty="0" smtClean="0"/>
              <a:t>What is an object:</a:t>
            </a:r>
          </a:p>
          <a:p>
            <a:pPr lvl="1"/>
            <a:r>
              <a:rPr lang="en-US" dirty="0" smtClean="0"/>
              <a:t>It has data (state) and methods (the interface)</a:t>
            </a:r>
          </a:p>
          <a:p>
            <a:pPr lvl="1"/>
            <a:r>
              <a:rPr lang="en-US" dirty="0" smtClean="0"/>
              <a:t>A class defines how an instance of a object behaves</a:t>
            </a:r>
          </a:p>
          <a:p>
            <a:pPr lvl="1"/>
            <a:r>
              <a:rPr lang="en-US" dirty="0" smtClean="0"/>
              <a:t>Actual data items are called objects</a:t>
            </a:r>
          </a:p>
          <a:p>
            <a:pPr lvl="1"/>
            <a:r>
              <a:rPr lang="en-US" dirty="0" smtClean="0"/>
              <a:t>“an object is a instance of a class”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Atomic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numeric types:</a:t>
            </a:r>
          </a:p>
          <a:p>
            <a:pPr lvl="1"/>
            <a:r>
              <a:rPr lang="en-US" dirty="0" smtClean="0"/>
              <a:t>int ( holds whole numbers, no limits)</a:t>
            </a:r>
          </a:p>
          <a:p>
            <a:pPr lvl="1"/>
            <a:r>
              <a:rPr lang="en-US" dirty="0" smtClean="0"/>
              <a:t>float (holds floating point numbers – 64 bit )</a:t>
            </a:r>
          </a:p>
          <a:p>
            <a:pPr lvl="1"/>
            <a:r>
              <a:rPr lang="en-US" dirty="0" smtClean="0"/>
              <a:t>Standard operators + - * /</a:t>
            </a:r>
          </a:p>
          <a:p>
            <a:pPr marL="457200" lvl="1"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 that / on two integers will result in float </a:t>
            </a:r>
            <a:br>
              <a:rPr lang="en-US" dirty="0" smtClean="0"/>
            </a:br>
            <a:r>
              <a:rPr lang="en-US" dirty="0" smtClean="0"/>
              <a:t>        (2.7 python does integer divide)</a:t>
            </a:r>
          </a:p>
          <a:p>
            <a:pPr lvl="1"/>
            <a:r>
              <a:rPr lang="en-US" dirty="0" smtClean="0"/>
              <a:t>% does modulus as in C++ and java</a:t>
            </a:r>
          </a:p>
          <a:p>
            <a:pPr lvl="1"/>
            <a:r>
              <a:rPr lang="en-US" dirty="0" smtClean="0"/>
              <a:t>// will always do integer divide in python 3+</a:t>
            </a:r>
          </a:p>
          <a:p>
            <a:pPr lvl="1"/>
            <a:r>
              <a:rPr lang="en-US" dirty="0" smtClean="0"/>
              <a:t>** does power (exponentiation)  i.e. 2**8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4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None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may be assigned the special value None to indicate it does not have a value</a:t>
            </a:r>
          </a:p>
          <a:p>
            <a:r>
              <a:rPr lang="en-US" dirty="0" smtClean="0"/>
              <a:t>None evaluates to False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7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look at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- </a:t>
            </a:r>
          </a:p>
          <a:p>
            <a:r>
              <a:rPr lang="en-US" dirty="0" smtClean="0"/>
              <a:t>/ in 3.4 create float result</a:t>
            </a:r>
          </a:p>
          <a:p>
            <a:r>
              <a:rPr lang="en-US" dirty="0" smtClean="0"/>
              <a:t>// does integer divide</a:t>
            </a:r>
          </a:p>
          <a:p>
            <a:r>
              <a:rPr lang="en-US" dirty="0" smtClean="0"/>
              <a:t>% does modulus</a:t>
            </a:r>
          </a:p>
          <a:p>
            <a:r>
              <a:rPr lang="en-US" dirty="0" smtClean="0"/>
              <a:t>** does power</a:t>
            </a:r>
          </a:p>
          <a:p>
            <a:r>
              <a:rPr lang="en-US" dirty="0" smtClean="0"/>
              <a:t>and or True False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6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type and compare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type has values True and False</a:t>
            </a:r>
          </a:p>
          <a:p>
            <a:r>
              <a:rPr lang="en-US" dirty="0" smtClean="0"/>
              <a:t>You can use the operators not and or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False or True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Not (False and True)</a:t>
            </a:r>
          </a:p>
          <a:p>
            <a:r>
              <a:rPr lang="en-US" dirty="0" smtClean="0"/>
              <a:t>You can use all the comparison ops</a:t>
            </a:r>
            <a:br>
              <a:rPr lang="en-US" dirty="0" smtClean="0"/>
            </a:br>
            <a:r>
              <a:rPr lang="en-US" dirty="0" smtClean="0"/>
              <a:t>&gt;  &gt;=  &lt;  &lt;=  == and != as in C++ and java</a:t>
            </a:r>
          </a:p>
          <a:p>
            <a:r>
              <a:rPr lang="en-US" dirty="0" smtClean="0"/>
              <a:t>but </a:t>
            </a:r>
            <a:r>
              <a:rPr lang="en-US" b="1" dirty="0" smtClean="0"/>
              <a:t>you can't use </a:t>
            </a:r>
            <a:r>
              <a:rPr lang="en-US" dirty="0" smtClean="0"/>
              <a:t>&amp;&amp; or || or ! for </a:t>
            </a:r>
            <a:r>
              <a:rPr lang="en-US" dirty="0" err="1" smtClean="0"/>
              <a:t>boolean</a:t>
            </a:r>
            <a:r>
              <a:rPr lang="en-US" dirty="0" smtClean="0"/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416884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5464"/>
          </a:xfrm>
        </p:spPr>
        <p:txBody>
          <a:bodyPr>
            <a:noAutofit/>
          </a:bodyPr>
          <a:lstStyle/>
          <a:p>
            <a:r>
              <a:rPr lang="en-US" sz="2800" dirty="0" smtClean="0"/>
              <a:t>= is the assignment </a:t>
            </a:r>
            <a:r>
              <a:rPr lang="en-US" sz="2800" dirty="0" smtClean="0"/>
              <a:t>operator</a:t>
            </a:r>
          </a:p>
          <a:p>
            <a:r>
              <a:rPr lang="en-US" sz="2800" dirty="0" smtClean="0"/>
              <a:t>a variable is created when its name is used the first time on the left of a = operator</a:t>
            </a:r>
            <a:endParaRPr lang="en-US" sz="2800" dirty="0" smtClean="0"/>
          </a:p>
          <a:p>
            <a:r>
              <a:rPr lang="en-US" sz="2800" dirty="0" smtClean="0"/>
              <a:t>the variable will point to the data that is the result of the expression on th</a:t>
            </a:r>
            <a:r>
              <a:rPr lang="en-US" sz="2800" dirty="0" smtClean="0"/>
              <a:t>e right side.</a:t>
            </a:r>
            <a:endParaRPr lang="en-US" sz="2800" dirty="0" smtClean="0"/>
          </a:p>
          <a:p>
            <a:r>
              <a:rPr lang="en-US" sz="2800" dirty="0" smtClean="0"/>
              <a:t>It is the data (object) that has the value and type, not the variable</a:t>
            </a:r>
            <a:endParaRPr lang="en-US" sz="2800" dirty="0" smtClean="0"/>
          </a:p>
          <a:p>
            <a:r>
              <a:rPr lang="en-US" sz="2800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FF"/>
                </a:solidFill>
              </a:rPr>
              <a:t>amount = 45.55 </a:t>
            </a:r>
            <a:r>
              <a:rPr lang="en-US" dirty="0" smtClean="0"/>
              <a:t># amount variable is created, and it refers to a float object with value 45.55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932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 with existing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variable already exists, and you assign a new value to it, then the variable will now point to the new value.</a:t>
            </a:r>
          </a:p>
          <a:p>
            <a:pPr marL="457200" lvl="1" indent="0">
              <a:buNone/>
            </a:pPr>
            <a:r>
              <a:rPr lang="en-US" dirty="0" smtClean="0"/>
              <a:t>x = 199  x is created and it is assigned to point to </a:t>
            </a:r>
            <a:r>
              <a:rPr lang="en-US" dirty="0" err="1" smtClean="0"/>
              <a:t>int</a:t>
            </a:r>
            <a:r>
              <a:rPr lang="en-US" dirty="0" smtClean="0"/>
              <a:t> object with data 00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x = "</a:t>
            </a:r>
            <a:r>
              <a:rPr lang="en-US" dirty="0" err="1" smtClean="0"/>
              <a:t>abc</a:t>
            </a:r>
            <a:r>
              <a:rPr lang="en-US" dirty="0" smtClean="0"/>
              <a:t>"  x is assigned to point to new object type </a:t>
            </a:r>
            <a:r>
              <a:rPr lang="en-US" dirty="0" err="1" smtClean="0"/>
              <a:t>str</a:t>
            </a:r>
            <a:r>
              <a:rPr lang="en-US" dirty="0" smtClean="0"/>
              <a:t> with value of "</a:t>
            </a:r>
            <a:r>
              <a:rPr lang="en-US" dirty="0" err="1" smtClean="0"/>
              <a:t>abc</a:t>
            </a:r>
            <a:r>
              <a:rPr lang="en-US" dirty="0" smtClean="0"/>
              <a:t>", it no longer points to old 199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8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863301" y="1925222"/>
            <a:ext cx="2280960" cy="2389190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z="2200" dirty="0">
                <a:latin typeface="Arial"/>
              </a:rPr>
              <a:t>after </a:t>
            </a:r>
            <a:endParaRPr dirty="0"/>
          </a:p>
          <a:p>
            <a:r>
              <a:rPr lang="en-US" sz="2200" dirty="0" err="1">
                <a:solidFill>
                  <a:srgbClr val="0000FF"/>
                </a:solidFill>
                <a:latin typeface="Arial"/>
              </a:rPr>
              <a:t>theSum</a:t>
            </a:r>
            <a:r>
              <a:rPr lang="en-US" sz="2200" dirty="0">
                <a:latin typeface="Arial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Arial"/>
              </a:rPr>
              <a:t>= 1</a:t>
            </a:r>
            <a:endParaRPr dirty="0">
              <a:solidFill>
                <a:srgbClr val="0000FF"/>
              </a:solidFill>
            </a:endParaRPr>
          </a:p>
          <a:p>
            <a:r>
              <a:rPr lang="en-US" sz="2200" dirty="0">
                <a:latin typeface="Arial"/>
              </a:rPr>
              <a:t>           </a:t>
            </a:r>
            <a:endParaRPr dirty="0"/>
          </a:p>
          <a:p>
            <a:r>
              <a:rPr lang="en-US" sz="2200" dirty="0">
                <a:latin typeface="Arial"/>
              </a:rPr>
              <a:t>             </a:t>
            </a:r>
            <a:r>
              <a:rPr lang="en-US" sz="2200" dirty="0" err="1">
                <a:latin typeface="Arial"/>
              </a:rPr>
              <a:t>theSum</a:t>
            </a:r>
            <a:endParaRPr dirty="0"/>
          </a:p>
        </p:txBody>
      </p:sp>
      <p:sp>
        <p:nvSpPr>
          <p:cNvPr id="40" name="CustomShape 2"/>
          <p:cNvSpPr/>
          <p:nvPr/>
        </p:nvSpPr>
        <p:spPr>
          <a:xfrm>
            <a:off x="6134917" y="2008174"/>
            <a:ext cx="912384" cy="663622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9" tIns="40820" rIns="81639" bIns="40820" anchor="ctr"/>
          <a:lstStyle/>
          <a:p>
            <a:pPr algn="ctr"/>
            <a:r>
              <a:rPr lang="en-US" sz="2500">
                <a:latin typeface="Arial"/>
              </a:rPr>
              <a:t>1</a:t>
            </a:r>
            <a:endParaRPr/>
          </a:p>
          <a:p>
            <a:pPr algn="ctr"/>
            <a:r>
              <a:rPr lang="en-US">
                <a:latin typeface="Arial"/>
              </a:rPr>
              <a:t>type int</a:t>
            </a:r>
            <a:endParaRPr/>
          </a:p>
        </p:txBody>
      </p:sp>
      <p:cxnSp>
        <p:nvCxnSpPr>
          <p:cNvPr id="41" name="Line 3"/>
          <p:cNvCxnSpPr>
            <a:stCxn id="39" idx="3"/>
          </p:cNvCxnSpPr>
          <p:nvPr/>
        </p:nvCxnSpPr>
        <p:spPr>
          <a:xfrm flipV="1">
            <a:off x="4144261" y="2360235"/>
            <a:ext cx="1856770" cy="759582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48" name="TextShape 10"/>
          <p:cNvSpPr txBox="1"/>
          <p:nvPr/>
        </p:nvSpPr>
        <p:spPr>
          <a:xfrm>
            <a:off x="1569405" y="575770"/>
            <a:ext cx="5152978" cy="131352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z="2900">
                <a:latin typeface="Arial"/>
              </a:rPr>
              <a:t>Each assignment creates
a new memory location
for new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868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863301" y="1925222"/>
            <a:ext cx="2280960" cy="2452009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z="2200" dirty="0">
                <a:latin typeface="Arial"/>
              </a:rPr>
              <a:t>after </a:t>
            </a:r>
            <a:endParaRPr dirty="0"/>
          </a:p>
          <a:p>
            <a:r>
              <a:rPr lang="en-US" sz="2200" dirty="0" err="1">
                <a:latin typeface="Arial"/>
              </a:rPr>
              <a:t>theSum</a:t>
            </a:r>
            <a:r>
              <a:rPr lang="en-US" sz="2200" dirty="0">
                <a:latin typeface="Arial"/>
              </a:rPr>
              <a:t> = 1</a:t>
            </a:r>
            <a:endParaRPr dirty="0"/>
          </a:p>
          <a:p>
            <a:r>
              <a:rPr lang="en-US" sz="2200" dirty="0">
                <a:latin typeface="Arial"/>
              </a:rPr>
              <a:t>           </a:t>
            </a:r>
            <a:endParaRPr dirty="0"/>
          </a:p>
          <a:p>
            <a:r>
              <a:rPr lang="en-US" sz="2200" dirty="0">
                <a:latin typeface="Arial"/>
              </a:rPr>
              <a:t>             </a:t>
            </a:r>
            <a:r>
              <a:rPr lang="en-US" sz="2200" dirty="0" err="1">
                <a:latin typeface="Arial"/>
              </a:rPr>
              <a:t>theSum</a:t>
            </a:r>
            <a:endParaRPr dirty="0"/>
          </a:p>
        </p:txBody>
      </p:sp>
      <p:sp>
        <p:nvSpPr>
          <p:cNvPr id="40" name="CustomShape 2"/>
          <p:cNvSpPr/>
          <p:nvPr/>
        </p:nvSpPr>
        <p:spPr>
          <a:xfrm>
            <a:off x="6134917" y="2008174"/>
            <a:ext cx="912384" cy="663622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9" tIns="40820" rIns="81639" bIns="40820" anchor="ctr"/>
          <a:lstStyle/>
          <a:p>
            <a:pPr algn="ctr"/>
            <a:r>
              <a:rPr lang="en-US" sz="2500">
                <a:latin typeface="Arial"/>
              </a:rPr>
              <a:t>1</a:t>
            </a:r>
            <a:endParaRPr/>
          </a:p>
          <a:p>
            <a:pPr algn="ctr"/>
            <a:r>
              <a:rPr lang="en-US">
                <a:latin typeface="Arial"/>
              </a:rPr>
              <a:t>type int</a:t>
            </a:r>
            <a:endParaRPr/>
          </a:p>
        </p:txBody>
      </p:sp>
      <p:cxnSp>
        <p:nvCxnSpPr>
          <p:cNvPr id="41" name="Line 3"/>
          <p:cNvCxnSpPr>
            <a:stCxn id="39" idx="3"/>
          </p:cNvCxnSpPr>
          <p:nvPr/>
        </p:nvCxnSpPr>
        <p:spPr>
          <a:xfrm flipV="1">
            <a:off x="4144261" y="2360235"/>
            <a:ext cx="1856770" cy="790992"/>
          </a:xfrm>
          <a:prstGeom prst="curvedConnector3">
            <a:avLst/>
          </a:prstGeom>
          <a:ln>
            <a:solidFill>
              <a:srgbClr val="D9D9D9"/>
            </a:solidFill>
            <a:tailEnd type="triangle" w="med" len="med"/>
          </a:ln>
        </p:spPr>
      </p:cxnSp>
      <p:sp>
        <p:nvSpPr>
          <p:cNvPr id="42" name="TextShape 4"/>
          <p:cNvSpPr txBox="1"/>
          <p:nvPr/>
        </p:nvSpPr>
        <p:spPr>
          <a:xfrm>
            <a:off x="1863301" y="3365463"/>
            <a:ext cx="2322432" cy="2433779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z="2200" dirty="0">
                <a:latin typeface="Arial"/>
              </a:rPr>
              <a:t>then after </a:t>
            </a:r>
            <a:r>
              <a:rPr lang="en-US" sz="2200" dirty="0" err="1">
                <a:solidFill>
                  <a:srgbClr val="0000FF"/>
                </a:solidFill>
                <a:latin typeface="Arial"/>
              </a:rPr>
              <a:t>theSum</a:t>
            </a:r>
            <a:r>
              <a:rPr lang="en-US" sz="2200" dirty="0">
                <a:solidFill>
                  <a:srgbClr val="0000FF"/>
                </a:solidFill>
                <a:latin typeface="Arial"/>
              </a:rPr>
              <a:t> = 2</a:t>
            </a:r>
            <a:endParaRPr dirty="0">
              <a:solidFill>
                <a:srgbClr val="0000FF"/>
              </a:solidFill>
            </a:endParaRPr>
          </a:p>
          <a:p>
            <a:r>
              <a:rPr lang="en-US" sz="2200" dirty="0">
                <a:latin typeface="Arial"/>
              </a:rPr>
              <a:t>           </a:t>
            </a:r>
            <a:endParaRPr dirty="0"/>
          </a:p>
          <a:p>
            <a:r>
              <a:rPr lang="en-US" sz="2200" dirty="0">
                <a:latin typeface="Arial"/>
              </a:rPr>
              <a:t>             </a:t>
            </a:r>
            <a:r>
              <a:rPr lang="en-US" sz="2200" dirty="0" err="1">
                <a:latin typeface="Arial"/>
              </a:rPr>
              <a:t>theSum</a:t>
            </a:r>
            <a:endParaRPr dirty="0"/>
          </a:p>
        </p:txBody>
      </p:sp>
      <p:sp>
        <p:nvSpPr>
          <p:cNvPr id="43" name="CustomShape 5"/>
          <p:cNvSpPr/>
          <p:nvPr/>
        </p:nvSpPr>
        <p:spPr>
          <a:xfrm>
            <a:off x="6134917" y="3448416"/>
            <a:ext cx="912384" cy="663622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9" tIns="40820" rIns="81639" bIns="40820" anchor="ctr"/>
          <a:lstStyle/>
          <a:p>
            <a:pPr algn="ctr"/>
            <a:r>
              <a:rPr lang="en-US" sz="2500">
                <a:latin typeface="Arial"/>
              </a:rPr>
              <a:t>2</a:t>
            </a:r>
            <a:endParaRPr/>
          </a:p>
          <a:p>
            <a:pPr algn="ctr"/>
            <a:r>
              <a:rPr lang="en-US">
                <a:latin typeface="Arial"/>
              </a:rPr>
              <a:t>type int</a:t>
            </a:r>
            <a:endParaRPr/>
          </a:p>
        </p:txBody>
      </p:sp>
      <p:cxnSp>
        <p:nvCxnSpPr>
          <p:cNvPr id="44" name="Line 6"/>
          <p:cNvCxnSpPr>
            <a:stCxn id="42" idx="3"/>
          </p:cNvCxnSpPr>
          <p:nvPr/>
        </p:nvCxnSpPr>
        <p:spPr>
          <a:xfrm flipV="1">
            <a:off x="4185733" y="3800477"/>
            <a:ext cx="1815298" cy="781876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48" name="TextShape 10"/>
          <p:cNvSpPr txBox="1"/>
          <p:nvPr/>
        </p:nvSpPr>
        <p:spPr>
          <a:xfrm>
            <a:off x="1569405" y="575770"/>
            <a:ext cx="5152978" cy="131352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z="2900">
                <a:latin typeface="Arial"/>
              </a:rPr>
              <a:t>Each assignment creates
a new memory location
for new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643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863301" y="1925222"/>
            <a:ext cx="2280960" cy="2438499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z="2200" dirty="0">
                <a:latin typeface="Arial"/>
              </a:rPr>
              <a:t>after </a:t>
            </a:r>
            <a:endParaRPr dirty="0"/>
          </a:p>
          <a:p>
            <a:r>
              <a:rPr lang="en-US" sz="2200" dirty="0" err="1">
                <a:latin typeface="Arial"/>
              </a:rPr>
              <a:t>theSum</a:t>
            </a:r>
            <a:r>
              <a:rPr lang="en-US" sz="2200" dirty="0">
                <a:latin typeface="Arial"/>
              </a:rPr>
              <a:t> = 1</a:t>
            </a:r>
            <a:endParaRPr dirty="0"/>
          </a:p>
          <a:p>
            <a:r>
              <a:rPr lang="en-US" sz="2200" dirty="0">
                <a:latin typeface="Arial"/>
              </a:rPr>
              <a:t>           </a:t>
            </a:r>
            <a:endParaRPr dirty="0"/>
          </a:p>
          <a:p>
            <a:r>
              <a:rPr lang="en-US" sz="2200" dirty="0">
                <a:latin typeface="Arial"/>
              </a:rPr>
              <a:t>             </a:t>
            </a:r>
            <a:r>
              <a:rPr lang="en-US" sz="2200" dirty="0" err="1">
                <a:latin typeface="Arial"/>
              </a:rPr>
              <a:t>theSum</a:t>
            </a:r>
            <a:endParaRPr dirty="0"/>
          </a:p>
        </p:txBody>
      </p:sp>
      <p:sp>
        <p:nvSpPr>
          <p:cNvPr id="40" name="CustomShape 2"/>
          <p:cNvSpPr/>
          <p:nvPr/>
        </p:nvSpPr>
        <p:spPr>
          <a:xfrm>
            <a:off x="6134917" y="2008174"/>
            <a:ext cx="912384" cy="663622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9" tIns="40820" rIns="81639" bIns="40820" anchor="ctr"/>
          <a:lstStyle/>
          <a:p>
            <a:pPr algn="ctr"/>
            <a:r>
              <a:rPr lang="en-US" sz="2500">
                <a:latin typeface="Arial"/>
              </a:rPr>
              <a:t>1</a:t>
            </a:r>
            <a:endParaRPr/>
          </a:p>
          <a:p>
            <a:pPr algn="ctr"/>
            <a:r>
              <a:rPr lang="en-US">
                <a:latin typeface="Arial"/>
              </a:rPr>
              <a:t>type int</a:t>
            </a:r>
            <a:endParaRPr/>
          </a:p>
        </p:txBody>
      </p:sp>
      <p:cxnSp>
        <p:nvCxnSpPr>
          <p:cNvPr id="41" name="Line 3"/>
          <p:cNvCxnSpPr>
            <a:stCxn id="39" idx="3"/>
          </p:cNvCxnSpPr>
          <p:nvPr/>
        </p:nvCxnSpPr>
        <p:spPr>
          <a:xfrm flipV="1">
            <a:off x="4144261" y="2360234"/>
            <a:ext cx="1856770" cy="784238"/>
          </a:xfrm>
          <a:prstGeom prst="curvedConnector3">
            <a:avLst/>
          </a:prstGeom>
          <a:ln>
            <a:solidFill>
              <a:schemeClr val="bg1">
                <a:lumMod val="85000"/>
              </a:schemeClr>
            </a:solidFill>
            <a:tailEnd type="triangle" w="med" len="med"/>
          </a:ln>
        </p:spPr>
      </p:cxnSp>
      <p:sp>
        <p:nvSpPr>
          <p:cNvPr id="42" name="TextShape 4"/>
          <p:cNvSpPr txBox="1"/>
          <p:nvPr/>
        </p:nvSpPr>
        <p:spPr>
          <a:xfrm>
            <a:off x="1863301" y="3365463"/>
            <a:ext cx="2322432" cy="245733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z="2200" dirty="0">
                <a:latin typeface="Arial"/>
              </a:rPr>
              <a:t>then after </a:t>
            </a:r>
            <a:r>
              <a:rPr lang="en-US" sz="2200" dirty="0" err="1">
                <a:latin typeface="Arial"/>
              </a:rPr>
              <a:t>theSum</a:t>
            </a:r>
            <a:r>
              <a:rPr lang="en-US" sz="2200" dirty="0">
                <a:latin typeface="Arial"/>
              </a:rPr>
              <a:t> = 2</a:t>
            </a:r>
            <a:endParaRPr dirty="0"/>
          </a:p>
          <a:p>
            <a:r>
              <a:rPr lang="en-US" sz="2200" dirty="0">
                <a:latin typeface="Arial"/>
              </a:rPr>
              <a:t>           </a:t>
            </a:r>
            <a:endParaRPr dirty="0"/>
          </a:p>
          <a:p>
            <a:r>
              <a:rPr lang="en-US" sz="2200" dirty="0">
                <a:latin typeface="Arial"/>
              </a:rPr>
              <a:t>             </a:t>
            </a:r>
            <a:r>
              <a:rPr lang="en-US" sz="2200" dirty="0" err="1">
                <a:latin typeface="Arial"/>
              </a:rPr>
              <a:t>theSum</a:t>
            </a:r>
            <a:endParaRPr dirty="0"/>
          </a:p>
        </p:txBody>
      </p:sp>
      <p:sp>
        <p:nvSpPr>
          <p:cNvPr id="43" name="CustomShape 5"/>
          <p:cNvSpPr/>
          <p:nvPr/>
        </p:nvSpPr>
        <p:spPr>
          <a:xfrm>
            <a:off x="6134917" y="3448416"/>
            <a:ext cx="912384" cy="663622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9" tIns="40820" rIns="81639" bIns="40820" anchor="ctr"/>
          <a:lstStyle/>
          <a:p>
            <a:pPr algn="ctr"/>
            <a:r>
              <a:rPr lang="en-US" sz="2500">
                <a:latin typeface="Arial"/>
              </a:rPr>
              <a:t>2</a:t>
            </a:r>
            <a:endParaRPr/>
          </a:p>
          <a:p>
            <a:pPr algn="ctr"/>
            <a:r>
              <a:rPr lang="en-US">
                <a:latin typeface="Arial"/>
              </a:rPr>
              <a:t>type int</a:t>
            </a:r>
            <a:endParaRPr/>
          </a:p>
        </p:txBody>
      </p:sp>
      <p:cxnSp>
        <p:nvCxnSpPr>
          <p:cNvPr id="44" name="Line 6"/>
          <p:cNvCxnSpPr>
            <a:stCxn id="42" idx="3"/>
          </p:cNvCxnSpPr>
          <p:nvPr/>
        </p:nvCxnSpPr>
        <p:spPr>
          <a:xfrm flipV="1">
            <a:off x="4185733" y="3800477"/>
            <a:ext cx="1815298" cy="793654"/>
          </a:xfrm>
          <a:prstGeom prst="curvedConnector3">
            <a:avLst/>
          </a:prstGeom>
          <a:ln>
            <a:solidFill>
              <a:srgbClr val="D9D9D9"/>
            </a:solidFill>
            <a:tailEnd type="triangle" w="med" len="med"/>
          </a:ln>
        </p:spPr>
      </p:cxnSp>
      <p:sp>
        <p:nvSpPr>
          <p:cNvPr id="45" name="TextShape 7"/>
          <p:cNvSpPr txBox="1"/>
          <p:nvPr/>
        </p:nvSpPr>
        <p:spPr>
          <a:xfrm>
            <a:off x="1863628" y="4908906"/>
            <a:ext cx="2322432" cy="2440519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z="2200" dirty="0">
                <a:latin typeface="Arial"/>
              </a:rPr>
              <a:t>then after </a:t>
            </a:r>
            <a:r>
              <a:rPr lang="en-US" sz="2200" dirty="0" err="1">
                <a:solidFill>
                  <a:srgbClr val="0000FF"/>
                </a:solidFill>
                <a:latin typeface="Arial"/>
              </a:rPr>
              <a:t>theSum</a:t>
            </a:r>
            <a:r>
              <a:rPr lang="en-US" sz="2200" dirty="0">
                <a:solidFill>
                  <a:srgbClr val="0000FF"/>
                </a:solidFill>
                <a:latin typeface="Arial"/>
              </a:rPr>
              <a:t> = "</a:t>
            </a:r>
            <a:r>
              <a:rPr lang="en-US" sz="2200" dirty="0" err="1">
                <a:solidFill>
                  <a:srgbClr val="0000FF"/>
                </a:solidFill>
                <a:latin typeface="Arial"/>
              </a:rPr>
              <a:t>abc</a:t>
            </a:r>
            <a:r>
              <a:rPr lang="en-US" sz="2200" dirty="0">
                <a:solidFill>
                  <a:srgbClr val="0000FF"/>
                </a:solidFill>
                <a:latin typeface="Arial"/>
              </a:rPr>
              <a:t>"</a:t>
            </a:r>
            <a:endParaRPr dirty="0">
              <a:solidFill>
                <a:srgbClr val="0000FF"/>
              </a:solidFill>
            </a:endParaRPr>
          </a:p>
          <a:p>
            <a:r>
              <a:rPr lang="en-US" sz="2200" dirty="0">
                <a:latin typeface="Arial"/>
              </a:rPr>
              <a:t>           </a:t>
            </a:r>
            <a:endParaRPr dirty="0"/>
          </a:p>
          <a:p>
            <a:r>
              <a:rPr lang="en-US" sz="2200" dirty="0">
                <a:latin typeface="Arial"/>
              </a:rPr>
              <a:t>             </a:t>
            </a:r>
            <a:r>
              <a:rPr lang="en-US" sz="2200" dirty="0" err="1">
                <a:latin typeface="Arial"/>
              </a:rPr>
              <a:t>theSum</a:t>
            </a:r>
            <a:endParaRPr dirty="0"/>
          </a:p>
        </p:txBody>
      </p:sp>
      <p:sp>
        <p:nvSpPr>
          <p:cNvPr id="46" name="CustomShape 8"/>
          <p:cNvSpPr/>
          <p:nvPr/>
        </p:nvSpPr>
        <p:spPr>
          <a:xfrm>
            <a:off x="6135244" y="4991859"/>
            <a:ext cx="912384" cy="663622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9" tIns="40820" rIns="81639" bIns="40820" anchor="ctr"/>
          <a:lstStyle/>
          <a:p>
            <a:pPr algn="ctr"/>
            <a:r>
              <a:rPr lang="en-US" sz="2500">
                <a:latin typeface="Arial"/>
              </a:rPr>
              <a:t>"abc"</a:t>
            </a:r>
            <a:endParaRPr/>
          </a:p>
          <a:p>
            <a:pPr algn="ctr"/>
            <a:r>
              <a:rPr lang="en-US">
                <a:latin typeface="Arial"/>
              </a:rPr>
              <a:t>type str</a:t>
            </a:r>
            <a:endParaRPr/>
          </a:p>
        </p:txBody>
      </p:sp>
      <p:cxnSp>
        <p:nvCxnSpPr>
          <p:cNvPr id="47" name="Line 9"/>
          <p:cNvCxnSpPr>
            <a:stCxn id="45" idx="3"/>
          </p:cNvCxnSpPr>
          <p:nvPr/>
        </p:nvCxnSpPr>
        <p:spPr>
          <a:xfrm flipV="1">
            <a:off x="4186060" y="5343920"/>
            <a:ext cx="1815298" cy="785246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48" name="TextShape 10"/>
          <p:cNvSpPr txBox="1"/>
          <p:nvPr/>
        </p:nvSpPr>
        <p:spPr>
          <a:xfrm>
            <a:off x="1569405" y="575770"/>
            <a:ext cx="5152978" cy="131352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z="2900">
                <a:latin typeface="Arial"/>
              </a:rPr>
              <a:t>Each assignment creates
a new memory location
for new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868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already learned to develop a program that solves a problem given in a problem statement.</a:t>
            </a:r>
          </a:p>
          <a:p>
            <a:r>
              <a:rPr lang="en-US" dirty="0" smtClean="0"/>
              <a:t>You have learned that this can be hard and involve a lot of complexity</a:t>
            </a:r>
          </a:p>
          <a:p>
            <a:r>
              <a:rPr lang="en-US" dirty="0" smtClean="0"/>
              <a:t>But there are some fundamental ideas that can related to the problem solving process that can be used to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4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36802"/>
              </p:ext>
            </p:extLst>
          </p:nvPr>
        </p:nvGraphicFramePr>
        <p:xfrm>
          <a:off x="1138287" y="924499"/>
          <a:ext cx="6934228" cy="5233245"/>
        </p:xfrm>
        <a:graphic>
          <a:graphicData uri="http://schemas.openxmlformats.org/drawingml/2006/table">
            <a:tbl>
              <a:tblPr/>
              <a:tblGrid>
                <a:gridCol w="3704135"/>
                <a:gridCol w="3230093"/>
              </a:tblGrid>
              <a:tr h="39687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Precedence table from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lowest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highest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024" marR="11024" marT="110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Operator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Description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3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6363BB"/>
                          </a:solidFill>
                          <a:effectLst/>
                          <a:latin typeface="Courier New"/>
                        </a:rPr>
                        <a:t>lambda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Lambda expression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6363BB"/>
                          </a:solidFill>
                          <a:effectLst/>
                          <a:latin typeface="Courier New"/>
                        </a:rPr>
                        <a:t>if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 – </a:t>
                      </a:r>
                      <a:r>
                        <a:rPr lang="en-US" sz="1400" b="0" i="0" u="none" strike="noStrike">
                          <a:solidFill>
                            <a:srgbClr val="6363BB"/>
                          </a:solidFill>
                          <a:effectLst/>
                          <a:latin typeface="Courier New"/>
                        </a:rPr>
                        <a:t>else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Conditional expression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6363BB"/>
                          </a:solidFill>
                          <a:effectLst/>
                          <a:latin typeface="Courier New"/>
                        </a:rPr>
                        <a:t>or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Boolean OR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6363BB"/>
                          </a:solidFill>
                          <a:effectLst/>
                          <a:latin typeface="Courier New"/>
                        </a:rPr>
                        <a:t>and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Boolean AND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6363BB"/>
                          </a:solidFill>
                          <a:effectLst/>
                          <a:latin typeface="Courier New"/>
                        </a:rPr>
                        <a:t>not x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Boolean NOT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6363BB"/>
                          </a:solidFill>
                          <a:effectLst/>
                          <a:latin typeface="Courier New"/>
                        </a:rPr>
                        <a:t>in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6363BB"/>
                          </a:solidFill>
                          <a:effectLst/>
                          <a:latin typeface="Courier New"/>
                        </a:rPr>
                        <a:t>not in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6363BB"/>
                          </a:solidFill>
                          <a:effectLst/>
                          <a:latin typeface="Courier New"/>
                        </a:rPr>
                        <a:t>is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6363BB"/>
                          </a:solidFill>
                          <a:effectLst/>
                          <a:latin typeface="Courier New"/>
                        </a:rPr>
                        <a:t>is not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b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</a:b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&lt;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&lt;=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&gt;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&gt;=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!=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==</a:t>
                      </a:r>
                      <a:endParaRPr lang="en-US" sz="1400" b="0" i="0" u="none" strike="noStrike">
                        <a:solidFill>
                          <a:srgbClr val="6363BB"/>
                        </a:solidFill>
                        <a:effectLst/>
                        <a:latin typeface="Courier New"/>
                      </a:endParaRP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Comparisons, including </a:t>
                      </a:r>
                      <a:b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</a:b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membership tests and identity tests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|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Bitwise OR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^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Bitwise XOR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&amp;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Bitwise AND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&lt;&lt;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&gt;&gt;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Shifts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+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-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Addition and subtraction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*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/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//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%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Multiplication, division, remainder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+x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-x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~x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Positive, negative, bitwise NOT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**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Exponentiation 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x[index]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x[index:index]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</a:t>
                      </a:r>
                      <a:b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</a:b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x(arguments...)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x.attribute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Subscription, slicing, </a:t>
                      </a:r>
                      <a:b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</a:b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call, attribute reference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(expressions...)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[expressions...]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</a:t>
                      </a:r>
                      <a:b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</a:b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{key:value...}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, 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Courier New"/>
                        </a:rPr>
                        <a:t>{expressions...}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Binding or tuple display, list display, </a:t>
                      </a:r>
                      <a:b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Lucida Grande"/>
                        </a:rPr>
                        <a:t>dictionary display, set display</a:t>
                      </a:r>
                    </a:p>
                  </a:txBody>
                  <a:tcPr marL="11024" marR="11024" marT="110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4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Built in Collection classes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2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"this is a simple string\nover two lines”</a:t>
            </a:r>
          </a:p>
          <a:p>
            <a:r>
              <a:rPr lang="en-US" dirty="0" smtClean="0"/>
              <a:t>Strings are immutable (read only)</a:t>
            </a:r>
          </a:p>
          <a:p>
            <a:r>
              <a:rPr lang="en-US" b="1" dirty="0" smtClean="0"/>
              <a:t>Lists</a:t>
            </a:r>
            <a:r>
              <a:rPr lang="en-US" dirty="0" smtClean="0"/>
              <a:t> – lists are like arrays with extra operations</a:t>
            </a:r>
          </a:p>
          <a:p>
            <a:r>
              <a:rPr lang="en-US" b="1" dirty="0" smtClean="0"/>
              <a:t>Tuples</a:t>
            </a:r>
            <a:r>
              <a:rPr lang="en-US" dirty="0" smtClean="0"/>
              <a:t> – are like arrays that can’t be changed</a:t>
            </a:r>
          </a:p>
          <a:p>
            <a:pPr marL="457200" lvl="1" indent="0">
              <a:buNone/>
            </a:pPr>
            <a:r>
              <a:rPr lang="en-US" dirty="0" smtClean="0"/>
              <a:t>They are immutable</a:t>
            </a:r>
          </a:p>
        </p:txBody>
      </p:sp>
    </p:spTree>
    <p:extLst>
      <p:ext uri="{BB962C8B-B14F-4D97-AF65-F5344CB8AC3E}">
        <p14:creationId xmlns:p14="http://schemas.microsoft.com/office/powerpoint/2010/main" val="1829344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Set:  a collection of unique objects</a:t>
            </a:r>
          </a:p>
          <a:p>
            <a:r>
              <a:rPr lang="en-US" dirty="0" smtClean="0"/>
              <a:t>Dictionary: a collection of key/value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34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list is an ordered collection of zero or more references to Python data objects</a:t>
            </a:r>
            <a:r>
              <a:rPr lang="en-US" dirty="0" smtClean="0"/>
              <a:t>.</a:t>
            </a:r>
          </a:p>
          <a:p>
            <a:r>
              <a:rPr lang="en-US" dirty="0"/>
              <a:t>Lists are written as comma-delimited values enclosed in square brackets</a:t>
            </a:r>
            <a:r>
              <a:rPr lang="en-US" dirty="0" smtClean="0"/>
              <a:t>.</a:t>
            </a:r>
          </a:p>
          <a:p>
            <a:r>
              <a:rPr lang="en-US" dirty="0"/>
              <a:t>The empty list is simply [ 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 items in a list can be of mixed types</a:t>
            </a:r>
          </a:p>
          <a:p>
            <a:r>
              <a:rPr lang="en-US" dirty="0" smtClean="0"/>
              <a:t>i.e: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latin typeface="Courier New"/>
                <a:cs typeface="Courier New"/>
              </a:rPr>
              <a:t>[ "John", 1.7, 1.8, "A", 99 ]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12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operators on list and any python sequence type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318292"/>
              </p:ext>
            </p:extLst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  -  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]      list[4]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an element of a sequence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       list1 + list2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 sequences together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repetition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        list1 *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 a repeated number of times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      "john"</a:t>
                      </a:r>
                      <a:r>
                        <a:rPr lang="en-US" baseline="0" dirty="0" smtClean="0"/>
                        <a:t> in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Ask whether an item is in a sequence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      len(list)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Ask the number of items in the sequence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: ]      list[2:5]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 a part of a sequence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965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index works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754237"/>
              </p:ext>
            </p:extLst>
          </p:nvPr>
        </p:nvGraphicFramePr>
        <p:xfrm>
          <a:off x="1825038" y="2258718"/>
          <a:ext cx="49953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67"/>
                <a:gridCol w="999067"/>
                <a:gridCol w="999067"/>
                <a:gridCol w="999067"/>
                <a:gridCol w="999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"Joe"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"A"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9704" y="1627481"/>
            <a:ext cx="535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list = ["Joe", 1.8,2,"A",99]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81281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5038" y="3793066"/>
            <a:ext cx="55408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&gt;&gt;&gt;  list[1]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1.7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&gt;&gt;&gt; list[-2]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"A"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&gt;&gt;&gt; list[2:3] #called a slice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[2,"A"]</a:t>
            </a:r>
          </a:p>
        </p:txBody>
      </p:sp>
    </p:spTree>
    <p:extLst>
      <p:ext uri="{BB962C8B-B14F-4D97-AF65-F5344CB8AC3E}">
        <p14:creationId xmlns:p14="http://schemas.microsoft.com/office/powerpoint/2010/main" val="2695883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slice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9576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a[start:end]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# items start through end-1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a[start:]   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# items start through the rest of the array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a[:end]     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# items from the beginning through end-1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a[:]        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# a copy of the whole </a:t>
            </a: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cs typeface="Courier New"/>
              </a:rPr>
              <a:t>array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75000"/>
                </a:schemeClr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The other feature is that start or end may be a negative number, which means it counts from the end of the array instead of the beginning. So: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75000"/>
                </a:schemeClr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a[-1]   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# </a:t>
            </a: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cs typeface="Courier New"/>
              </a:rPr>
              <a:t>last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item in the array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a[-2:]  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# last two items in the array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a[:-2]   </a:t>
            </a: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cs typeface="Courier New"/>
              </a:rPr>
              <a:t>#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cs typeface="Courier New"/>
              </a:rPr>
              <a:t>everything except the last two items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75000"/>
                </a:schemeClr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8238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700"/>
            <a:ext cx="9144000" cy="58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78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programming languages have a name, take parameters, and can return a result</a:t>
            </a:r>
          </a:p>
          <a:p>
            <a:r>
              <a:rPr lang="en-US" dirty="0" smtClean="0"/>
              <a:t>methods are the interface to an object</a:t>
            </a:r>
          </a:p>
          <a:p>
            <a:r>
              <a:rPr lang="en-US" dirty="0" smtClean="0"/>
              <a:t>They are 'called' on the object, can have parameters, and can return a result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object_reference.method( param1, param2)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alist.insert(3,"John Doe") # insert into alist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8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important ideas in 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framework within which computer science and the study of algorithms and data structures must </a:t>
            </a:r>
            <a:r>
              <a:rPr lang="en-US" dirty="0" smtClean="0"/>
              <a:t>fit</a:t>
            </a:r>
          </a:p>
          <a:p>
            <a:r>
              <a:rPr lang="en-US" dirty="0"/>
              <a:t>The Python programming </a:t>
            </a:r>
            <a:r>
              <a:rPr lang="en-US" dirty="0" smtClean="0"/>
              <a:t>language and an overview of Object Oriented Programming</a:t>
            </a:r>
            <a:br>
              <a:rPr lang="en-US" dirty="0" smtClean="0"/>
            </a:br>
            <a:r>
              <a:rPr lang="en-US" i="1" dirty="0" smtClean="0">
                <a:solidFill>
                  <a:srgbClr val="0000FF"/>
                </a:solidFill>
              </a:rPr>
              <a:t>I will be doing a little more than in the miller book to cover more Object Oriented and functional programming.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method calls on object as sending a 'message' to that object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alist.insert(3,"John Doe</a:t>
            </a:r>
            <a:r>
              <a:rPr lang="en-US" dirty="0" smtClean="0">
                <a:solidFill>
                  <a:schemeClr val="tx1"/>
                </a:solidFill>
              </a:rPr>
              <a:t>")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	send a message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insert  'john doe' at after index 3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</a:rPr>
              <a:t>to the alist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98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integers and floats are objects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dir(object) will return list of methods</a:t>
            </a:r>
          </a:p>
          <a:p>
            <a:r>
              <a:rPr lang="en-US" dirty="0" smtClean="0"/>
              <a:t>all the operators have a method</a:t>
            </a:r>
          </a:p>
          <a:p>
            <a:r>
              <a:rPr lang="en-US" dirty="0" smtClean="0"/>
              <a:t>+  has the method </a:t>
            </a:r>
            <a:r>
              <a:rPr lang="en-US" sz="2800" dirty="0" smtClean="0">
                <a:latin typeface="Monaco"/>
                <a:cs typeface="Monaco"/>
              </a:rPr>
              <a:t>__add_</a:t>
            </a:r>
          </a:p>
          <a:p>
            <a:r>
              <a:rPr lang="en-US" sz="2800" dirty="0" smtClean="0">
                <a:cs typeface="Monaco"/>
              </a:rPr>
              <a:t>To call methods on int or float put the use parentheses around the number:</a:t>
            </a:r>
          </a:p>
          <a:p>
            <a:pPr marL="0" indent="0">
              <a:buNone/>
            </a:pPr>
            <a:r>
              <a:rPr lang="en-US" sz="2800" dirty="0" smtClean="0">
                <a:latin typeface="Monaco"/>
                <a:cs typeface="Monaco"/>
              </a:rPr>
              <a:t>(23).__add__(4)</a:t>
            </a:r>
          </a:p>
        </p:txBody>
      </p:sp>
    </p:spTree>
    <p:extLst>
      <p:ext uri="{BB962C8B-B14F-4D97-AF65-F5344CB8AC3E}">
        <p14:creationId xmlns:p14="http://schemas.microsoft.com/office/powerpoint/2010/main" val="1650098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range function creates a range object that represents a sequence of integers</a:t>
            </a:r>
          </a:p>
          <a:p>
            <a:r>
              <a:rPr lang="en-US" dirty="0" smtClean="0"/>
              <a:t>range(5) create  0,1,2,3,4</a:t>
            </a:r>
          </a:p>
          <a:p>
            <a:r>
              <a:rPr lang="en-US" dirty="0" smtClean="0"/>
              <a:t>range(5,10) creates 5,6,7,8,9</a:t>
            </a:r>
          </a:p>
          <a:p>
            <a:r>
              <a:rPr lang="en-US" dirty="0" smtClean="0"/>
              <a:t>range(5,10,2) creates 5,7,9</a:t>
            </a:r>
          </a:p>
          <a:p>
            <a:r>
              <a:rPr lang="en-US" dirty="0" smtClean="0"/>
              <a:t>range(4,1,-1) creates 4,3,2</a:t>
            </a:r>
          </a:p>
          <a:p>
            <a:r>
              <a:rPr lang="en-US" dirty="0" smtClean="0"/>
              <a:t>range(s,e,i) creates a sequence </a:t>
            </a:r>
            <a:br>
              <a:rPr lang="en-US" dirty="0" smtClean="0"/>
            </a:br>
            <a:r>
              <a:rPr lang="en-US" dirty="0" smtClean="0"/>
              <a:t>s, s+i, s+2*i, … s+n*i  where this last term in before e in the sequence</a:t>
            </a:r>
          </a:p>
          <a:p>
            <a:r>
              <a:rPr lang="en-US" dirty="0" smtClean="0"/>
              <a:t>and range can be converted into a list with the list function:   list(range(10)) -&gt;  [0,1,2,3,4,5,6,7,8,0]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02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22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"hello world" is an example of a literal string</a:t>
            </a:r>
          </a:p>
          <a:p>
            <a:r>
              <a:rPr lang="en-US" dirty="0" smtClean="0"/>
              <a:t>in python 3+, these strings are unicode</a:t>
            </a:r>
          </a:p>
          <a:p>
            <a:r>
              <a:rPr lang="en-US" dirty="0" smtClean="0"/>
              <a:t>older python, strings are </a:t>
            </a:r>
            <a:r>
              <a:rPr lang="en-US" dirty="0" smtClean="0">
                <a:latin typeface="Bookman Old Style"/>
                <a:cs typeface="Bookman Old Style"/>
              </a:rPr>
              <a:t>ASCII</a:t>
            </a:r>
          </a:p>
          <a:p>
            <a:r>
              <a:rPr lang="en-US" dirty="0" smtClean="0"/>
              <a:t>you can make strings with either " or '</a:t>
            </a:r>
          </a:p>
          <a:p>
            <a:pPr marL="0" indent="0">
              <a:buNone/>
            </a:pPr>
            <a:r>
              <a:rPr lang="en-US" dirty="0" smtClean="0"/>
              <a:t>"Hello"    'this is a string'</a:t>
            </a:r>
          </a:p>
          <a:p>
            <a:r>
              <a:rPr lang="en-US" dirty="0" smtClean="0"/>
              <a:t>escape chars   \n  \r  \\  \'  \"  </a:t>
            </a:r>
          </a:p>
          <a:p>
            <a:r>
              <a:rPr lang="en-US" dirty="0" smtClean="0"/>
              <a:t>Strings are immutable!</a:t>
            </a:r>
          </a:p>
          <a:p>
            <a:r>
              <a:rPr lang="en-US" dirty="0"/>
              <a:t>"Over \u0e55\u0e57 57 flavours</a:t>
            </a:r>
            <a:r>
              <a:rPr lang="en-US" dirty="0" smtClean="0"/>
              <a:t>" &lt;&lt; insert unicode chars (probably won't work)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0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5204"/>
            <a:ext cx="8229600" cy="6155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&gt;&gt;&gt; "David"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'David'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&gt;&gt;&gt; myName = "David"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&gt;&gt;&gt; myName[3]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'i'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&gt;&gt;&gt; myName*2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'DavidDavid'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&gt;&gt;&gt; len(myName)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5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82542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5204"/>
            <a:ext cx="8229600" cy="6155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Monaco"/>
                <a:cs typeface="Monaco"/>
              </a:rPr>
              <a:t>Since </a:t>
            </a: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strings are sequences, all of the sequence operations described above work as you would expect. In addition, strings have a number of methods, some of which are shown in Table 4. For example,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&gt;&gt;&gt; </a:t>
            </a:r>
            <a:r>
              <a:rPr lang="en-US" sz="2000" dirty="0" smtClean="0">
                <a:solidFill>
                  <a:schemeClr val="bg1"/>
                </a:solidFill>
                <a:latin typeface="Monaco"/>
                <a:cs typeface="Monaco"/>
              </a:rPr>
              <a:t>myName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Monaco"/>
                <a:cs typeface="Monaco"/>
              </a:rPr>
              <a:t>'David'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Monaco"/>
                <a:cs typeface="Monaco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&gt;&gt; myName.upper()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'DAVID'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&gt;&gt;&gt; myName.center(10)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'  David   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&gt;&gt;&gt; myName.find('v')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&gt;&gt;&gt; myName.split('v')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['Da', 'id'</a:t>
            </a:r>
            <a:r>
              <a:rPr lang="en-US" sz="2000" dirty="0" smtClean="0">
                <a:solidFill>
                  <a:schemeClr val="bg1"/>
                </a:solidFill>
                <a:latin typeface="Monaco"/>
                <a:cs typeface="Monaco"/>
              </a:rPr>
              <a:t>]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Monaco"/>
                <a:cs typeface="Monaco"/>
              </a:rPr>
              <a:t>Note that if you use the split method with no parameters, it will split on any whitespace (spaces, tabs, or new lines)</a:t>
            </a:r>
            <a:endParaRPr lang="en-US" sz="2000" dirty="0">
              <a:solidFill>
                <a:schemeClr val="bg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21827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71" y="274638"/>
            <a:ext cx="8067445" cy="891881"/>
          </a:xfrm>
        </p:spPr>
        <p:txBody>
          <a:bodyPr/>
          <a:lstStyle/>
          <a:p>
            <a:r>
              <a:rPr lang="en-US" dirty="0" smtClean="0"/>
              <a:t>doc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third type of string you can use called a doc string. It has two functions</a:t>
            </a:r>
          </a:p>
          <a:p>
            <a:pPr lvl="1"/>
            <a:r>
              <a:rPr lang="en-US" dirty="0" smtClean="0"/>
              <a:t>use to create multiline string data: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s = """this is the first line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this is a second line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     and we will end with a indented line"""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use to self document your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10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8-28 at 8.39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93800"/>
            <a:ext cx="8890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28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vs.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Strings are immutable, they can not be modified, any method that appears to modify a string is really making a new string like the slice operator</a:t>
            </a:r>
          </a:p>
          <a:p>
            <a:r>
              <a:rPr lang="en-US" dirty="0" smtClean="0"/>
              <a:t>Lists can be modified, and the objects they refer to can be modified if the object is not immutable, or replaced if it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8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 -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i="1" dirty="0" smtClean="0"/>
              <a:t>(since </a:t>
            </a:r>
            <a:r>
              <a:rPr lang="en-US" i="1" dirty="0"/>
              <a:t>300 </a:t>
            </a:r>
            <a:r>
              <a:rPr lang="en-US" i="1" dirty="0" smtClean="0"/>
              <a:t>b.c.)</a:t>
            </a:r>
            <a:endParaRPr lang="en-US" i="1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step-by-step list of instructions for solving any instance of the problem that might </a:t>
            </a:r>
            <a:r>
              <a:rPr lang="en-US" dirty="0" smtClean="0"/>
              <a:t>arise</a:t>
            </a:r>
          </a:p>
          <a:p>
            <a:pPr lvl="1"/>
            <a:r>
              <a:rPr lang="en-US" dirty="0"/>
              <a:t>study of solutions to problems as well as the study of problems with no solutions.</a:t>
            </a:r>
          </a:p>
          <a:p>
            <a:pPr lvl="1"/>
            <a:r>
              <a:rPr lang="en-US" dirty="0" smtClean="0"/>
              <a:t>computable – problems with algorithmic solutions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CS is </a:t>
            </a:r>
            <a:r>
              <a:rPr lang="en-US" dirty="0"/>
              <a:t>also the study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368667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Tuples are just like lists but the tuple is immutable.  Once created, it can not be changed</a:t>
            </a:r>
          </a:p>
          <a:p>
            <a:r>
              <a:rPr lang="en-US" dirty="0" smtClean="0"/>
              <a:t>Tuples use () instead of []</a:t>
            </a:r>
          </a:p>
          <a:p>
            <a:r>
              <a:rPr lang="en-US" dirty="0" smtClean="0"/>
              <a:t>Example  ( 3.14, 2.17, "Joe") is a tupple of two floats and one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31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is like a set in math. It is a collection of unique things</a:t>
            </a:r>
          </a:p>
          <a:p>
            <a:r>
              <a:rPr lang="en-US" dirty="0" smtClean="0"/>
              <a:t>Sets us {} and the elements of a set have to be unique</a:t>
            </a:r>
          </a:p>
          <a:p>
            <a:r>
              <a:rPr lang="en-US" dirty="0" smtClean="0"/>
              <a:t>{ "apple", "corn", "salmon" }  </a:t>
            </a:r>
          </a:p>
          <a:p>
            <a:r>
              <a:rPr lang="en-US" dirty="0" smtClean="0"/>
              <a:t>Sets are not considered sequential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859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Screen Shot 2014-08-28 at 8.48.20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r="3016"/>
          <a:stretch/>
        </p:blipFill>
        <p:spPr/>
      </p:pic>
    </p:spTree>
    <p:extLst>
      <p:ext uri="{BB962C8B-B14F-4D97-AF65-F5344CB8AC3E}">
        <p14:creationId xmlns:p14="http://schemas.microsoft.com/office/powerpoint/2010/main" val="1332733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4-08-28 at 8.49.30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6" b="6886"/>
          <a:stretch/>
        </p:blipFill>
        <p:spPr/>
      </p:pic>
    </p:spTree>
    <p:extLst>
      <p:ext uri="{BB962C8B-B14F-4D97-AF65-F5344CB8AC3E}">
        <p14:creationId xmlns:p14="http://schemas.microsoft.com/office/powerpoint/2010/main" val="2212715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capitals = {'Iowa':'DesMoines','Wisconsin':'Madison'</a:t>
            </a:r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days = {1:'Mon', 2:'Tue', 3:'Wed', 4:'Thr',5:'Fri'}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access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&gt;&gt; capitals['Wisconsin']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Madison</a:t>
            </a:r>
          </a:p>
          <a:p>
            <a:r>
              <a:rPr lang="en-US" sz="2800" dirty="0" smtClean="0"/>
              <a:t>Dictionaries are like arrays but the index is usually a string (can be any immutable object). The index is called a key and the object referenced is called the value ( Know as key/value pairs 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9509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capitals = {'Iowa':'DesMoines','Wisconsin':'Madison'}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print(capitals['Iowa'])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capitals['Utah']='SaltLakeCity'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print(capitals)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capitals['California']='Sacramento'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print(len(capitals))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for k in capitals: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onaco"/>
                <a:cs typeface="Monaco"/>
              </a:rPr>
              <a:t>   print(capitals[k]," is the capital of ", k)</a:t>
            </a:r>
          </a:p>
        </p:txBody>
      </p:sp>
    </p:spTree>
    <p:extLst>
      <p:ext uri="{BB962C8B-B14F-4D97-AF65-F5344CB8AC3E}">
        <p14:creationId xmlns:p14="http://schemas.microsoft.com/office/powerpoint/2010/main" val="31914807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4-08-28 at 9.25.3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78" b="-2612"/>
          <a:stretch/>
        </p:blipFill>
        <p:spPr>
          <a:xfrm>
            <a:off x="457200" y="139061"/>
            <a:ext cx="8229600" cy="2419652"/>
          </a:xfrm>
        </p:spPr>
      </p:pic>
      <p:pic>
        <p:nvPicPr>
          <p:cNvPr id="5" name="Picture 4" descr="Screen Shot 2014-08-28 at 9.26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3" y="2803996"/>
            <a:ext cx="8750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60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with a prompt</a:t>
            </a:r>
          </a:p>
          <a:p>
            <a:r>
              <a:rPr lang="en-US" dirty="0" smtClean="0"/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name = </a:t>
            </a:r>
            <a:r>
              <a:rPr lang="en-US" dirty="0">
                <a:solidFill>
                  <a:schemeClr val="tx1"/>
                </a:solidFill>
              </a:rPr>
              <a:t>input("enter name: "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age = int(input("enter age: 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h = float(input("enter height in meters: "))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input function always returns a string, you have to use the int() or float() function to convert to a numeric type when needed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275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formating strings or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only shown you print() with one parameter, but you can use multiple parameters and even a 'named' parameter to have more control</a:t>
            </a:r>
          </a:p>
          <a:p>
            <a:r>
              <a:rPr lang="en-US" dirty="0" smtClean="0"/>
              <a:t>print with just multple parameters print each parameter as a string separated by one space.</a:t>
            </a:r>
          </a:p>
          <a:p>
            <a:r>
              <a:rPr lang="en-US" dirty="0" smtClean="0"/>
              <a:t>the named parameter sep="</a:t>
            </a:r>
            <a:r>
              <a:rPr lang="en-US" i="1" dirty="0" smtClean="0">
                <a:latin typeface="Times New Roman"/>
                <a:cs typeface="Times New Roman"/>
              </a:rPr>
              <a:t>something</a:t>
            </a:r>
            <a:r>
              <a:rPr lang="en-US" dirty="0" smtClean="0"/>
              <a:t>" will replace the spaces bewteen with </a:t>
            </a:r>
            <a:r>
              <a:rPr lang="en-US" i="1" dirty="0" smtClean="0">
                <a:latin typeface="Times New Roman"/>
                <a:cs typeface="Times New Roman"/>
              </a:rPr>
              <a:t>something</a:t>
            </a:r>
          </a:p>
        </p:txBody>
      </p:sp>
    </p:spTree>
    <p:extLst>
      <p:ext uri="{BB962C8B-B14F-4D97-AF65-F5344CB8AC3E}">
        <p14:creationId xmlns:p14="http://schemas.microsoft.com/office/powerpoint/2010/main" val="405075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 if you add the end="</a:t>
            </a:r>
            <a:r>
              <a:rPr lang="en-US" i="1" dirty="0" smtClean="0">
                <a:latin typeface="Times New Roman"/>
                <a:cs typeface="Times New Roman"/>
              </a:rPr>
              <a:t>something</a:t>
            </a:r>
            <a:r>
              <a:rPr lang="en-US" dirty="0" smtClean="0"/>
              <a:t>" then it will end with </a:t>
            </a:r>
            <a:r>
              <a:rPr lang="en-US" i="1" dirty="0" smtClean="0">
                <a:latin typeface="Times New Roman"/>
                <a:cs typeface="Times New Roman"/>
              </a:rPr>
              <a:t>something </a:t>
            </a:r>
            <a:r>
              <a:rPr lang="en-US" dirty="0" smtClean="0"/>
              <a:t>instead of a new 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&gt;&gt;&gt; print("Hello")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Hello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&gt;&gt;&gt; print("Hello","World")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Hello 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&gt;&gt;&gt; print("Hello","World", sep="***")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Hello***World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&gt;&gt;&gt; print("Hello","World", end="***")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Hello World***&gt;&gt;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&gt; </a:t>
            </a:r>
            <a:r>
              <a:rPr lang="en-US" dirty="0"/>
              <a:t>&lt;</a:t>
            </a:r>
            <a:r>
              <a:rPr lang="en-US" dirty="0" smtClean="0"/>
              <a:t>- note no new line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796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actions do you do to control an object</a:t>
            </a:r>
          </a:p>
          <a:p>
            <a:r>
              <a:rPr lang="en-US" dirty="0" smtClean="0"/>
              <a:t>Automobile control </a:t>
            </a:r>
          </a:p>
          <a:p>
            <a:pPr lvl="1"/>
            <a:r>
              <a:rPr lang="en-US" dirty="0" smtClean="0"/>
              <a:t>from a driver perspective</a:t>
            </a:r>
          </a:p>
          <a:p>
            <a:pPr lvl="2"/>
            <a:r>
              <a:rPr lang="en-US" dirty="0" smtClean="0"/>
              <a:t>simple set of controls</a:t>
            </a:r>
          </a:p>
          <a:p>
            <a:pPr lvl="1"/>
            <a:r>
              <a:rPr lang="en-US" dirty="0" smtClean="0"/>
              <a:t>from a automotive mechanic perspective</a:t>
            </a:r>
          </a:p>
          <a:p>
            <a:pPr lvl="2"/>
            <a:r>
              <a:rPr lang="en-US" dirty="0" smtClean="0"/>
              <a:t>must know a lot of details about 'under the hood'</a:t>
            </a:r>
          </a:p>
          <a:p>
            <a:r>
              <a:rPr lang="en-US" dirty="0" smtClean="0"/>
              <a:t>What is your interface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0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% formating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/>
                <a:cs typeface="Consolas"/>
              </a:rPr>
              <a:t>print(aName, "is", age, "years old"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Consolas"/>
                <a:cs typeface="Consolas"/>
              </a:rPr>
              <a:t> Tom is 23 years old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s = "%s is %d years old" % (aName,age)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print(s)</a:t>
            </a:r>
          </a:p>
          <a:p>
            <a:r>
              <a:rPr lang="en-US" sz="2800" dirty="0" smtClean="0"/>
              <a:t>The string has format codes which always start with a % and end with a character that indicate the type of formmating:   %s and %d are the format codes above</a:t>
            </a:r>
          </a:p>
          <a:p>
            <a:r>
              <a:rPr lang="en-US" sz="2800" dirty="0" smtClean="0"/>
              <a:t>Note that there is a Python 3 way to format that </a:t>
            </a:r>
            <a:r>
              <a:rPr lang="en-US" sz="2800" dirty="0"/>
              <a:t>is different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00" dirty="0" smtClean="0"/>
              <a:t>(</a:t>
            </a:r>
            <a:r>
              <a:rPr lang="en-US" sz="2200" dirty="0"/>
              <a:t>see </a:t>
            </a: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  <a:hlinkClick r:id="rId2"/>
              </a:rPr>
              <a:t>https://docs.python.org/3/library/string.html#format-string-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2"/>
              </a:rPr>
              <a:t>syntax</a:t>
            </a:r>
            <a:r>
              <a:rPr lang="en-US" sz="2200" dirty="0" smtClean="0"/>
              <a:t>)</a:t>
            </a:r>
            <a:endParaRPr lang="en-US" sz="2200" dirty="0"/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endParaRPr lang="en-US" sz="28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81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%d %i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for integer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%f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 for float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%.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2f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smtClean="0">
                <a:solidFill>
                  <a:schemeClr val="tx1"/>
                </a:solidFill>
              </a:rPr>
              <a:t>for float with 2 decimals (money)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%.3f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smtClean="0">
                <a:solidFill>
                  <a:schemeClr val="tx1"/>
                </a:solidFill>
              </a:rPr>
              <a:t>for float with 3 decimals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%s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%x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smtClean="0">
                <a:solidFill>
                  <a:schemeClr val="tx1"/>
                </a:solidFill>
              </a:rPr>
              <a:t>integer as hexadecimal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%%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smtClean="0">
                <a:solidFill>
                  <a:schemeClr val="tx1"/>
                </a:solidFill>
              </a:rPr>
              <a:t>just output a single % char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577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991556"/>
            <a:ext cx="8229600" cy="28880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96" y="4745626"/>
            <a:ext cx="7396104" cy="1143000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US" sz="3200" dirty="0" smtClean="0">
                <a:solidFill>
                  <a:srgbClr val="0000FF"/>
                </a:solidFill>
              </a:rPr>
              <a:t>Tom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Age: </a:t>
            </a:r>
            <a:r>
              <a:rPr lang="en-US" sz="3200" dirty="0" smtClean="0">
                <a:solidFill>
                  <a:srgbClr val="0000FF"/>
                </a:solidFill>
              </a:rPr>
              <a:t>34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Height: </a:t>
            </a:r>
            <a:r>
              <a:rPr lang="en-US" sz="3200" dirty="0" smtClean="0">
                <a:solidFill>
                  <a:srgbClr val="0000FF"/>
                </a:solidFill>
              </a:rPr>
              <a:t>1.8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1163"/>
            <a:ext cx="8229600" cy="4525963"/>
          </a:xfrm>
        </p:spPr>
        <p:txBody>
          <a:bodyPr/>
          <a:lstStyle/>
          <a:p>
            <a:r>
              <a:rPr lang="en-US" dirty="0" smtClean="0"/>
              <a:t>general syntax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chemeClr val="tx1"/>
                </a:solidFill>
                <a:latin typeface="Courier"/>
                <a:cs typeface="Courier"/>
              </a:rPr>
              <a:t>format_string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% </a:t>
            </a:r>
            <a:r>
              <a:rPr lang="en-US" i="1" dirty="0" smtClean="0">
                <a:solidFill>
                  <a:schemeClr val="tx1"/>
                </a:solidFill>
                <a:latin typeface="Courier"/>
                <a:cs typeface="Courier"/>
              </a:rPr>
              <a:t>tuple</a:t>
            </a:r>
          </a:p>
          <a:p>
            <a:pPr marL="0" indent="0">
              <a:buNone/>
            </a:pPr>
            <a:r>
              <a:rPr lang="en-US" i="1" dirty="0" smtClean="0">
                <a:cs typeface="Courier"/>
              </a:rPr>
              <a:t>the value of each tuple item fills in where the format code is</a:t>
            </a:r>
          </a:p>
          <a:p>
            <a:pPr marL="0" indent="0">
              <a:buNone/>
            </a:pPr>
            <a:endParaRPr lang="en-US" i="1" dirty="0"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3336337"/>
            <a:ext cx="6819900" cy="1790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889" y="6194426"/>
            <a:ext cx="7624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is like printf() in C which is available in most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64881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785172"/>
            <a:ext cx="7772400" cy="2118645"/>
          </a:xfrm>
        </p:spPr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540946"/>
            <a:ext cx="6400800" cy="356446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if</a:t>
            </a:r>
            <a:br>
              <a:rPr lang="en-US" sz="4000" dirty="0" smtClean="0"/>
            </a:br>
            <a:r>
              <a:rPr lang="en-US" sz="4000" dirty="0" smtClean="0"/>
              <a:t>if … else</a:t>
            </a:r>
            <a:br>
              <a:rPr lang="en-US" sz="4000" dirty="0" smtClean="0"/>
            </a:br>
            <a:r>
              <a:rPr lang="en-US" sz="4000" dirty="0" smtClean="0"/>
              <a:t>if … elif</a:t>
            </a:r>
            <a:r>
              <a:rPr lang="en-US" sz="4000" dirty="0"/>
              <a:t> </a:t>
            </a:r>
            <a:r>
              <a:rPr lang="en-US" sz="4000" dirty="0" smtClean="0"/>
              <a:t>… elif</a:t>
            </a:r>
            <a:r>
              <a:rPr lang="en-US" sz="4000" dirty="0"/>
              <a:t> </a:t>
            </a:r>
            <a:r>
              <a:rPr lang="en-US" sz="4000" dirty="0" smtClean="0"/>
              <a:t>… else </a:t>
            </a:r>
            <a:br>
              <a:rPr lang="en-US" sz="4000" dirty="0" smtClean="0"/>
            </a:br>
            <a:r>
              <a:rPr lang="en-US" sz="4000" dirty="0" smtClean="0"/>
              <a:t>for … in …</a:t>
            </a:r>
          </a:p>
          <a:p>
            <a:r>
              <a:rPr lang="en-US" sz="4000" dirty="0" smtClean="0"/>
              <a:t>while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6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{  } for bodies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594"/>
            <a:ext cx="8229600" cy="486557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Python uses indentation in place of special delimiter characters to group bodys of loops, functions, and any other 'block' of code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:</a:t>
            </a:r>
            <a:r>
              <a:rPr lang="en-US" dirty="0" smtClean="0"/>
              <a:t>  on end of statement starts block</a:t>
            </a:r>
          </a:p>
          <a:p>
            <a:r>
              <a:rPr lang="en-US" dirty="0" smtClean="0"/>
              <a:t>While loop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	i = 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	while i &lt; 10: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	    i += 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	    print(i)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	print("loop is done")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Convention is to use 4 spaces (not tab) for each indent level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45028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solidFill>
                  <a:schemeClr val="tx1"/>
                </a:solidFill>
                <a:latin typeface="Courier"/>
                <a:cs typeface="Courier"/>
              </a:rPr>
              <a:t>if age &gt; 21: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    canDrink </a:t>
            </a:r>
            <a:r>
              <a:rPr lang="en-US" sz="3600" dirty="0">
                <a:solidFill>
                  <a:schemeClr val="tx1"/>
                </a:solidFill>
                <a:latin typeface="Courier"/>
                <a:cs typeface="Courier"/>
              </a:rPr>
              <a:t>=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    cv </a:t>
            </a:r>
            <a:r>
              <a:rPr lang="en-US" sz="3600" dirty="0">
                <a:solidFill>
                  <a:schemeClr val="tx1"/>
                </a:solidFill>
                <a:latin typeface="Courier"/>
                <a:cs typeface="Courier"/>
              </a:rPr>
              <a:t>= True # can vote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print</a:t>
            </a:r>
            <a:r>
              <a:rPr lang="en-US" sz="3600" dirty="0">
                <a:solidFill>
                  <a:schemeClr val="tx1"/>
                </a:solidFill>
                <a:latin typeface="Courier"/>
                <a:cs typeface="Courier"/>
              </a:rPr>
              <a:t>( "can vote:"%(cv</a:t>
            </a: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NOTE: Convention is to use 4 spaces (not tab) for each indent level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356593" y="2389481"/>
            <a:ext cx="310444" cy="8842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8998" y="2359996"/>
            <a:ext cx="1375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body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of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if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62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if age &gt; 21: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if height &gt; 1.8: # in 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	print("draft this person")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	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	print("too short for draft")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print("to young for draft")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800000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800000"/>
                </a:solidFill>
              </a:rPr>
              <a:t>NOTE: Convention is to use 4 spaces (not tab) for each indent level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520621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version of if else if else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5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score &gt; 90: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print("A")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elif score &gt; 80: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 print("B")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elif score &gt; 70: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print("C")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elif score &gt; 60: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print("D")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 print("F")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485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</a:rPr>
              <a:t>item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smtClean="0"/>
              <a:t>in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sequence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statements in 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</a:rPr>
              <a:t>body</a:t>
            </a:r>
          </a:p>
          <a:p>
            <a:r>
              <a:rPr lang="en-US" dirty="0" smtClean="0"/>
              <a:t>example: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for i in (1,2,3,5,7,11,13):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 print( i, ".", end=' 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print('') # newline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1 . 2 . 3 . 5 . 7 . 11 . 13 .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34311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in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2541"/>
          </a:xfrm>
        </p:spPr>
        <p:txBody>
          <a:bodyPr>
            <a:normAutofit lnSpcReduction="10000"/>
          </a:bodyPr>
          <a:lstStyle/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for i in range(1,10,2):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 print( "%d "%(i), end=' 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('') #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newline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1  3  5  7  9 </a:t>
            </a:r>
            <a:endParaRPr lang="en-US" dirty="0" smtClean="0"/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457200" indent="-4572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cs typeface="Courier"/>
              </a:rPr>
              <a:t>equivalent to c and java counting for loops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for 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i in range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(3)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  print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(i)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cs typeface="Courier"/>
              </a:rPr>
              <a:t>will print  0 1 2 each on a line</a:t>
            </a:r>
            <a:endParaRPr lang="en-US" dirty="0">
              <a:solidFill>
                <a:schemeClr val="tx1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198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5175"/>
          </a:xfrm>
        </p:spPr>
        <p:txBody>
          <a:bodyPr/>
          <a:lstStyle/>
          <a:p>
            <a:r>
              <a:rPr lang="en-US" dirty="0" smtClean="0"/>
              <a:t>The user of a interface as part of an abstraction – called a client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1175" y="4435803"/>
            <a:ext cx="1603763" cy="1093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sqrt()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6682" y="489856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502" y="4866302"/>
            <a:ext cx="169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root of 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93116" y="5094022"/>
            <a:ext cx="1103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4938" y="5094022"/>
            <a:ext cx="5695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61359" y="3235474"/>
            <a:ext cx="2623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&gt;&gt;&gt; import math</a:t>
            </a:r>
          </a:p>
          <a:p>
            <a:r>
              <a:rPr lang="en-US" dirty="0" smtClean="0">
                <a:latin typeface="Courier New"/>
                <a:cs typeface="Courier New"/>
              </a:rPr>
              <a:t>&gt;&gt;&gt; math.sqrt(16)</a:t>
            </a:r>
          </a:p>
          <a:p>
            <a:r>
              <a:rPr lang="en-US" dirty="0" smtClean="0">
                <a:latin typeface="Courier New"/>
                <a:cs typeface="Courier New"/>
              </a:rPr>
              <a:t>4.0</a:t>
            </a:r>
          </a:p>
          <a:p>
            <a:r>
              <a:rPr lang="en-US" dirty="0" smtClean="0">
                <a:latin typeface="Courier New"/>
                <a:cs typeface="Courier New"/>
              </a:rPr>
              <a:t>&gt;&gt;&gt;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5757104"/>
            <a:ext cx="8229600" cy="94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is </a:t>
            </a:r>
            <a:r>
              <a:rPr lang="en-US" b="1" dirty="0" smtClean="0"/>
              <a:t>procedural abstraction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1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has shortcut called 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a loop like construct inside of a list or tuple [] or () to create the sequence of that type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sqlist = [ x*x for x in range(5)]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creates  </a:t>
            </a:r>
            <a:r>
              <a:rPr lang="en-US" sz="2800" dirty="0"/>
              <a:t>[0, 1, 4, 9, 16</a:t>
            </a:r>
            <a:r>
              <a:rPr lang="en-US" sz="2800" dirty="0" smtClean="0"/>
              <a:t>]</a:t>
            </a:r>
          </a:p>
          <a:p>
            <a:r>
              <a:rPr lang="en-US" sz="2800" dirty="0" smtClean="0"/>
              <a:t>you can filter the result by adding a if clause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[ </a:t>
            </a: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x*x for x in range(5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) if x%2 != 0]</a:t>
            </a:r>
            <a:endParaRPr lang="en-US" sz="2800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sz="2800" dirty="0" smtClean="0"/>
              <a:t>creates [ 1, 9] # squares that are odd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11740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Syntax error happens when interpreter detects error in your code</a:t>
            </a:r>
          </a:p>
          <a:p>
            <a:r>
              <a:rPr lang="en-US" dirty="0" smtClean="0"/>
              <a:t>runtime errors detected by the interpreter are called exceptions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import math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print(math.sqrt(-23))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Traceback (most recent call last):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File "&lt;stdin&gt;", line 1, in &lt;module&gt;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ValueError: math domain error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240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fatal errors vs recoverable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fatal errors are ones that your program just quits, this is usually because you program does not gracefully handle something correctly</a:t>
            </a:r>
          </a:p>
          <a:p>
            <a:r>
              <a:rPr lang="en-US" dirty="0" smtClean="0"/>
              <a:t>Some errors can be detected and then you can write code to recover from the error and your program keeps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670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try …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import math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n = float(input('type number:'))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try: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print(math.sqrt(n))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except: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print("bad value for sqrt")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 print("using absolute of your input")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 print(math.sqrt(abs(n)))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print("goodbye")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595635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also 'raise' your own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  raise RuntimeError( msg 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import math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n = float(input('type number:'))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if n &lt; 0: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m =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"you can't use a negative number"</a:t>
            </a:r>
            <a:endParaRPr lang="en-US" sz="2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raise RuntimeError( m 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("goodby")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789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since python does implicit type, you don't need return type or parameter types</a:t>
            </a:r>
          </a:p>
          <a:p>
            <a:r>
              <a:rPr lang="en-US" dirty="0" smtClean="0"/>
              <a:t>you use the def declaration to declare functions  i.e.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def average( list ):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acc = 0.0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 for x in list: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    acc += x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 return acc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/ len(list)</a:t>
            </a:r>
          </a:p>
          <a:p>
            <a:pPr marL="0" lvl="1" indent="0">
              <a:buNone/>
            </a:pP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print( average( [1,3,7,11] )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042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Newton's sqrt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Sir Isaac Newton developed a technique to compute square roots. (pre calculator)</a:t>
            </a:r>
          </a:p>
          <a:p>
            <a:r>
              <a:rPr lang="en-US" dirty="0" smtClean="0"/>
              <a:t>The algorithm for finding the square root of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i="1" dirty="0" smtClean="0"/>
              <a:t>guess</a:t>
            </a:r>
            <a:r>
              <a:rPr lang="en-US" dirty="0" smtClean="0"/>
              <a:t> to n divided by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replace the guess with ½ of the </a:t>
            </a:r>
            <a:r>
              <a:rPr lang="en-US" i="1" dirty="0" smtClean="0"/>
              <a:t>guess</a:t>
            </a:r>
            <a:r>
              <a:rPr lang="en-US" dirty="0" smtClean="0"/>
              <a:t> + n/</a:t>
            </a:r>
            <a:r>
              <a:rPr lang="en-US" i="1" dirty="0" smtClean="0"/>
              <a:t>guess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 2 until the answer is close enough.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7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is the process of taking an algorithm and encoding it into a notation, a programming language, so that it can be executed by a computer. 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Computer </a:t>
            </a:r>
            <a:r>
              <a:rPr lang="en-US" dirty="0"/>
              <a:t>science is not the study of programming.</a:t>
            </a:r>
          </a:p>
        </p:txBody>
      </p:sp>
    </p:spTree>
    <p:extLst>
      <p:ext uri="{BB962C8B-B14F-4D97-AF65-F5344CB8AC3E}">
        <p14:creationId xmlns:p14="http://schemas.microsoft.com/office/powerpoint/2010/main" val="428197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is </a:t>
            </a:r>
            <a:r>
              <a:rPr lang="en-US" dirty="0" smtClean="0"/>
              <a:t>an important part of Computer Science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Programming is how we implement a working representation of our algorithm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</TotalTime>
  <Words>3403</Words>
  <Application>Microsoft Macintosh PowerPoint</Application>
  <PresentationFormat>On-screen Show (4:3)</PresentationFormat>
  <Paragraphs>536</Paragraphs>
  <Slides>76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Chapter 1 : Introduction</vt:lpstr>
      <vt:lpstr>Computer Science</vt:lpstr>
      <vt:lpstr>PowerPoint Presentation</vt:lpstr>
      <vt:lpstr>Two important ideas in this Chapter</vt:lpstr>
      <vt:lpstr>Computer Science - CS</vt:lpstr>
      <vt:lpstr>Abstraction</vt:lpstr>
      <vt:lpstr>Abstraction</vt:lpstr>
      <vt:lpstr>What Is Programming?</vt:lpstr>
      <vt:lpstr>What Is Programming?</vt:lpstr>
      <vt:lpstr>Algorithm Solution</vt:lpstr>
      <vt:lpstr>Basic Control constructs</vt:lpstr>
      <vt:lpstr>Data Constructs</vt:lpstr>
      <vt:lpstr>Abstract Data Type - ADT</vt:lpstr>
      <vt:lpstr>ADT</vt:lpstr>
      <vt:lpstr>PowerPoint Presentation</vt:lpstr>
      <vt:lpstr>Date example</vt:lpstr>
      <vt:lpstr>Why Study Algorithms?</vt:lpstr>
      <vt:lpstr>PowerPoint Presentation</vt:lpstr>
      <vt:lpstr>Intro to Python</vt:lpstr>
      <vt:lpstr>Every piece of data is object</vt:lpstr>
      <vt:lpstr>Built in Atomic types</vt:lpstr>
      <vt:lpstr>The None type</vt:lpstr>
      <vt:lpstr>Lets look at examples</vt:lpstr>
      <vt:lpstr>boolean type and compare ops</vt:lpstr>
      <vt:lpstr>Assignment Op</vt:lpstr>
      <vt:lpstr>assignment with existing variable</vt:lpstr>
      <vt:lpstr>PowerPoint Presentation</vt:lpstr>
      <vt:lpstr>PowerPoint Presentation</vt:lpstr>
      <vt:lpstr>PowerPoint Presentation</vt:lpstr>
      <vt:lpstr>PowerPoint Presentation</vt:lpstr>
      <vt:lpstr>Built in Collection classes</vt:lpstr>
      <vt:lpstr>Ordered collections</vt:lpstr>
      <vt:lpstr>Unordered collections</vt:lpstr>
      <vt:lpstr>Lists</vt:lpstr>
      <vt:lpstr>operators on list and any python sequence type</vt:lpstr>
      <vt:lpstr>How index works</vt:lpstr>
      <vt:lpstr>How slice works</vt:lpstr>
      <vt:lpstr>PowerPoint Presentation</vt:lpstr>
      <vt:lpstr>What are methods</vt:lpstr>
      <vt:lpstr>Object oriented perspective</vt:lpstr>
      <vt:lpstr>integers and floats are objects two</vt:lpstr>
      <vt:lpstr>range function</vt:lpstr>
      <vt:lpstr>Strings</vt:lpstr>
      <vt:lpstr>literal strings</vt:lpstr>
      <vt:lpstr>PowerPoint Presentation</vt:lpstr>
      <vt:lpstr>PowerPoint Presentation</vt:lpstr>
      <vt:lpstr>doc strings</vt:lpstr>
      <vt:lpstr>PowerPoint Presentation</vt:lpstr>
      <vt:lpstr>List vs. Strings</vt:lpstr>
      <vt:lpstr>Tuples</vt:lpstr>
      <vt:lpstr>Sets</vt:lpstr>
      <vt:lpstr>PowerPoint Presentation</vt:lpstr>
      <vt:lpstr>PowerPoint Presentation</vt:lpstr>
      <vt:lpstr>dictionary</vt:lpstr>
      <vt:lpstr>Example</vt:lpstr>
      <vt:lpstr>PowerPoint Presentation</vt:lpstr>
      <vt:lpstr>Input</vt:lpstr>
      <vt:lpstr>formating strings or output</vt:lpstr>
      <vt:lpstr>PowerPoint Presentation</vt:lpstr>
      <vt:lpstr>String % formating operator</vt:lpstr>
      <vt:lpstr>format codes</vt:lpstr>
      <vt:lpstr>Name: Tom Age: 34 Height: 1.8M</vt:lpstr>
      <vt:lpstr>Control Structures</vt:lpstr>
      <vt:lpstr>NO {  } for bodies</vt:lpstr>
      <vt:lpstr>Simple IF</vt:lpstr>
      <vt:lpstr>Nested If</vt:lpstr>
      <vt:lpstr>python version of if else if else if else</vt:lpstr>
      <vt:lpstr>the for loop</vt:lpstr>
      <vt:lpstr>range in for loop</vt:lpstr>
      <vt:lpstr>Python has shortcut called list comprehension</vt:lpstr>
      <vt:lpstr>Exceptions</vt:lpstr>
      <vt:lpstr>fatal errors vs recoverable errors</vt:lpstr>
      <vt:lpstr>example of try … exception</vt:lpstr>
      <vt:lpstr>you can also 'raise' your own errors</vt:lpstr>
      <vt:lpstr>defining functions</vt:lpstr>
      <vt:lpstr>Newton's sqrt Method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Gerry Jenkins</dc:creator>
  <cp:lastModifiedBy>Gerry Jenkins</cp:lastModifiedBy>
  <cp:revision>68</cp:revision>
  <dcterms:created xsi:type="dcterms:W3CDTF">2014-08-25T17:43:53Z</dcterms:created>
  <dcterms:modified xsi:type="dcterms:W3CDTF">2015-02-02T18:31:16Z</dcterms:modified>
</cp:coreProperties>
</file>