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7" r:id="rId12"/>
    <p:sldId id="266" r:id="rId13"/>
    <p:sldId id="268" r:id="rId14"/>
    <p:sldId id="270" r:id="rId15"/>
    <p:sldId id="276" r:id="rId16"/>
    <p:sldId id="265" r:id="rId17"/>
    <p:sldId id="271" r:id="rId18"/>
    <p:sldId id="273" r:id="rId19"/>
    <p:sldId id="275" r:id="rId20"/>
    <p:sldId id="277" r:id="rId21"/>
    <p:sldId id="279" r:id="rId22"/>
    <p:sldId id="280" r:id="rId23"/>
    <p:sldId id="28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3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9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7388-B035-2048-9156-A30F7FF360B5}" type="datetimeFigureOut">
              <a:rPr lang="en-US" smtClean="0"/>
              <a:t>March/31/15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5E8B-2A48-C145-ACCF-E0D2B752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00"/>
            <a:ext cx="7772400" cy="1470025"/>
          </a:xfrm>
        </p:spPr>
        <p:txBody>
          <a:bodyPr/>
          <a:lstStyle/>
          <a:p>
            <a:r>
              <a:rPr lang="en-US" dirty="0" smtClean="0"/>
              <a:t>Recursion | Chapter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210" y="5680048"/>
            <a:ext cx="8355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Droste</a:t>
            </a:r>
            <a:r>
              <a:rPr lang="en-US" dirty="0" smtClean="0"/>
              <a:t> effect 1260359-3" by </a:t>
            </a:r>
            <a:r>
              <a:rPr lang="en-US" dirty="0" err="1" smtClean="0"/>
              <a:t>Nevit</a:t>
            </a:r>
            <a:r>
              <a:rPr lang="en-US" dirty="0" smtClean="0"/>
              <a:t> </a:t>
            </a:r>
            <a:r>
              <a:rPr lang="en-US" dirty="0" err="1" smtClean="0"/>
              <a:t>Dilmen</a:t>
            </a:r>
            <a:r>
              <a:rPr lang="en-US" dirty="0" smtClean="0"/>
              <a:t> (talk) - Own work. Licensed under CC BY-SA 3.0 via Wikimedia Commons - 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/wiki/File:Droste_effect_1260359-3.jpg#/media/File:Droste_effect_1260359-3.jpg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85" y="1428890"/>
            <a:ext cx="5668210" cy="42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0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59242" y="1884278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1" idx="4"/>
            <a:endCxn id="8" idx="0"/>
          </p:cNvCxnSpPr>
          <p:nvPr/>
        </p:nvCxnSpPr>
        <p:spPr>
          <a:xfrm rot="5400000">
            <a:off x="3977399" y="485375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9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59242" y="1884278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59242" y="30827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1" idx="4"/>
            <a:endCxn id="8" idx="0"/>
          </p:cNvCxnSpPr>
          <p:nvPr/>
        </p:nvCxnSpPr>
        <p:spPr>
          <a:xfrm rot="5400000">
            <a:off x="3977399" y="485375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3977399" y="1674498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1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2995" y="4223750"/>
            <a:ext cx="2586143" cy="588210"/>
            <a:chOff x="601579" y="3478458"/>
            <a:chExt cx="2586143" cy="588210"/>
          </a:xfrm>
        </p:grpSpPr>
        <p:sp>
          <p:nvSpPr>
            <p:cNvPr id="12" name="Rectangle 11"/>
            <p:cNvSpPr/>
            <p:nvPr/>
          </p:nvSpPr>
          <p:spPr>
            <a:xfrm>
              <a:off x="601579" y="3478458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sum([7])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263" y="353594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7 +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59242" y="1884278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59242" y="30827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59242" y="4281234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1" idx="4"/>
            <a:endCxn id="8" idx="0"/>
          </p:cNvCxnSpPr>
          <p:nvPr/>
        </p:nvCxnSpPr>
        <p:spPr>
          <a:xfrm rot="5400000">
            <a:off x="3977399" y="485375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3977399" y="1674498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3977399" y="2884553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3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2995" y="4223750"/>
            <a:ext cx="2586143" cy="588210"/>
            <a:chOff x="601579" y="3478458"/>
            <a:chExt cx="2586143" cy="588210"/>
          </a:xfrm>
        </p:grpSpPr>
        <p:sp>
          <p:nvSpPr>
            <p:cNvPr id="12" name="Rectangle 11"/>
            <p:cNvSpPr/>
            <p:nvPr/>
          </p:nvSpPr>
          <p:spPr>
            <a:xfrm>
              <a:off x="601579" y="3478458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sum([7])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263" y="353594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7 +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2995" y="5422226"/>
            <a:ext cx="2360370" cy="588210"/>
            <a:chOff x="628316" y="5422226"/>
            <a:chExt cx="2360370" cy="588210"/>
          </a:xfrm>
        </p:grpSpPr>
        <p:sp>
          <p:nvSpPr>
            <p:cNvPr id="14" name="Rectangle 13"/>
            <p:cNvSpPr/>
            <p:nvPr/>
          </p:nvSpPr>
          <p:spPr>
            <a:xfrm>
              <a:off x="628316" y="542222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sum([])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5479710"/>
              <a:ext cx="702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0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59242" y="1884278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59242" y="30827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59242" y="4281234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1" idx="4"/>
            <a:endCxn id="8" idx="0"/>
          </p:cNvCxnSpPr>
          <p:nvPr/>
        </p:nvCxnSpPr>
        <p:spPr>
          <a:xfrm rot="5400000">
            <a:off x="3977399" y="485375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3977399" y="1674498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3977399" y="2884553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3977399" y="4071454"/>
            <a:ext cx="612489" cy="2070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4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2995" y="4223750"/>
            <a:ext cx="2586143" cy="588210"/>
            <a:chOff x="601579" y="3478458"/>
            <a:chExt cx="2586143" cy="588210"/>
          </a:xfrm>
        </p:grpSpPr>
        <p:sp>
          <p:nvSpPr>
            <p:cNvPr id="12" name="Rectangle 11"/>
            <p:cNvSpPr/>
            <p:nvPr/>
          </p:nvSpPr>
          <p:spPr>
            <a:xfrm>
              <a:off x="601579" y="3478458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sum([7])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263" y="353594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7 +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2995" y="5422226"/>
            <a:ext cx="2360370" cy="588210"/>
            <a:chOff x="628316" y="5422226"/>
            <a:chExt cx="2360370" cy="588210"/>
          </a:xfrm>
        </p:grpSpPr>
        <p:sp>
          <p:nvSpPr>
            <p:cNvPr id="14" name="Rectangle 13"/>
            <p:cNvSpPr/>
            <p:nvPr/>
          </p:nvSpPr>
          <p:spPr>
            <a:xfrm>
              <a:off x="628316" y="542222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sum([])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5479710"/>
              <a:ext cx="702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0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59242" y="1884278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59242" y="30827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59242" y="4281234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2995" y="4223750"/>
            <a:ext cx="2586143" cy="588210"/>
            <a:chOff x="601579" y="3478458"/>
            <a:chExt cx="2586143" cy="588210"/>
          </a:xfrm>
        </p:grpSpPr>
        <p:sp>
          <p:nvSpPr>
            <p:cNvPr id="12" name="Rectangle 11"/>
            <p:cNvSpPr/>
            <p:nvPr/>
          </p:nvSpPr>
          <p:spPr>
            <a:xfrm>
              <a:off x="601579" y="3478458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sum([7])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263" y="353594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7 +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2995" y="5422226"/>
            <a:ext cx="2360370" cy="588210"/>
            <a:chOff x="628316" y="5422226"/>
            <a:chExt cx="2360370" cy="588210"/>
          </a:xfrm>
        </p:grpSpPr>
        <p:sp>
          <p:nvSpPr>
            <p:cNvPr id="14" name="Rectangle 13"/>
            <p:cNvSpPr/>
            <p:nvPr/>
          </p:nvSpPr>
          <p:spPr>
            <a:xfrm>
              <a:off x="628316" y="542222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sum([])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5479710"/>
              <a:ext cx="702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0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5400000" flipH="1" flipV="1">
            <a:off x="4560914" y="4836358"/>
            <a:ext cx="610267" cy="5614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19138" y="428676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59242" y="1884278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59242" y="30827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2995" y="4223750"/>
            <a:ext cx="2586143" cy="588210"/>
            <a:chOff x="601579" y="3478458"/>
            <a:chExt cx="2586143" cy="588210"/>
          </a:xfrm>
        </p:grpSpPr>
        <p:sp>
          <p:nvSpPr>
            <p:cNvPr id="12" name="Rectangle 11"/>
            <p:cNvSpPr/>
            <p:nvPr/>
          </p:nvSpPr>
          <p:spPr>
            <a:xfrm>
              <a:off x="601579" y="3478458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sum([7])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263" y="353594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7 +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2995" y="5422226"/>
            <a:ext cx="2360370" cy="588210"/>
            <a:chOff x="628316" y="5422226"/>
            <a:chExt cx="2360370" cy="588210"/>
          </a:xfrm>
        </p:grpSpPr>
        <p:sp>
          <p:nvSpPr>
            <p:cNvPr id="14" name="Rectangle 13"/>
            <p:cNvSpPr/>
            <p:nvPr/>
          </p:nvSpPr>
          <p:spPr>
            <a:xfrm>
              <a:off x="628316" y="542222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sum([])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5479710"/>
              <a:ext cx="702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0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5400000" flipH="1" flipV="1">
            <a:off x="4560914" y="4836358"/>
            <a:ext cx="610267" cy="5614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19138" y="428676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4667419" y="3744386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92402" y="30827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59242" y="1884278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2995" y="4223750"/>
            <a:ext cx="2586143" cy="588210"/>
            <a:chOff x="601579" y="3478458"/>
            <a:chExt cx="2586143" cy="588210"/>
          </a:xfrm>
        </p:grpSpPr>
        <p:sp>
          <p:nvSpPr>
            <p:cNvPr id="12" name="Rectangle 11"/>
            <p:cNvSpPr/>
            <p:nvPr/>
          </p:nvSpPr>
          <p:spPr>
            <a:xfrm>
              <a:off x="601579" y="3478458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sum([7])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263" y="353594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7 +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2995" y="5422226"/>
            <a:ext cx="2360370" cy="588210"/>
            <a:chOff x="628316" y="5422226"/>
            <a:chExt cx="2360370" cy="588210"/>
          </a:xfrm>
        </p:grpSpPr>
        <p:sp>
          <p:nvSpPr>
            <p:cNvPr id="14" name="Rectangle 13"/>
            <p:cNvSpPr/>
            <p:nvPr/>
          </p:nvSpPr>
          <p:spPr>
            <a:xfrm>
              <a:off x="628316" y="542222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sum([])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5479710"/>
              <a:ext cx="702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0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5400000" flipH="1" flipV="1">
            <a:off x="4560914" y="4836358"/>
            <a:ext cx="610267" cy="5614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19138" y="428676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4667419" y="3744386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92402" y="30827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992402" y="1886499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cxnSp>
        <p:nvCxnSpPr>
          <p:cNvPr id="34" name="Elbow Connector 33"/>
          <p:cNvCxnSpPr/>
          <p:nvPr/>
        </p:nvCxnSpPr>
        <p:spPr>
          <a:xfrm rot="5400000" flipH="1" flipV="1">
            <a:off x="4667419" y="2545908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59242" y="695156"/>
            <a:ext cx="519149" cy="51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2995" y="4223750"/>
            <a:ext cx="2586143" cy="588210"/>
            <a:chOff x="601579" y="3478458"/>
            <a:chExt cx="2586143" cy="588210"/>
          </a:xfrm>
        </p:grpSpPr>
        <p:sp>
          <p:nvSpPr>
            <p:cNvPr id="12" name="Rectangle 11"/>
            <p:cNvSpPr/>
            <p:nvPr/>
          </p:nvSpPr>
          <p:spPr>
            <a:xfrm>
              <a:off x="601579" y="3478458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sum([7])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263" y="353594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7 +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2995" y="5422226"/>
            <a:ext cx="2360370" cy="588210"/>
            <a:chOff x="628316" y="5422226"/>
            <a:chExt cx="2360370" cy="588210"/>
          </a:xfrm>
        </p:grpSpPr>
        <p:sp>
          <p:nvSpPr>
            <p:cNvPr id="14" name="Rectangle 13"/>
            <p:cNvSpPr/>
            <p:nvPr/>
          </p:nvSpPr>
          <p:spPr>
            <a:xfrm>
              <a:off x="628316" y="542222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sum([])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5479710"/>
              <a:ext cx="702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0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5400000" flipH="1" flipV="1">
            <a:off x="4560914" y="4836358"/>
            <a:ext cx="610267" cy="5614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19138" y="428676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4667419" y="3744386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92402" y="30827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992402" y="1886499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992402" y="6858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</a:t>
            </a:r>
            <a:endParaRPr lang="en-US" sz="2400" dirty="0"/>
          </a:p>
        </p:txBody>
      </p:sp>
      <p:cxnSp>
        <p:nvCxnSpPr>
          <p:cNvPr id="34" name="Elbow Connector 33"/>
          <p:cNvCxnSpPr/>
          <p:nvPr/>
        </p:nvCxnSpPr>
        <p:spPr>
          <a:xfrm rot="5400000" flipH="1" flipV="1">
            <a:off x="4667419" y="2545908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4667419" y="1347429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82292"/>
            <a:ext cx="820821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Recursion is the process of defining a problem (or the solution to a problem) in terms of (a simpler version of) itself.</a:t>
            </a:r>
          </a:p>
          <a:p>
            <a:endParaRPr lang="en-US" sz="3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68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2995" y="628316"/>
            <a:ext cx="2586143" cy="588210"/>
            <a:chOff x="628316" y="628316"/>
            <a:chExt cx="2586143" cy="588210"/>
          </a:xfrm>
        </p:grpSpPr>
        <p:sp>
          <p:nvSpPr>
            <p:cNvPr id="6" name="Rectangle 5"/>
            <p:cNvSpPr/>
            <p:nvPr/>
          </p:nvSpPr>
          <p:spPr>
            <a:xfrm>
              <a:off x="628316" y="62831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sum([1,3,5,7])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6858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1 +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2995" y="1826794"/>
            <a:ext cx="2586143" cy="588210"/>
            <a:chOff x="628316" y="1515974"/>
            <a:chExt cx="2586143" cy="588210"/>
          </a:xfrm>
        </p:grpSpPr>
        <p:sp>
          <p:nvSpPr>
            <p:cNvPr id="8" name="Rectangle 7"/>
            <p:cNvSpPr/>
            <p:nvPr/>
          </p:nvSpPr>
          <p:spPr>
            <a:xfrm>
              <a:off x="628316" y="1515974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sum([3,5,7])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573458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3 +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32995" y="3025272"/>
            <a:ext cx="2586143" cy="588210"/>
            <a:chOff x="628316" y="2523953"/>
            <a:chExt cx="2586143" cy="588210"/>
          </a:xfrm>
        </p:grpSpPr>
        <p:sp>
          <p:nvSpPr>
            <p:cNvPr id="10" name="Rectangle 9"/>
            <p:cNvSpPr/>
            <p:nvPr/>
          </p:nvSpPr>
          <p:spPr>
            <a:xfrm>
              <a:off x="628316" y="2523953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sum([5,7])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581437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5 +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2995" y="4223750"/>
            <a:ext cx="2586143" cy="588210"/>
            <a:chOff x="601579" y="3478458"/>
            <a:chExt cx="2586143" cy="588210"/>
          </a:xfrm>
        </p:grpSpPr>
        <p:sp>
          <p:nvSpPr>
            <p:cNvPr id="12" name="Rectangle 11"/>
            <p:cNvSpPr/>
            <p:nvPr/>
          </p:nvSpPr>
          <p:spPr>
            <a:xfrm>
              <a:off x="601579" y="3478458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sum([7])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263" y="353594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7 +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2995" y="5422226"/>
            <a:ext cx="2360370" cy="588210"/>
            <a:chOff x="628316" y="5422226"/>
            <a:chExt cx="2360370" cy="588210"/>
          </a:xfrm>
        </p:grpSpPr>
        <p:sp>
          <p:nvSpPr>
            <p:cNvPr id="14" name="Rectangle 13"/>
            <p:cNvSpPr/>
            <p:nvPr/>
          </p:nvSpPr>
          <p:spPr>
            <a:xfrm>
              <a:off x="628316" y="5422226"/>
              <a:ext cx="1630947" cy="5882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sum([])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5479710"/>
              <a:ext cx="702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  0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5400000" flipH="1" flipV="1">
            <a:off x="4560914" y="4836358"/>
            <a:ext cx="610267" cy="5614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19138" y="428676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4667419" y="3744386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92402" y="30827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992402" y="1886499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992402" y="6858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</a:t>
            </a:r>
            <a:endParaRPr lang="en-US" sz="2400" dirty="0"/>
          </a:p>
        </p:txBody>
      </p:sp>
      <p:cxnSp>
        <p:nvCxnSpPr>
          <p:cNvPr id="34" name="Elbow Connector 33"/>
          <p:cNvCxnSpPr/>
          <p:nvPr/>
        </p:nvCxnSpPr>
        <p:spPr>
          <a:xfrm rot="5400000" flipH="1" flipV="1">
            <a:off x="4667419" y="2545908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4667419" y="1347429"/>
            <a:ext cx="610269" cy="348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89052" y="916633"/>
            <a:ext cx="794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96087" y="6858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04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a Number to a string representation of any base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Same problem as in chapter 3 that used a stack, but we will use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28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are going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at base 10 and the number 769</a:t>
            </a:r>
          </a:p>
          <a:p>
            <a:r>
              <a:rPr lang="en-US" dirty="0" smtClean="0"/>
              <a:t>suppose we have </a:t>
            </a:r>
            <a:r>
              <a:rPr lang="en-US" dirty="0" err="1" smtClean="0"/>
              <a:t>convStr</a:t>
            </a:r>
            <a:r>
              <a:rPr lang="en-US" dirty="0" smtClean="0"/>
              <a:t> = '0123456789'</a:t>
            </a:r>
          </a:p>
          <a:p>
            <a:r>
              <a:rPr lang="en-US" dirty="0" smtClean="0"/>
              <a:t>Its easy to convert any number n less than 10, it is just  </a:t>
            </a:r>
            <a:r>
              <a:rPr lang="en-US" dirty="0" err="1" smtClean="0"/>
              <a:t>convStr</a:t>
            </a:r>
            <a:r>
              <a:rPr lang="en-US" dirty="0" smtClean="0"/>
              <a:t>[n] – our base case</a:t>
            </a:r>
          </a:p>
          <a:p>
            <a:r>
              <a:rPr lang="en-US" dirty="0" smtClean="0"/>
              <a:t>Now if we can work toward the base case, by peeling a number off the original, we can use recursion</a:t>
            </a:r>
          </a:p>
          <a:p>
            <a:r>
              <a:rPr lang="en-US" dirty="0" smtClean="0"/>
              <a:t>Well we can use  n // 10 and n % 10 to get the original 769 into 76 and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can use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works with base 10 will work with base 2 to 16, we just use  n // base and n % base to split off one digit and expand our lookup string to "0123456789ABCDEF"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2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95" y="1600200"/>
            <a:ext cx="893010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Lucida Console"/>
                <a:cs typeface="Lucida Console"/>
              </a:rPr>
              <a:t>def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latin typeface="Lucida Console"/>
                <a:cs typeface="Lucida Console"/>
              </a:rPr>
              <a:t>toStr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err="1" smtClean="0">
                <a:latin typeface="Lucida Console"/>
                <a:cs typeface="Lucida Console"/>
              </a:rPr>
              <a:t>n,base</a:t>
            </a:r>
            <a:r>
              <a:rPr lang="en-US" dirty="0" smtClean="0">
                <a:latin typeface="Lucida Console"/>
                <a:cs typeface="Lucida Console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Console"/>
                <a:cs typeface="Lucida Console"/>
              </a:rPr>
              <a:t>    digits = '01234567890ABCDEF'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Console"/>
                <a:cs typeface="Lucida Console"/>
              </a:rPr>
              <a:t>    if n &lt; base: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Console"/>
                <a:cs typeface="Lucida Console"/>
              </a:rPr>
              <a:t>        return digits[n]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return </a:t>
            </a:r>
            <a:r>
              <a:rPr lang="en-US" dirty="0" err="1" smtClean="0">
                <a:latin typeface="Lucida Console"/>
                <a:cs typeface="Lucida Console"/>
              </a:rPr>
              <a:t>toStr</a:t>
            </a:r>
            <a:r>
              <a:rPr lang="en-US" dirty="0" smtClean="0">
                <a:latin typeface="Lucida Console"/>
                <a:cs typeface="Lucida Console"/>
              </a:rPr>
              <a:t>(n // </a:t>
            </a:r>
            <a:r>
              <a:rPr lang="en-US" dirty="0" err="1" smtClean="0">
                <a:latin typeface="Lucida Console"/>
                <a:cs typeface="Lucida Console"/>
              </a:rPr>
              <a:t>base,base</a:t>
            </a:r>
            <a:r>
              <a:rPr lang="en-US" dirty="0" smtClean="0">
                <a:latin typeface="Lucida Console"/>
                <a:cs typeface="Lucida Console"/>
              </a:rPr>
              <a:t>)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+ digits[n % base]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948" y="751344"/>
            <a:ext cx="73125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example, we can define the operation </a:t>
            </a:r>
          </a:p>
          <a:p>
            <a:r>
              <a:rPr lang="en-US" sz="2400" b="1" dirty="0" smtClean="0"/>
              <a:t>"find your way home" </a:t>
            </a:r>
            <a:r>
              <a:rPr lang="en-US" sz="2400" dirty="0" smtClean="0"/>
              <a:t>as: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If you are at home, stop moving.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Take one step toward home.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b="1" dirty="0" smtClean="0"/>
              <a:t>"find your way home"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Here the solution to finding your way home is two steps (three steps). First, we don't go home if we are already home. Secondly, we do a very simple action that makes our situation simpler to solve. Finally, we redo the entire algorithm.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5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down from some number n to 1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Lucida Console"/>
                <a:cs typeface="Lucida Console"/>
              </a:rPr>
              <a:t>def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latin typeface="Lucida Console"/>
                <a:cs typeface="Lucida Console"/>
              </a:rPr>
              <a:t>countDown</a:t>
            </a:r>
            <a:r>
              <a:rPr lang="en-US" dirty="0" smtClean="0">
                <a:latin typeface="Lucida Console"/>
                <a:cs typeface="Lucida Console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print(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if  n &gt;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countdown( n-1 )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8000" y="5761789"/>
            <a:ext cx="1528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see code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8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 example: sum a list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 list of numbers [ 2, 5, 10 ]</a:t>
            </a:r>
          </a:p>
          <a:p>
            <a:r>
              <a:rPr lang="en-US" dirty="0" smtClean="0"/>
              <a:t>Think about + works on two operands</a:t>
            </a:r>
          </a:p>
          <a:p>
            <a:r>
              <a:rPr lang="en-US" dirty="0" smtClean="0"/>
              <a:t>so you can add the first item on list to the sum of the rest of the list</a:t>
            </a:r>
          </a:p>
          <a:p>
            <a:r>
              <a:rPr lang="en-US" dirty="0" smtClean="0"/>
              <a:t>i.e.  we get this sequence</a:t>
            </a:r>
          </a:p>
          <a:p>
            <a:r>
              <a:rPr lang="en-US" dirty="0"/>
              <a:t> </a:t>
            </a:r>
            <a:r>
              <a:rPr lang="en-US" dirty="0" smtClean="0"/>
              <a:t> sum( [2, 5, 10]) = 2 + sum of [5, 10 ]</a:t>
            </a:r>
          </a:p>
          <a:p>
            <a:r>
              <a:rPr lang="en-US" dirty="0"/>
              <a:t> </a:t>
            </a:r>
            <a:r>
              <a:rPr lang="en-US" dirty="0" smtClean="0"/>
              <a:t> sum( [ 5, 10] ) = 5 + sum( [ 10 ])</a:t>
            </a:r>
          </a:p>
          <a:p>
            <a:r>
              <a:rPr lang="en-US" dirty="0"/>
              <a:t> </a:t>
            </a:r>
            <a:r>
              <a:rPr lang="en-US" dirty="0" smtClean="0"/>
              <a:t> sum( [ 10 ] ) = 10 + sum( [ ] )</a:t>
            </a:r>
          </a:p>
          <a:p>
            <a:r>
              <a:rPr lang="en-US" dirty="0" smtClean="0"/>
              <a:t>  we can have sum of empty list return 0</a:t>
            </a:r>
          </a:p>
        </p:txBody>
      </p:sp>
    </p:spTree>
    <p:extLst>
      <p:ext uri="{BB962C8B-B14F-4D97-AF65-F5344CB8AC3E}">
        <p14:creationId xmlns:p14="http://schemas.microsoft.com/office/powerpoint/2010/main" val="31670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book example (modified)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Lucida Console"/>
                <a:cs typeface="Lucida Console"/>
              </a:rPr>
              <a:t>def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latin typeface="Lucida Console"/>
                <a:cs typeface="Lucida Console"/>
              </a:rPr>
              <a:t>sum_list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err="1" smtClean="0">
                <a:latin typeface="Lucida Console"/>
                <a:cs typeface="Lucida Console"/>
              </a:rPr>
              <a:t>a_list</a:t>
            </a:r>
            <a:r>
              <a:rPr lang="en-US" dirty="0" smtClean="0">
                <a:latin typeface="Lucida Console"/>
                <a:cs typeface="Lucida Console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if </a:t>
            </a:r>
            <a:r>
              <a:rPr lang="en-US" dirty="0" err="1" smtClean="0">
                <a:latin typeface="Lucida Console"/>
                <a:cs typeface="Lucida Console"/>
              </a:rPr>
              <a:t>len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err="1" smtClean="0">
                <a:latin typeface="Lucida Console"/>
                <a:cs typeface="Lucida Console"/>
              </a:rPr>
              <a:t>a_list</a:t>
            </a:r>
            <a:r>
              <a:rPr lang="en-US" dirty="0" smtClean="0">
                <a:latin typeface="Lucida Console"/>
                <a:cs typeface="Lucida Console"/>
              </a:rPr>
              <a:t>) == 0: # empty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return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return </a:t>
            </a:r>
            <a:r>
              <a:rPr lang="en-US" dirty="0" err="1" smtClean="0">
                <a:latin typeface="Lucida Console"/>
                <a:cs typeface="Lucida Console"/>
              </a:rPr>
              <a:t>a_list</a:t>
            </a:r>
            <a:r>
              <a:rPr lang="en-US" dirty="0" smtClean="0">
                <a:latin typeface="Lucida Console"/>
                <a:cs typeface="Lucida Console"/>
              </a:rPr>
              <a:t>[0]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 </a:t>
            </a:r>
            <a:r>
              <a:rPr lang="en-US" dirty="0" smtClean="0">
                <a:latin typeface="Lucida Console"/>
                <a:cs typeface="Lucida Console"/>
              </a:rPr>
              <a:t>+ </a:t>
            </a:r>
            <a:r>
              <a:rPr lang="en-US" dirty="0" err="1" smtClean="0">
                <a:latin typeface="Lucida Console"/>
                <a:cs typeface="Lucida Console"/>
              </a:rPr>
              <a:t>sum_list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err="1" smtClean="0">
                <a:latin typeface="Lucida Console"/>
                <a:cs typeface="Lucida Console"/>
              </a:rPr>
              <a:t>a_list</a:t>
            </a:r>
            <a:r>
              <a:rPr lang="en-US" dirty="0" smtClean="0">
                <a:latin typeface="Lucida Console"/>
                <a:cs typeface="Lucida Console"/>
              </a:rPr>
              <a:t>[1:])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694" y="5756831"/>
            <a:ext cx="1528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see code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Laws of Recursion</a:t>
            </a:r>
            <a:br>
              <a:rPr lang="en-US" dirty="0" smtClean="0"/>
            </a:br>
            <a:r>
              <a:rPr lang="en-US" sz="3100" i="1" dirty="0" smtClean="0"/>
              <a:t>like the robots of Asimov, recursion must follow 3 laws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789"/>
            <a:ext cx="8229600" cy="417437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sz="4000" dirty="0" smtClean="0"/>
              <a:t>A recursive algorithm must have a base case (when to stop)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sz="4000" dirty="0" smtClean="0"/>
              <a:t>A recursive algorithm must move toward the base case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sz="4000" dirty="0" smtClean="0"/>
              <a:t>A recursive algorithm must call itself recursively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406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71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visualize it friendly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Lucida Console"/>
                <a:cs typeface="Lucida Console"/>
              </a:rPr>
              <a:t>def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latin typeface="Lucida Console"/>
                <a:cs typeface="Lucida Console"/>
              </a:rPr>
              <a:t>sum_list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err="1" smtClean="0">
                <a:latin typeface="Lucida Console"/>
                <a:cs typeface="Lucida Console"/>
              </a:rPr>
              <a:t>a_list</a:t>
            </a:r>
            <a:r>
              <a:rPr lang="en-US" dirty="0" smtClean="0">
                <a:latin typeface="Lucida Console"/>
                <a:cs typeface="Lucida Console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if </a:t>
            </a:r>
            <a:r>
              <a:rPr lang="en-US" dirty="0" err="1" smtClean="0">
                <a:latin typeface="Lucida Console"/>
                <a:cs typeface="Lucida Console"/>
              </a:rPr>
              <a:t>len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err="1" smtClean="0">
                <a:latin typeface="Lucida Console"/>
                <a:cs typeface="Lucida Console"/>
              </a:rPr>
              <a:t>a_list</a:t>
            </a:r>
            <a:r>
              <a:rPr lang="en-US" dirty="0" smtClean="0">
                <a:latin typeface="Lucida Console"/>
                <a:cs typeface="Lucida Console"/>
              </a:rPr>
              <a:t>) == 0: # empty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return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item1 = </a:t>
            </a:r>
            <a:r>
              <a:rPr lang="en-US" dirty="0" err="1" smtClean="0">
                <a:latin typeface="Lucida Console"/>
                <a:cs typeface="Lucida Console"/>
              </a:rPr>
              <a:t>a_list</a:t>
            </a:r>
            <a:r>
              <a:rPr lang="en-US" dirty="0" smtClean="0">
                <a:latin typeface="Lucida Console"/>
                <a:cs typeface="Lucida Console"/>
              </a:rPr>
              <a:t>[0]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rest = </a:t>
            </a:r>
            <a:r>
              <a:rPr lang="en-US" dirty="0" err="1" smtClean="0">
                <a:latin typeface="Lucida Console"/>
                <a:cs typeface="Lucida Console"/>
              </a:rPr>
              <a:t>sum_list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err="1" smtClean="0">
                <a:latin typeface="Lucida Console"/>
                <a:cs typeface="Lucida Console"/>
              </a:rPr>
              <a:t>a_list</a:t>
            </a:r>
            <a:r>
              <a:rPr lang="en-US" dirty="0" smtClean="0">
                <a:latin typeface="Lucida Console"/>
                <a:cs typeface="Lucida Console"/>
              </a:rPr>
              <a:t>[1:])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return item1 + rest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Console"/>
                <a:cs typeface="Lucida Console"/>
              </a:rPr>
              <a:t>total = </a:t>
            </a:r>
            <a:r>
              <a:rPr lang="en-US" dirty="0" err="1" smtClean="0">
                <a:latin typeface="Lucida Console"/>
                <a:cs typeface="Lucida Console"/>
              </a:rPr>
              <a:t>sum_list</a:t>
            </a:r>
            <a:r>
              <a:rPr lang="en-US" dirty="0" smtClean="0">
                <a:latin typeface="Lucida Console"/>
                <a:cs typeface="Lucida Console"/>
              </a:rPr>
              <a:t>( [ 10, 3, 7 ] )</a:t>
            </a:r>
            <a:endParaRPr lang="en-US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075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1075</Words>
  <Application>Microsoft Macintosh PowerPoint</Application>
  <PresentationFormat>On-screen Show (4:3)</PresentationFormat>
  <Paragraphs>175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Recursion | Chapter 4</vt:lpstr>
      <vt:lpstr>Recursion Definition</vt:lpstr>
      <vt:lpstr>PowerPoint Presentation</vt:lpstr>
      <vt:lpstr>Python example</vt:lpstr>
      <vt:lpstr>book example: sum a list</vt:lpstr>
      <vt:lpstr>python book example (modified)</vt:lpstr>
      <vt:lpstr>Three Laws of Recursion like the robots of Asimov, recursion must follow 3 laws</vt:lpstr>
      <vt:lpstr>visualize it friendly code</vt:lpstr>
      <vt:lpstr>Step by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a Number to a string representation of any base</vt:lpstr>
      <vt:lpstr>How we are going to do it</vt:lpstr>
      <vt:lpstr>now we can use base</vt:lpstr>
      <vt:lpstr>the code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| Chapter 4</dc:title>
  <dc:creator>Gerry Jenkins</dc:creator>
  <cp:lastModifiedBy>Gerry Jenkins</cp:lastModifiedBy>
  <cp:revision>12</cp:revision>
  <dcterms:created xsi:type="dcterms:W3CDTF">2015-03-31T21:11:25Z</dcterms:created>
  <dcterms:modified xsi:type="dcterms:W3CDTF">2015-03-31T22:58:27Z</dcterms:modified>
</cp:coreProperties>
</file>