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2" r:id="rId14"/>
    <p:sldId id="275" r:id="rId15"/>
    <p:sldId id="273" r:id="rId16"/>
    <p:sldId id="276" r:id="rId17"/>
    <p:sldId id="257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0" autoAdjust="0"/>
    <p:restoredTop sz="99570" autoAdjust="0"/>
  </p:normalViewPr>
  <p:slideViewPr>
    <p:cSldViewPr snapToGrid="0" snapToObjects="1">
      <p:cViewPr varScale="1">
        <p:scale>
          <a:sx n="113" d="100"/>
          <a:sy n="113" d="100"/>
        </p:scale>
        <p:origin x="-2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F27F-6AEC-2E48-B1CD-B3D47F35DBE6}" type="datetimeFigureOut">
              <a:rPr lang="en-US" smtClean="0"/>
              <a:t>April/13/15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0418-EEB3-254E-B978-A9DB6D4AFB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9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F27F-6AEC-2E48-B1CD-B3D47F35DBE6}" type="datetimeFigureOut">
              <a:rPr lang="en-US" smtClean="0"/>
              <a:t>April/13/15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0418-EEB3-254E-B978-A9DB6D4AFB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F27F-6AEC-2E48-B1CD-B3D47F35DBE6}" type="datetimeFigureOut">
              <a:rPr lang="en-US" smtClean="0"/>
              <a:t>April/13/15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0418-EEB3-254E-B978-A9DB6D4AFB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8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F27F-6AEC-2E48-B1CD-B3D47F35DBE6}" type="datetimeFigureOut">
              <a:rPr lang="en-US" smtClean="0"/>
              <a:t>April/13/15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0418-EEB3-254E-B978-A9DB6D4AFB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4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F27F-6AEC-2E48-B1CD-B3D47F35DBE6}" type="datetimeFigureOut">
              <a:rPr lang="en-US" smtClean="0"/>
              <a:t>April/13/15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0418-EEB3-254E-B978-A9DB6D4AFB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2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F27F-6AEC-2E48-B1CD-B3D47F35DBE6}" type="datetimeFigureOut">
              <a:rPr lang="en-US" smtClean="0"/>
              <a:t>April/13/15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0418-EEB3-254E-B978-A9DB6D4AFB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3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F27F-6AEC-2E48-B1CD-B3D47F35DBE6}" type="datetimeFigureOut">
              <a:rPr lang="en-US" smtClean="0"/>
              <a:t>April/13/15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0418-EEB3-254E-B978-A9DB6D4AFB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6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F27F-6AEC-2E48-B1CD-B3D47F35DBE6}" type="datetimeFigureOut">
              <a:rPr lang="en-US" smtClean="0"/>
              <a:t>April/13/15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0418-EEB3-254E-B978-A9DB6D4AFB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8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F27F-6AEC-2E48-B1CD-B3D47F35DBE6}" type="datetimeFigureOut">
              <a:rPr lang="en-US" smtClean="0"/>
              <a:t>April/13/15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0418-EEB3-254E-B978-A9DB6D4AFB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0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F27F-6AEC-2E48-B1CD-B3D47F35DBE6}" type="datetimeFigureOut">
              <a:rPr lang="en-US" smtClean="0"/>
              <a:t>April/13/15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0418-EEB3-254E-B978-A9DB6D4AFB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7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F27F-6AEC-2E48-B1CD-B3D47F35DBE6}" type="datetimeFigureOut">
              <a:rPr lang="en-US" smtClean="0"/>
              <a:t>April/13/15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0418-EEB3-254E-B978-A9DB6D4AFB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1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F27F-6AEC-2E48-B1CD-B3D47F35DBE6}" type="datetimeFigureOut">
              <a:rPr lang="en-US" smtClean="0"/>
              <a:t>April/13/15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0418-EEB3-254E-B978-A9DB6D4AFB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8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recursion to draw things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turtle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64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5400000">
            <a:off x="4385960" y="3630002"/>
            <a:ext cx="387685" cy="636911"/>
            <a:chOff x="2580105" y="2700421"/>
            <a:chExt cx="1122948" cy="1844842"/>
          </a:xfrm>
          <a:solidFill>
            <a:srgbClr val="FF0000"/>
          </a:solidFill>
          <a:scene3d>
            <a:camera prst="orthographicFront">
              <a:rot lat="0" lon="0" rev="19200000"/>
            </a:camera>
            <a:lightRig rig="threePt" dir="t"/>
          </a:scene3d>
        </p:grpSpPr>
        <p:sp>
          <p:nvSpPr>
            <p:cNvPr id="5" name="Isosceles Triangle 4"/>
            <p:cNvSpPr/>
            <p:nvPr/>
          </p:nvSpPr>
          <p:spPr>
            <a:xfrm>
              <a:off x="2673684" y="2700421"/>
              <a:ext cx="935790" cy="989263"/>
            </a:xfrm>
            <a:prstGeom prst="triangl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Block Arc 7"/>
            <p:cNvSpPr/>
            <p:nvPr/>
          </p:nvSpPr>
          <p:spPr>
            <a:xfrm>
              <a:off x="2580105" y="3422315"/>
              <a:ext cx="1122948" cy="1122948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t.back(50)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11906" y="3360246"/>
            <a:ext cx="22057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5214801" y="4463141"/>
            <a:ext cx="22057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431412" y="4763927"/>
            <a:ext cx="2205790" cy="0"/>
          </a:xfrm>
          <a:prstGeom prst="line">
            <a:avLst/>
          </a:prstGeom>
          <a:ln>
            <a:solidFill>
              <a:srgbClr val="FF0000"/>
            </a:solidFill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3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0800000">
            <a:off x="4533008" y="3563162"/>
            <a:ext cx="387685" cy="636911"/>
            <a:chOff x="2580105" y="2700421"/>
            <a:chExt cx="1122948" cy="1844842"/>
          </a:xfrm>
          <a:solidFill>
            <a:srgbClr val="FF0000"/>
          </a:solidFill>
          <a:scene3d>
            <a:camera prst="orthographicFront">
              <a:rot lat="0" lon="0" rev="19200000"/>
            </a:camera>
            <a:lightRig rig="threePt" dir="t"/>
          </a:scene3d>
        </p:grpSpPr>
        <p:sp>
          <p:nvSpPr>
            <p:cNvPr id="5" name="Isosceles Triangle 4"/>
            <p:cNvSpPr/>
            <p:nvPr/>
          </p:nvSpPr>
          <p:spPr>
            <a:xfrm>
              <a:off x="2673684" y="2700421"/>
              <a:ext cx="935790" cy="989263"/>
            </a:xfrm>
            <a:prstGeom prst="triangl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Block Arc 7"/>
            <p:cNvSpPr/>
            <p:nvPr/>
          </p:nvSpPr>
          <p:spPr>
            <a:xfrm>
              <a:off x="2580105" y="3422315"/>
              <a:ext cx="1122948" cy="1122948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</a:t>
            </a:r>
            <a:r>
              <a:rPr lang="en-US" dirty="0" smtClean="0">
                <a:latin typeface="Courier New"/>
                <a:cs typeface="Courier New"/>
              </a:rPr>
              <a:t>t.right(90)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11906" y="3360246"/>
            <a:ext cx="22057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5214801" y="4463141"/>
            <a:ext cx="22057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431412" y="4763927"/>
            <a:ext cx="2205790" cy="0"/>
          </a:xfrm>
          <a:prstGeom prst="line">
            <a:avLst/>
          </a:prstGeom>
          <a:ln>
            <a:solidFill>
              <a:srgbClr val="FF0000"/>
            </a:solidFill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8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0800000">
            <a:off x="4221323" y="3850369"/>
            <a:ext cx="387685" cy="636911"/>
            <a:chOff x="2580105" y="2700421"/>
            <a:chExt cx="1122948" cy="1844842"/>
          </a:xfrm>
          <a:solidFill>
            <a:srgbClr val="FF0000"/>
          </a:solidFill>
          <a:scene3d>
            <a:camera prst="orthographicFront">
              <a:rot lat="0" lon="0" rev="19200000"/>
            </a:camera>
            <a:lightRig rig="threePt" dir="t"/>
          </a:scene3d>
        </p:grpSpPr>
        <p:sp>
          <p:nvSpPr>
            <p:cNvPr id="5" name="Isosceles Triangle 4"/>
            <p:cNvSpPr/>
            <p:nvPr/>
          </p:nvSpPr>
          <p:spPr>
            <a:xfrm>
              <a:off x="2673684" y="2700421"/>
              <a:ext cx="935790" cy="989263"/>
            </a:xfrm>
            <a:prstGeom prst="triangl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Block Arc 7"/>
            <p:cNvSpPr/>
            <p:nvPr/>
          </p:nvSpPr>
          <p:spPr>
            <a:xfrm>
              <a:off x="2580105" y="3422315"/>
              <a:ext cx="1122948" cy="1122948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5788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</a:t>
            </a:r>
            <a:r>
              <a:rPr lang="en-US" dirty="0" smtClean="0">
                <a:latin typeface="Courier New"/>
                <a:cs typeface="Courier New"/>
              </a:rPr>
              <a:t>t.up()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t.forward(10)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5214801" y="4463141"/>
            <a:ext cx="22057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431412" y="4763927"/>
            <a:ext cx="2205790" cy="0"/>
          </a:xfrm>
          <a:prstGeom prst="line">
            <a:avLst/>
          </a:prstGeom>
          <a:ln>
            <a:solidFill>
              <a:srgbClr val="FF0000"/>
            </a:solidFill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1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0800000">
            <a:off x="3895251" y="4172657"/>
            <a:ext cx="387685" cy="636911"/>
            <a:chOff x="2580105" y="2700421"/>
            <a:chExt cx="1122948" cy="1844842"/>
          </a:xfrm>
          <a:solidFill>
            <a:srgbClr val="FF0000"/>
          </a:solidFill>
          <a:scene3d>
            <a:camera prst="orthographicFront">
              <a:rot lat="0" lon="0" rev="19200000"/>
            </a:camera>
            <a:lightRig rig="threePt" dir="t"/>
          </a:scene3d>
        </p:grpSpPr>
        <p:sp>
          <p:nvSpPr>
            <p:cNvPr id="5" name="Isosceles Triangle 4"/>
            <p:cNvSpPr/>
            <p:nvPr/>
          </p:nvSpPr>
          <p:spPr>
            <a:xfrm>
              <a:off x="2673684" y="2700421"/>
              <a:ext cx="935790" cy="989263"/>
            </a:xfrm>
            <a:prstGeom prst="triangl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Block Arc 7"/>
            <p:cNvSpPr/>
            <p:nvPr/>
          </p:nvSpPr>
          <p:spPr>
            <a:xfrm>
              <a:off x="2580105" y="3422315"/>
              <a:ext cx="1122948" cy="1122948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5788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urier New"/>
                <a:cs typeface="Courier New"/>
              </a:rPr>
              <a:t>        t.down()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smtClean="0">
                <a:latin typeface="Courier New"/>
                <a:cs typeface="Courier New"/>
              </a:rPr>
              <a:t>t.forward(10)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5214801" y="4463141"/>
            <a:ext cx="22057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431412" y="4763927"/>
            <a:ext cx="2205790" cy="0"/>
          </a:xfrm>
          <a:prstGeom prst="line">
            <a:avLst/>
          </a:prstGeom>
          <a:ln>
            <a:solidFill>
              <a:srgbClr val="FF0000"/>
            </a:solidFill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89559" y="4481344"/>
            <a:ext cx="475488" cy="0"/>
          </a:xfrm>
          <a:prstGeom prst="line">
            <a:avLst/>
          </a:prstGeom>
          <a:ln>
            <a:solidFill>
              <a:srgbClr val="FF0000"/>
            </a:solidFill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3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0800000">
            <a:off x="3542326" y="4531035"/>
            <a:ext cx="387685" cy="636911"/>
            <a:chOff x="2580105" y="2700421"/>
            <a:chExt cx="1122948" cy="1844842"/>
          </a:xfrm>
          <a:solidFill>
            <a:srgbClr val="FF0000"/>
          </a:solidFill>
          <a:scene3d>
            <a:camera prst="orthographicFront">
              <a:rot lat="0" lon="0" rev="19200000"/>
            </a:camera>
            <a:lightRig rig="threePt" dir="t"/>
          </a:scene3d>
        </p:grpSpPr>
        <p:sp>
          <p:nvSpPr>
            <p:cNvPr id="5" name="Isosceles Triangle 4"/>
            <p:cNvSpPr/>
            <p:nvPr/>
          </p:nvSpPr>
          <p:spPr>
            <a:xfrm>
              <a:off x="2673684" y="2700421"/>
              <a:ext cx="935790" cy="989263"/>
            </a:xfrm>
            <a:prstGeom prst="triangl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Block Arc 7"/>
            <p:cNvSpPr/>
            <p:nvPr/>
          </p:nvSpPr>
          <p:spPr>
            <a:xfrm>
              <a:off x="2580105" y="3422315"/>
              <a:ext cx="1122948" cy="1122948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5788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urier New"/>
                <a:cs typeface="Courier New"/>
              </a:rPr>
              <a:t>        t.up()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smtClean="0">
                <a:latin typeface="Courier New"/>
                <a:cs typeface="Courier New"/>
              </a:rPr>
              <a:t>t.forward(10)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5214801" y="4463141"/>
            <a:ext cx="22057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431412" y="4763927"/>
            <a:ext cx="2205790" cy="0"/>
          </a:xfrm>
          <a:prstGeom prst="line">
            <a:avLst/>
          </a:prstGeom>
          <a:ln>
            <a:solidFill>
              <a:srgbClr val="FF0000"/>
            </a:solidFill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89559" y="4481344"/>
            <a:ext cx="475488" cy="0"/>
          </a:xfrm>
          <a:prstGeom prst="line">
            <a:avLst/>
          </a:prstGeom>
          <a:ln>
            <a:solidFill>
              <a:srgbClr val="FF0000"/>
            </a:solidFill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9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0800000">
            <a:off x="3204510" y="4880046"/>
            <a:ext cx="387685" cy="636911"/>
            <a:chOff x="2580105" y="2700421"/>
            <a:chExt cx="1122948" cy="1844842"/>
          </a:xfrm>
          <a:solidFill>
            <a:srgbClr val="FF0000"/>
          </a:solidFill>
          <a:scene3d>
            <a:camera prst="orthographicFront">
              <a:rot lat="0" lon="0" rev="19200000"/>
            </a:camera>
            <a:lightRig rig="threePt" dir="t"/>
          </a:scene3d>
        </p:grpSpPr>
        <p:sp>
          <p:nvSpPr>
            <p:cNvPr id="5" name="Isosceles Triangle 4"/>
            <p:cNvSpPr/>
            <p:nvPr/>
          </p:nvSpPr>
          <p:spPr>
            <a:xfrm>
              <a:off x="2673684" y="2700421"/>
              <a:ext cx="935790" cy="989263"/>
            </a:xfrm>
            <a:prstGeom prst="triangl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Block Arc 7"/>
            <p:cNvSpPr/>
            <p:nvPr/>
          </p:nvSpPr>
          <p:spPr>
            <a:xfrm>
              <a:off x="2580105" y="3422315"/>
              <a:ext cx="1122948" cy="1122948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5788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urier New"/>
                <a:cs typeface="Courier New"/>
              </a:rPr>
              <a:t>        t.down()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smtClean="0">
                <a:latin typeface="Courier New"/>
                <a:cs typeface="Courier New"/>
              </a:rPr>
              <a:t>t.forward(10)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5214801" y="4463141"/>
            <a:ext cx="22057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431412" y="4763927"/>
            <a:ext cx="2205790" cy="0"/>
          </a:xfrm>
          <a:prstGeom prst="line">
            <a:avLst/>
          </a:prstGeom>
          <a:ln>
            <a:solidFill>
              <a:srgbClr val="FF0000"/>
            </a:solidFill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89559" y="4481344"/>
            <a:ext cx="475488" cy="0"/>
          </a:xfrm>
          <a:prstGeom prst="line">
            <a:avLst/>
          </a:prstGeom>
          <a:ln>
            <a:solidFill>
              <a:srgbClr val="FF0000"/>
            </a:solidFill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00663" y="5159426"/>
            <a:ext cx="475488" cy="0"/>
          </a:xfrm>
          <a:prstGeom prst="line">
            <a:avLst/>
          </a:prstGeom>
          <a:ln>
            <a:solidFill>
              <a:srgbClr val="FF0000"/>
            </a:solidFill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411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set up drawing and close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>
                <a:latin typeface="Courier New"/>
                <a:cs typeface="Courier New"/>
              </a:rPr>
              <a:t>import </a:t>
            </a:r>
            <a:r>
              <a:rPr lang="en-US" sz="2800" dirty="0" smtClean="0">
                <a:latin typeface="Courier New"/>
                <a:cs typeface="Courier New"/>
              </a:rPr>
              <a:t>turtle</a:t>
            </a:r>
            <a:br>
              <a:rPr lang="en-US" sz="2800" dirty="0" smtClean="0">
                <a:latin typeface="Courier New"/>
                <a:cs typeface="Courier New"/>
              </a:rPr>
            </a:br>
            <a:r>
              <a:rPr lang="en-US" sz="2800" dirty="0" smtClean="0">
                <a:latin typeface="Courier New"/>
                <a:cs typeface="Courier New"/>
              </a:rPr>
              <a:t/>
            </a:r>
            <a:br>
              <a:rPr lang="en-US" sz="2800" dirty="0" smtClean="0">
                <a:latin typeface="Courier New"/>
                <a:cs typeface="Courier New"/>
              </a:rPr>
            </a:br>
            <a:r>
              <a:rPr lang="en-US" sz="2800" dirty="0" smtClean="0">
                <a:solidFill>
                  <a:srgbClr val="008000"/>
                </a:solidFill>
                <a:latin typeface="Courier New"/>
                <a:cs typeface="Courier New"/>
              </a:rPr>
              <a:t># create turtle named t</a:t>
            </a:r>
            <a:br>
              <a:rPr lang="en-US" sz="2800" dirty="0" smtClean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2800" dirty="0" smtClean="0">
                <a:latin typeface="Courier New"/>
                <a:cs typeface="Courier New"/>
              </a:rPr>
              <a:t>t </a:t>
            </a:r>
            <a:r>
              <a:rPr lang="en-US" sz="2800" dirty="0">
                <a:latin typeface="Courier New"/>
                <a:cs typeface="Courier New"/>
              </a:rPr>
              <a:t>= </a:t>
            </a:r>
            <a:r>
              <a:rPr lang="en-US" sz="2800" dirty="0" smtClean="0">
                <a:latin typeface="Courier New"/>
                <a:cs typeface="Courier New"/>
              </a:rPr>
              <a:t>turtle.Turtle()</a:t>
            </a:r>
            <a:br>
              <a:rPr lang="en-US" sz="2800" dirty="0" smtClean="0">
                <a:latin typeface="Courier New"/>
                <a:cs typeface="Courier New"/>
              </a:rPr>
            </a:br>
            <a:r>
              <a:rPr lang="en-US" sz="2800" dirty="0" smtClean="0">
                <a:latin typeface="Courier New"/>
                <a:cs typeface="Courier New"/>
              </a:rPr>
              <a:t>win </a:t>
            </a:r>
            <a:r>
              <a:rPr lang="en-US" sz="2800" dirty="0">
                <a:latin typeface="Courier New"/>
                <a:cs typeface="Courier New"/>
              </a:rPr>
              <a:t>= </a:t>
            </a:r>
            <a:r>
              <a:rPr lang="en-US" sz="2800" dirty="0" smtClean="0">
                <a:latin typeface="Courier New"/>
                <a:cs typeface="Courier New"/>
              </a:rPr>
              <a:t>turtle.Screen() </a:t>
            </a:r>
            <a:r>
              <a:rPr lang="en-US" sz="2800" dirty="0">
                <a:solidFill>
                  <a:srgbClr val="008000"/>
                </a:solidFill>
                <a:latin typeface="Courier New"/>
                <a:cs typeface="Courier New"/>
              </a:rPr>
              <a:t># setup window</a:t>
            </a:r>
            <a:r>
              <a:rPr lang="en-US" sz="2800" dirty="0">
                <a:latin typeface="Courier New"/>
                <a:cs typeface="Courier New"/>
              </a:rPr>
              <a:t/>
            </a:r>
            <a:br>
              <a:rPr lang="en-US" sz="2800" dirty="0">
                <a:latin typeface="Courier New"/>
                <a:cs typeface="Courier New"/>
              </a:rPr>
            </a:br>
            <a:r>
              <a:rPr lang="en-US" sz="2800" dirty="0">
                <a:latin typeface="Courier New"/>
                <a:cs typeface="Courier New"/>
              </a:rPr>
              <a:t/>
            </a:r>
            <a:br>
              <a:rPr lang="en-US" sz="2800" dirty="0">
                <a:latin typeface="Courier New"/>
                <a:cs typeface="Courier New"/>
              </a:rPr>
            </a:br>
            <a:r>
              <a:rPr lang="en-US" sz="2800" dirty="0" smtClean="0">
                <a:latin typeface="Courier New"/>
                <a:cs typeface="Courier New"/>
              </a:rPr>
              <a:t>t.forward(</a:t>
            </a:r>
            <a:r>
              <a:rPr lang="en-US" sz="2800" dirty="0">
                <a:latin typeface="Courier New"/>
                <a:cs typeface="Courier New"/>
              </a:rPr>
              <a:t>50</a:t>
            </a:r>
            <a:r>
              <a:rPr lang="en-US" sz="2800" dirty="0" smtClean="0">
                <a:latin typeface="Courier New"/>
                <a:cs typeface="Courier New"/>
              </a:rPr>
              <a:t>) </a:t>
            </a:r>
            <a:r>
              <a:rPr lang="en-US" sz="2800" dirty="0">
                <a:solidFill>
                  <a:srgbClr val="008000"/>
                </a:solidFill>
                <a:latin typeface="Courier New"/>
                <a:cs typeface="Courier New"/>
              </a:rPr>
              <a:t># do all your drawing</a:t>
            </a:r>
            <a:br>
              <a:rPr lang="en-US" sz="2800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2800" dirty="0">
                <a:solidFill>
                  <a:srgbClr val="008000"/>
                </a:solidFill>
                <a:latin typeface="Courier New"/>
                <a:cs typeface="Courier New"/>
              </a:rPr>
              <a:t/>
            </a:r>
            <a:br>
              <a:rPr lang="en-US" sz="2800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2800" dirty="0" smtClean="0">
                <a:solidFill>
                  <a:srgbClr val="008000"/>
                </a:solidFill>
                <a:latin typeface="Courier New"/>
                <a:cs typeface="Courier New"/>
              </a:rPr>
              <a:t># setup to close on click</a:t>
            </a:r>
            <a:r>
              <a:rPr lang="en-US" sz="2800" dirty="0" smtClean="0">
                <a:latin typeface="Courier New"/>
                <a:cs typeface="Courier New"/>
              </a:rPr>
              <a:t/>
            </a:r>
            <a:br>
              <a:rPr lang="en-US" sz="2800" dirty="0" smtClean="0">
                <a:latin typeface="Courier New"/>
                <a:cs typeface="Courier New"/>
              </a:rPr>
            </a:br>
            <a:r>
              <a:rPr lang="en-US" sz="2800" dirty="0" smtClean="0">
                <a:latin typeface="Courier New"/>
                <a:cs typeface="Courier New"/>
              </a:rPr>
              <a:t>win.exitonclick()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2287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Some simple methods for a turtle object named </a:t>
            </a:r>
            <a:r>
              <a:rPr lang="en-US" b="1" dirty="0" smtClean="0"/>
              <a:t>t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t.right(degrees)and t.left(degrees)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t.forward(dist)and t.backward(dist)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t.up() and t.down()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t.color("blue")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t.color(0,128,255) # rgb 0-255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t.color("#8abacc") # web colors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t.width(pensize)	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4217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232"/>
            <a:ext cx="8229600" cy="588193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import turtle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def tree(branchLen,t):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if branchLen &gt; 5: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t.forward(branchLen)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t.right(20)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tree(branchLen-15,t) # recurse next branch 15 shorter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t.left(40)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tree(branchLen-15,t) # recurse </a:t>
            </a:r>
            <a:r>
              <a:rPr lang="en-US" dirty="0" smtClean="0">
                <a:latin typeface="Courier New"/>
                <a:cs typeface="Courier New"/>
              </a:rPr>
              <a:t>next branch 15 shorter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t.right(20) # return to start direction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t.backward(branchLen) # back down branch same to start pos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def main():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t = turtle.Turtle()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myWin = turtle.Screen()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t.left(90) # these line position turtle in window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t.up() # and point turtle 'up'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t.backward(100)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t.down() # now at base of tree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t.color("green") # set color of tree start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tree(75,t) # draw tree starting at 75 length branches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myWin.exitonclick()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main()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529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debugger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7103" b="-47103"/>
          <a:stretch>
            <a:fillRect/>
          </a:stretch>
        </p:blipFill>
        <p:spPr>
          <a:xfrm>
            <a:off x="457200" y="701430"/>
            <a:ext cx="4173415" cy="2295217"/>
          </a:xfrm>
        </p:spPr>
      </p:pic>
      <p:sp>
        <p:nvSpPr>
          <p:cNvPr id="5" name="TextBox 4"/>
          <p:cNvSpPr txBox="1"/>
          <p:nvPr/>
        </p:nvSpPr>
        <p:spPr>
          <a:xfrm>
            <a:off x="708895" y="5636846"/>
            <a:ext cx="7759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Step over</a:t>
            </a:r>
            <a:r>
              <a:rPr lang="en-US" sz="2400" dirty="0" smtClean="0"/>
              <a:t> – execute this line but do not go into any methods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55739" y="3993102"/>
            <a:ext cx="4917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Force Step Into </a:t>
            </a:r>
            <a:r>
              <a:rPr lang="en-US" sz="2400" dirty="0" smtClean="0"/>
              <a:t>– </a:t>
            </a:r>
            <a:r>
              <a:rPr lang="en-US" sz="2400" dirty="0" smtClean="0">
                <a:solidFill>
                  <a:srgbClr val="FF0000"/>
                </a:solidFill>
              </a:rPr>
              <a:t>advanced, don't use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3744" y="4803950"/>
            <a:ext cx="625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Step Into </a:t>
            </a:r>
            <a:r>
              <a:rPr lang="en-US" sz="2400" dirty="0" smtClean="0"/>
              <a:t>– step into any method call on this line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604602" y="2562894"/>
            <a:ext cx="529516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out of </a:t>
            </a:r>
            <a:r>
              <a:rPr lang="en-US" sz="2400" dirty="0" smtClean="0"/>
              <a:t>– don't step until the return </a:t>
            </a:r>
          </a:p>
          <a:p>
            <a:r>
              <a:rPr lang="en-US" sz="2400" dirty="0" smtClean="0"/>
              <a:t>of current method, especially nice if you did not need to step into this method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367692" y="2266462"/>
            <a:ext cx="0" cy="3282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13707" y="2266463"/>
            <a:ext cx="0" cy="2537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22246" y="2266464"/>
            <a:ext cx="0" cy="1726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134338" y="2266462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25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turtle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drawing for kids</a:t>
            </a:r>
          </a:p>
          <a:p>
            <a:r>
              <a:rPr lang="en-US" dirty="0" smtClean="0"/>
              <a:t>invented in late 60s</a:t>
            </a:r>
          </a:p>
          <a:p>
            <a:r>
              <a:rPr lang="en-US" dirty="0" smtClean="0"/>
              <a:t>popular in a OOP language called logo</a:t>
            </a:r>
          </a:p>
        </p:txBody>
      </p:sp>
    </p:spTree>
    <p:extLst>
      <p:ext uri="{BB962C8B-B14F-4D97-AF65-F5344CB8AC3E}">
        <p14:creationId xmlns:p14="http://schemas.microsoft.com/office/powerpoint/2010/main" val="397966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a turtle, that has a tail that can paint a color in the path of the turtle as it moves.</a:t>
            </a:r>
          </a:p>
          <a:p>
            <a:r>
              <a:rPr lang="en-US" dirty="0" smtClean="0"/>
              <a:t>It follows very simple commands to turn left or right a number of degrees </a:t>
            </a:r>
            <a:endParaRPr lang="en-US" dirty="0"/>
          </a:p>
          <a:p>
            <a:r>
              <a:rPr lang="en-US" dirty="0" smtClean="0"/>
              <a:t>to raise or lower its tail to draw. </a:t>
            </a:r>
          </a:p>
          <a:p>
            <a:r>
              <a:rPr lang="en-US" dirty="0" smtClean="0"/>
              <a:t>And you can tell it to move forward so many steps or backward so many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0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turtle direction and position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10800000">
            <a:off x="3836736" y="2932456"/>
            <a:ext cx="387685" cy="636911"/>
            <a:chOff x="2580105" y="2700421"/>
            <a:chExt cx="1122948" cy="1844842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5" name="Isosceles Triangle 4"/>
            <p:cNvSpPr/>
            <p:nvPr/>
          </p:nvSpPr>
          <p:spPr>
            <a:xfrm>
              <a:off x="2673684" y="2700421"/>
              <a:ext cx="935790" cy="98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Block Arc 7"/>
            <p:cNvSpPr/>
            <p:nvPr/>
          </p:nvSpPr>
          <p:spPr>
            <a:xfrm>
              <a:off x="2580105" y="3422315"/>
              <a:ext cx="1122948" cy="1122948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085170" y="1818105"/>
            <a:ext cx="0" cy="4277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03158" y="3346878"/>
            <a:ext cx="72323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45268" y="2932456"/>
            <a:ext cx="3214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starts at 0,0 coordinates</a:t>
            </a:r>
          </a:p>
          <a:p>
            <a:r>
              <a:rPr lang="en-US" sz="2400" dirty="0" smtClean="0"/>
              <a:t>pointing to right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36042" y="29775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+x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42594" y="1633439"/>
            <a:ext cx="40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+y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1100" y="293245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-x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41153" y="57776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9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t.forward(50)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9" name="Group 8"/>
          <p:cNvGrpSpPr/>
          <p:nvPr/>
        </p:nvGrpSpPr>
        <p:grpSpPr>
          <a:xfrm rot="10800000">
            <a:off x="6123853" y="2932456"/>
            <a:ext cx="387685" cy="636911"/>
            <a:chOff x="2580105" y="2700421"/>
            <a:chExt cx="1122948" cy="1844842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5" name="Isosceles Triangle 4"/>
            <p:cNvSpPr/>
            <p:nvPr/>
          </p:nvSpPr>
          <p:spPr>
            <a:xfrm>
              <a:off x="2673684" y="2700421"/>
              <a:ext cx="935790" cy="98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Block Arc 7"/>
            <p:cNvSpPr/>
            <p:nvPr/>
          </p:nvSpPr>
          <p:spPr>
            <a:xfrm>
              <a:off x="2580105" y="3422315"/>
              <a:ext cx="1122948" cy="1122948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111906" y="3360246"/>
            <a:ext cx="22057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11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t.right(90)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6217429" y="2985928"/>
            <a:ext cx="387685" cy="636911"/>
            <a:chOff x="2580105" y="2700421"/>
            <a:chExt cx="1122948" cy="1844842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5" name="Isosceles Triangle 4"/>
            <p:cNvSpPr/>
            <p:nvPr/>
          </p:nvSpPr>
          <p:spPr>
            <a:xfrm>
              <a:off x="2673684" y="2700421"/>
              <a:ext cx="935790" cy="98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Block Arc 7"/>
            <p:cNvSpPr/>
            <p:nvPr/>
          </p:nvSpPr>
          <p:spPr>
            <a:xfrm>
              <a:off x="2580105" y="3422315"/>
              <a:ext cx="1122948" cy="1122948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111906" y="3360246"/>
            <a:ext cx="22057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9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t.forward(50)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6217429" y="5247580"/>
            <a:ext cx="387685" cy="636911"/>
            <a:chOff x="2580105" y="2700421"/>
            <a:chExt cx="1122948" cy="1844842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5" name="Isosceles Triangle 4"/>
            <p:cNvSpPr/>
            <p:nvPr/>
          </p:nvSpPr>
          <p:spPr>
            <a:xfrm>
              <a:off x="2673684" y="2700421"/>
              <a:ext cx="935790" cy="98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Block Arc 7"/>
            <p:cNvSpPr/>
            <p:nvPr/>
          </p:nvSpPr>
          <p:spPr>
            <a:xfrm>
              <a:off x="2580105" y="3422315"/>
              <a:ext cx="1122948" cy="1122948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111906" y="3360246"/>
            <a:ext cx="22057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5214801" y="4463141"/>
            <a:ext cx="22057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98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t.color("red")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6217429" y="5247580"/>
            <a:ext cx="387685" cy="636911"/>
            <a:chOff x="2580105" y="2700421"/>
            <a:chExt cx="1122948" cy="1844842"/>
          </a:xfrm>
          <a:solidFill>
            <a:srgbClr val="FF0000"/>
          </a:solidFill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5" name="Isosceles Triangle 4"/>
            <p:cNvSpPr/>
            <p:nvPr/>
          </p:nvSpPr>
          <p:spPr>
            <a:xfrm>
              <a:off x="2673684" y="2700421"/>
              <a:ext cx="935790" cy="989263"/>
            </a:xfrm>
            <a:prstGeom prst="triangl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Block Arc 7"/>
            <p:cNvSpPr/>
            <p:nvPr/>
          </p:nvSpPr>
          <p:spPr>
            <a:xfrm>
              <a:off x="2580105" y="3422315"/>
              <a:ext cx="1122948" cy="1122948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111906" y="3360246"/>
            <a:ext cx="22057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5214801" y="4463141"/>
            <a:ext cx="22057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5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5400000">
            <a:off x="6043645" y="5260948"/>
            <a:ext cx="387685" cy="636911"/>
            <a:chOff x="2580105" y="2700421"/>
            <a:chExt cx="1122948" cy="1844842"/>
          </a:xfrm>
          <a:solidFill>
            <a:srgbClr val="FF0000"/>
          </a:solidFill>
          <a:scene3d>
            <a:camera prst="orthographicFront">
              <a:rot lat="0" lon="0" rev="19200000"/>
            </a:camera>
            <a:lightRig rig="threePt" dir="t"/>
          </a:scene3d>
        </p:grpSpPr>
        <p:sp>
          <p:nvSpPr>
            <p:cNvPr id="5" name="Isosceles Triangle 4"/>
            <p:cNvSpPr/>
            <p:nvPr/>
          </p:nvSpPr>
          <p:spPr>
            <a:xfrm>
              <a:off x="2673684" y="2700421"/>
              <a:ext cx="935790" cy="989263"/>
            </a:xfrm>
            <a:prstGeom prst="triangl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Block Arc 7"/>
            <p:cNvSpPr/>
            <p:nvPr/>
          </p:nvSpPr>
          <p:spPr>
            <a:xfrm>
              <a:off x="2580105" y="3422315"/>
              <a:ext cx="1122948" cy="1122948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t.left(45)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11906" y="3360246"/>
            <a:ext cx="22057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5214801" y="4463141"/>
            <a:ext cx="22057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56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464</Words>
  <Application>Microsoft Macintosh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Using recursion to draw things</vt:lpstr>
      <vt:lpstr>what is turtle graphics</vt:lpstr>
      <vt:lpstr>PowerPoint Presentation</vt:lpstr>
      <vt:lpstr>Initial turtle direction and position</vt:lpstr>
      <vt:lpstr>t.forward(50)</vt:lpstr>
      <vt:lpstr>t.right(90)</vt:lpstr>
      <vt:lpstr>t.forward(50)</vt:lpstr>
      <vt:lpstr>t.color("red")</vt:lpstr>
      <vt:lpstr>t.left(45)</vt:lpstr>
      <vt:lpstr>t.back(50)</vt:lpstr>
      <vt:lpstr>        t.right(90)</vt:lpstr>
      <vt:lpstr>        t.up()         t.forward(10)</vt:lpstr>
      <vt:lpstr>        t.down()         t.forward(10)</vt:lpstr>
      <vt:lpstr>        t.up()         t.forward(10)</vt:lpstr>
      <vt:lpstr>        t.down()         t.forward(10)</vt:lpstr>
      <vt:lpstr>code to set up drawing and close</vt:lpstr>
      <vt:lpstr>Controlling the drawing</vt:lpstr>
      <vt:lpstr>PowerPoint Presentation</vt:lpstr>
      <vt:lpstr>Use the debugger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recursion to draw things</dc:title>
  <dc:creator>Gerry Jenkins</dc:creator>
  <cp:lastModifiedBy>Gerry Jenkins</cp:lastModifiedBy>
  <cp:revision>18</cp:revision>
  <dcterms:created xsi:type="dcterms:W3CDTF">2015-04-13T19:38:44Z</dcterms:created>
  <dcterms:modified xsi:type="dcterms:W3CDTF">2015-04-15T19:07:54Z</dcterms:modified>
</cp:coreProperties>
</file>