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7CDA-1393-1840-B8C2-27FCA1DEBE17}" type="datetimeFigureOut">
              <a:rPr lang="en-US" smtClean="0"/>
              <a:t>May/5/15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6E5A-6776-7A48-AAE2-98FDFA09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this</a:t>
            </a:r>
            <a:r>
              <a:rPr lang="en-US" baseline="0" dirty="0" smtClean="0"/>
              <a:t> is simper code than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new code to quit early if list item is bigger than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new code to quit early if list item is bigger than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6E5A-6776-7A48-AAE2-98FDFA092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5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726F-EACA-4B4E-97C5-EC710B2CC202}" type="datetimeFigureOut">
              <a:rPr lang="en-US" smtClean="0"/>
              <a:t>May/5/15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CB3D-1266-CA43-8F77-5C32BC2CFC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2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2" y="1104460"/>
            <a:ext cx="8545214" cy="5425654"/>
          </a:xfrm>
        </p:spPr>
        <p:txBody>
          <a:bodyPr>
            <a:normAutofit/>
          </a:bodyPr>
          <a:lstStyle/>
          <a:p>
            <a:r>
              <a:rPr lang="en-US" dirty="0" smtClean="0"/>
              <a:t>We can take better advantage a ordered list:</a:t>
            </a:r>
          </a:p>
          <a:p>
            <a:pPr marL="0" indent="0">
              <a:buNone/>
            </a:pPr>
            <a:r>
              <a:rPr lang="en-US" dirty="0" smtClean="0"/>
              <a:t>Consider, if we compare the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list[mid]</a:t>
            </a:r>
            <a:r>
              <a:rPr lang="en-US" dirty="0" smtClean="0"/>
              <a:t> in the middle of a sorted list, we have three cases: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sz="2800" dirty="0" smtClean="0"/>
              <a:t> is equal to </a:t>
            </a: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list[mid] </a:t>
            </a:r>
            <a:r>
              <a:rPr lang="en-US" sz="2800" dirty="0" smtClean="0"/>
              <a:t>and we have found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sz="2800" dirty="0"/>
              <a:t> is </a:t>
            </a:r>
            <a:r>
              <a:rPr lang="en-US" sz="2800" dirty="0" smtClean="0"/>
              <a:t>less than </a:t>
            </a: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list[mid</a:t>
            </a:r>
            <a:r>
              <a:rPr lang="en-US" sz="2800" dirty="0" smtClean="0">
                <a:solidFill>
                  <a:srgbClr val="000090"/>
                </a:solidFill>
                <a:latin typeface="Consolas"/>
                <a:cs typeface="Consolas"/>
              </a:rPr>
              <a:t>]</a:t>
            </a:r>
            <a:r>
              <a:rPr lang="en-US" sz="2800" dirty="0" smtClean="0"/>
              <a:t>, we </a:t>
            </a:r>
            <a:r>
              <a:rPr lang="en-US" sz="2800" dirty="0"/>
              <a:t>now only need to search the lower ½ of the original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item</a:t>
            </a:r>
            <a:r>
              <a:rPr lang="en-US" sz="2800" dirty="0"/>
              <a:t> is </a:t>
            </a:r>
            <a:r>
              <a:rPr lang="en-US" sz="2800" dirty="0" smtClean="0"/>
              <a:t>greater than </a:t>
            </a:r>
            <a:r>
              <a:rPr lang="en-US" sz="2800" dirty="0">
                <a:solidFill>
                  <a:srgbClr val="000090"/>
                </a:solidFill>
                <a:latin typeface="Consolas"/>
                <a:cs typeface="Consolas"/>
              </a:rPr>
              <a:t>list[mid]</a:t>
            </a:r>
            <a:r>
              <a:rPr lang="en-US" sz="2800" dirty="0"/>
              <a:t>, we </a:t>
            </a:r>
            <a:r>
              <a:rPr lang="en-US" sz="2800" dirty="0"/>
              <a:t>now only need to search the </a:t>
            </a:r>
            <a:r>
              <a:rPr lang="en-US" sz="2800" dirty="0"/>
              <a:t>upper ½ </a:t>
            </a:r>
            <a:r>
              <a:rPr lang="en-US" sz="2800" dirty="0"/>
              <a:t>of the original list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r>
              <a:rPr lang="en-US" dirty="0" smtClean="0"/>
              <a:t>on ordered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28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997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365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7102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1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839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2083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886" y="2777329"/>
            <a:ext cx="82773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Consolas"/>
                <a:cs typeface="Consolas"/>
              </a:rPr>
              <a:t>def</a:t>
            </a:r>
            <a:r>
              <a:rPr lang="en-US" sz="2000" i="1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binarySearch</a:t>
            </a:r>
            <a:r>
              <a:rPr lang="en-US" sz="2000" dirty="0">
                <a:latin typeface="Consolas"/>
                <a:cs typeface="Consolas"/>
              </a:rPr>
              <a:t>( </a:t>
            </a:r>
            <a:r>
              <a:rPr lang="en-US" sz="2000" i="1" dirty="0" err="1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i="1" dirty="0">
                <a:latin typeface="Consolas"/>
                <a:cs typeface="Consolas"/>
              </a:rPr>
              <a:t>item 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>
                <a:latin typeface="Consolas"/>
                <a:cs typeface="Consolas"/>
              </a:rPr>
              <a:t>first </a:t>
            </a:r>
            <a:r>
              <a:rPr lang="en-US" sz="2000" dirty="0">
                <a:latin typeface="Consolas"/>
                <a:cs typeface="Consolas"/>
              </a:rPr>
              <a:t>= 0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>
                <a:latin typeface="Consolas"/>
                <a:cs typeface="Consolas"/>
              </a:rPr>
              <a:t>last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i="1" dirty="0" err="1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-1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i="1" dirty="0">
                <a:latin typeface="Consolas"/>
                <a:cs typeface="Consolas"/>
              </a:rPr>
              <a:t>while</a:t>
            </a:r>
            <a:r>
              <a:rPr lang="en-US" sz="2000" i="1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first </a:t>
            </a:r>
            <a:r>
              <a:rPr lang="en-US" sz="2000" dirty="0">
                <a:latin typeface="Consolas"/>
                <a:cs typeface="Consolas"/>
              </a:rPr>
              <a:t>&lt;= </a:t>
            </a:r>
            <a:r>
              <a:rPr lang="en-US" sz="2000" dirty="0">
                <a:latin typeface="Consolas"/>
                <a:cs typeface="Consolas"/>
              </a:rPr>
              <a:t>last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>
                <a:latin typeface="Consolas"/>
                <a:cs typeface="Consolas"/>
              </a:rPr>
              <a:t>mid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first</a:t>
            </a:r>
            <a:r>
              <a:rPr lang="en-US" sz="2000" dirty="0" err="1">
                <a:latin typeface="Consolas"/>
                <a:cs typeface="Consolas"/>
              </a:rPr>
              <a:t>+</a:t>
            </a:r>
            <a:r>
              <a:rPr lang="en-US" sz="2000" dirty="0" err="1">
                <a:latin typeface="Consolas"/>
                <a:cs typeface="Consolas"/>
              </a:rPr>
              <a:t>last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//2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# 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divide</a:t>
            </a:r>
            <a:b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b="1" i="1" dirty="0">
                <a:latin typeface="Consolas"/>
                <a:cs typeface="Consolas"/>
              </a:rPr>
              <a:t>if</a:t>
            </a:r>
            <a:r>
              <a:rPr lang="en-US" sz="2000" i="1" dirty="0">
                <a:latin typeface="Consolas"/>
                <a:cs typeface="Consolas"/>
              </a:rPr>
              <a:t> </a:t>
            </a:r>
            <a:r>
              <a:rPr lang="en-US" sz="2000" i="1" dirty="0" err="1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[mid] </a:t>
            </a:r>
            <a:r>
              <a:rPr lang="en-US" sz="2000" dirty="0">
                <a:latin typeface="Consolas"/>
                <a:cs typeface="Consolas"/>
              </a:rPr>
              <a:t>== </a:t>
            </a:r>
            <a:r>
              <a:rPr lang="en-US" sz="2000" i="1" dirty="0">
                <a:latin typeface="Consolas"/>
                <a:cs typeface="Consolas"/>
              </a:rPr>
              <a:t>item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# found!</a:t>
            </a:r>
            <a:b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i="1" dirty="0">
                <a:latin typeface="Consolas"/>
                <a:cs typeface="Consolas"/>
              </a:rPr>
              <a:t>return True</a:t>
            </a:r>
            <a:br>
              <a:rPr lang="en-US" sz="2000" i="1" dirty="0">
                <a:latin typeface="Consolas"/>
                <a:cs typeface="Consolas"/>
              </a:rPr>
            </a:br>
            <a:r>
              <a:rPr lang="en-US" sz="2000" i="1" dirty="0">
                <a:latin typeface="Consolas"/>
                <a:cs typeface="Consolas"/>
              </a:rPr>
              <a:t>        </a:t>
            </a:r>
            <a:r>
              <a:rPr lang="en-US" sz="2000" b="1" i="1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b="1" i="1" dirty="0">
                <a:latin typeface="Consolas"/>
                <a:cs typeface="Consolas"/>
              </a:rPr>
              <a:t>if</a:t>
            </a:r>
            <a:r>
              <a:rPr lang="en-US" sz="2000" i="1" dirty="0">
                <a:latin typeface="Consolas"/>
                <a:cs typeface="Consolas"/>
              </a:rPr>
              <a:t> item </a:t>
            </a:r>
            <a:r>
              <a:rPr lang="en-US" sz="2000" dirty="0">
                <a:latin typeface="Consolas"/>
                <a:cs typeface="Consolas"/>
              </a:rPr>
              <a:t>&lt; </a:t>
            </a:r>
            <a:r>
              <a:rPr lang="en-US" sz="2000" i="1" dirty="0" err="1">
                <a:latin typeface="Consolas"/>
                <a:cs typeface="Consolas"/>
              </a:rPr>
              <a:t>alist</a:t>
            </a:r>
            <a:r>
              <a:rPr lang="en-US" sz="2000" dirty="0">
                <a:latin typeface="Consolas"/>
                <a:cs typeface="Consolas"/>
              </a:rPr>
              <a:t>[mid]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</a:t>
            </a:r>
            <a:r>
              <a:rPr lang="en-US" sz="2000" dirty="0">
                <a:latin typeface="Consolas"/>
                <a:cs typeface="Consolas"/>
              </a:rPr>
              <a:t>last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>
                <a:latin typeface="Consolas"/>
                <a:cs typeface="Consolas"/>
              </a:rPr>
              <a:t>mid</a:t>
            </a:r>
            <a:r>
              <a:rPr lang="en-US" sz="2000" dirty="0">
                <a:latin typeface="Consolas"/>
                <a:cs typeface="Consolas"/>
              </a:rPr>
              <a:t>-</a:t>
            </a:r>
            <a:r>
              <a:rPr lang="en-US" sz="2000" dirty="0" smtClean="0">
                <a:latin typeface="Consolas"/>
                <a:cs typeface="Consolas"/>
              </a:rPr>
              <a:t>1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# do lower half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         </a:t>
            </a:r>
            <a:r>
              <a:rPr lang="en-US" sz="2000" b="1" i="1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Consolas"/>
                <a:cs typeface="Consolas"/>
              </a:rPr>
              <a:t>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 </a:t>
            </a:r>
            <a:r>
              <a:rPr lang="en-US" sz="2000" dirty="0">
                <a:latin typeface="Consolas"/>
                <a:cs typeface="Consolas"/>
              </a:rPr>
              <a:t>first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>
                <a:latin typeface="Consolas"/>
                <a:cs typeface="Consolas"/>
              </a:rPr>
              <a:t>mid</a:t>
            </a:r>
            <a:r>
              <a:rPr lang="en-US" sz="2000" dirty="0">
                <a:latin typeface="Consolas"/>
                <a:cs typeface="Consolas"/>
              </a:rPr>
              <a:t>+</a:t>
            </a:r>
            <a:r>
              <a:rPr lang="en-US" sz="2000" dirty="0" smtClean="0">
                <a:latin typeface="Consolas"/>
                <a:cs typeface="Consolas"/>
              </a:rPr>
              <a:t>1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# do upper half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i="1" dirty="0">
                <a:latin typeface="Consolas"/>
                <a:cs typeface="Consolas"/>
              </a:rPr>
              <a:t>return</a:t>
            </a:r>
            <a:r>
              <a:rPr lang="en-US" sz="2000" i="1" dirty="0">
                <a:latin typeface="Consolas"/>
                <a:cs typeface="Consolas"/>
              </a:rPr>
              <a:t> False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48" y="1560363"/>
            <a:ext cx="6067466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code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code</a:t>
            </a:r>
          </a:p>
          <a:p>
            <a:r>
              <a:rPr lang="en-US" dirty="0" smtClean="0"/>
              <a:t>look at it in python visualizer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856"/>
            <a:ext cx="8229600" cy="4525963"/>
          </a:xfrm>
        </p:spPr>
        <p:txBody>
          <a:bodyPr/>
          <a:lstStyle/>
          <a:p>
            <a:r>
              <a:rPr lang="en-US" dirty="0" smtClean="0"/>
              <a:t>For sorted data of size n, each step take tow comparisons with the code we have. So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10729"/>
              </p:ext>
            </p:extLst>
          </p:nvPr>
        </p:nvGraphicFramePr>
        <p:xfrm>
          <a:off x="902781" y="2515256"/>
          <a:ext cx="6993604" cy="405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802"/>
                <a:gridCol w="3496802"/>
              </a:tblGrid>
              <a:tr h="8568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comparisons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Approximate number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 of items left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n/2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n/4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n/8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n/16</a:t>
                      </a:r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496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n/2</a:t>
                      </a:r>
                      <a:r>
                        <a:rPr lang="en-US" sz="2800" baseline="30000" dirty="0" smtClean="0"/>
                        <a:t>i</a:t>
                      </a:r>
                      <a:endParaRPr lang="en-US" sz="2800" baseline="30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 simple model for the log function that applies to what we are doing in this book:</a:t>
            </a:r>
          </a:p>
          <a:p>
            <a:r>
              <a:rPr lang="en-US" dirty="0" smtClean="0"/>
              <a:t>We are only going to consider this expression: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2</a:t>
            </a:r>
            <a:r>
              <a:rPr lang="en-US" baseline="30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 =  x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-- raise 2 to the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power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00050" lvl="1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this relates to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log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(x) =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-- log is what power to raise 2 to go get x</a:t>
            </a:r>
            <a:endParaRPr lang="en-US" dirty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7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36"/>
            <a:ext cx="8229600" cy="1143000"/>
          </a:xfrm>
        </p:spPr>
        <p:txBody>
          <a:bodyPr/>
          <a:lstStyle/>
          <a:p>
            <a:r>
              <a:rPr lang="en-US" dirty="0" smtClean="0"/>
              <a:t>Binary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567"/>
            <a:ext cx="8229600" cy="1173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look at the size of the problem as 2</a:t>
            </a:r>
            <a:r>
              <a:rPr lang="en-US" baseline="30000" dirty="0" smtClean="0"/>
              <a:t>j</a:t>
            </a:r>
            <a:r>
              <a:rPr lang="en-US" dirty="0" smtClean="0"/>
              <a:t> in place of n &amp; show the step going from 1 to </a:t>
            </a:r>
            <a:r>
              <a:rPr lang="en-US" dirty="0" err="1" smtClean="0"/>
              <a:t>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46610"/>
              </p:ext>
            </p:extLst>
          </p:nvPr>
        </p:nvGraphicFramePr>
        <p:xfrm>
          <a:off x="902781" y="2057050"/>
          <a:ext cx="6993604" cy="36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58"/>
                <a:gridCol w="4666046"/>
              </a:tblGrid>
              <a:tr h="5798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comparisons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number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of items left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/2 = 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j-1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4*2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/4 = 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j-2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6*3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/8 =</a:t>
                      </a:r>
                      <a:r>
                        <a:rPr lang="en-US" sz="2800" baseline="0" dirty="0" smtClean="0"/>
                        <a:t> 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j-3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8*4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/16 =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j-4</a:t>
                      </a:r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58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2*</a:t>
                      </a:r>
                      <a:r>
                        <a:rPr lang="en-US" sz="2800" dirty="0" err="1" smtClean="0"/>
                        <a:t>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</a:t>
                      </a:r>
                      <a:r>
                        <a:rPr lang="en-US" sz="2800" dirty="0" smtClean="0"/>
                        <a:t>/2</a:t>
                      </a:r>
                      <a:r>
                        <a:rPr lang="en-US" sz="2800" baseline="30000" dirty="0" smtClean="0"/>
                        <a:t>i  = 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j-i </a:t>
                      </a:r>
                      <a:r>
                        <a:rPr lang="en-US" sz="2800" baseline="0" dirty="0" smtClean="0"/>
                        <a:t> = 1 if last step : 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 = j</a:t>
                      </a:r>
                      <a:endParaRPr lang="en-US" sz="28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316" y="5745851"/>
            <a:ext cx="83554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so, it takes 2*</a:t>
            </a:r>
            <a:r>
              <a:rPr lang="en-US" sz="3200" dirty="0" err="1"/>
              <a:t>i</a:t>
            </a:r>
            <a:r>
              <a:rPr lang="en-US" sz="3200" dirty="0"/>
              <a:t> operations for a problem of size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i</a:t>
            </a:r>
          </a:p>
          <a:p>
            <a:r>
              <a:rPr lang="en-US" sz="3200" dirty="0" smtClean="0"/>
              <a:t>T(n), n is 2</a:t>
            </a:r>
            <a:r>
              <a:rPr lang="en-US" sz="3200" baseline="30000" dirty="0" smtClean="0"/>
              <a:t>i</a:t>
            </a:r>
            <a:r>
              <a:rPr lang="en-US" sz="3200" dirty="0" smtClean="0"/>
              <a:t> ,then T(n) = 2log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</a:t>
            </a:r>
            <a:r>
              <a:rPr lang="en-US" sz="3200" dirty="0" err="1" smtClean="0"/>
              <a:t>i</a:t>
            </a:r>
            <a:r>
              <a:rPr lang="en-US" sz="3200" dirty="0" smtClean="0"/>
              <a:t>), so this is O(</a:t>
            </a:r>
            <a:r>
              <a:rPr lang="en-US" sz="3200" dirty="0" err="1" smtClean="0"/>
              <a:t>logN</a:t>
            </a:r>
            <a:r>
              <a:rPr lang="en-US" sz="3200" dirty="0" smtClean="0"/>
              <a:t>)</a:t>
            </a:r>
            <a:endParaRPr lang="en-US" sz="3200" baseline="30000" dirty="0"/>
          </a:p>
          <a:p>
            <a:r>
              <a:rPr lang="en-US" sz="3200" dirty="0" smtClean="0"/>
              <a:t> ,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25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implement sequential and binary search</a:t>
            </a:r>
          </a:p>
          <a:p>
            <a:r>
              <a:rPr lang="en-US" dirty="0" smtClean="0"/>
              <a:t>explain and implement selection, bubble, merge,</a:t>
            </a:r>
            <a:r>
              <a:rPr lang="en-US" dirty="0"/>
              <a:t> </a:t>
            </a:r>
            <a:r>
              <a:rPr lang="en-US" dirty="0" smtClean="0"/>
              <a:t>quick, insertion, and shell sort</a:t>
            </a:r>
          </a:p>
          <a:p>
            <a:r>
              <a:rPr lang="en-US" dirty="0" smtClean="0"/>
              <a:t>understand hashing as a search technique</a:t>
            </a:r>
          </a:p>
          <a:p>
            <a:r>
              <a:rPr lang="en-US" dirty="0" smtClean="0"/>
              <a:t>Look at the Map ADT</a:t>
            </a:r>
          </a:p>
          <a:p>
            <a:r>
              <a:rPr lang="en-US" dirty="0" smtClean="0"/>
              <a:t>implement the Map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particular item in a collection and either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return True if found or False˜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return its position if found</a:t>
            </a:r>
          </a:p>
          <a:p>
            <a:pPr marL="914400" lvl="1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python collections we have the in operator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Consolas"/>
                <a:cs typeface="Consolas"/>
              </a:rPr>
              <a:t>x in </a:t>
            </a:r>
            <a:r>
              <a:rPr lang="en-US" i="1" dirty="0" smtClean="0">
                <a:latin typeface="Consolas"/>
                <a:cs typeface="Consolas"/>
              </a:rPr>
              <a:t>collection</a:t>
            </a:r>
            <a:r>
              <a:rPr lang="en-US" dirty="0" smtClean="0"/>
              <a:t> -&gt; return True or False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 i.e.  5   in [ 2, 20, 11, 5, 6 ] -&gt; returns True</a:t>
            </a:r>
          </a:p>
        </p:txBody>
      </p:sp>
    </p:spTree>
    <p:extLst>
      <p:ext uri="{BB962C8B-B14F-4D97-AF65-F5344CB8AC3E}">
        <p14:creationId xmlns:p14="http://schemas.microsoft.com/office/powerpoint/2010/main" val="237092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19" y="1369813"/>
            <a:ext cx="6085221" cy="686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260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28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997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365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102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1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839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2083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1420942" y="2713761"/>
            <a:ext cx="504512" cy="289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080" y="3139160"/>
            <a:ext cx="11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</a:p>
          <a:p>
            <a:endParaRPr lang="en-US" dirty="0"/>
          </a:p>
        </p:txBody>
      </p:sp>
      <p:cxnSp>
        <p:nvCxnSpPr>
          <p:cNvPr id="23" name="Curved Connector 22"/>
          <p:cNvCxnSpPr>
            <a:stCxn id="9" idx="2"/>
            <a:endCxn id="10" idx="2"/>
          </p:cNvCxnSpPr>
          <p:nvPr/>
        </p:nvCxnSpPr>
        <p:spPr>
          <a:xfrm rot="16200000" flipH="1">
            <a:off x="2928957" y="22071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612643" y="22341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4296329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4980014" y="22214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5663700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6347386" y="22087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031072" y="2234164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2238923" y="21817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3938222"/>
            <a:ext cx="8277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seqSearch</a:t>
            </a:r>
            <a:r>
              <a:rPr lang="en-US" sz="2000" dirty="0" smtClean="0">
                <a:latin typeface="Consolas"/>
                <a:cs typeface="Consolas"/>
              </a:rPr>
              <a:t>( </a:t>
            </a:r>
            <a:r>
              <a:rPr lang="en-US" sz="2000" dirty="0" err="1" smtClean="0">
                <a:latin typeface="Consolas"/>
                <a:cs typeface="Consolas"/>
              </a:rPr>
              <a:t>alist</a:t>
            </a:r>
            <a:r>
              <a:rPr lang="en-US" sz="2000" dirty="0" smtClean="0">
                <a:latin typeface="Consolas"/>
                <a:cs typeface="Consolas"/>
              </a:rPr>
              <a:t>, item )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# return True if item in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alist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= 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&lt;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len(alist):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alist[i] == item: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True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# direct return technique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= 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False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40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the number of comparisons is a good thing to measure to determine the Big-O category of a search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assume that the list is random, so the probability of any item being the one we want is equal.</a:t>
            </a:r>
          </a:p>
        </p:txBody>
      </p:sp>
    </p:spTree>
    <p:extLst>
      <p:ext uri="{BB962C8B-B14F-4D97-AF65-F5344CB8AC3E}">
        <p14:creationId xmlns:p14="http://schemas.microsoft.com/office/powerpoint/2010/main" val="151073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best case, a average case, and a worst case:</a:t>
            </a:r>
          </a:p>
          <a:p>
            <a:r>
              <a:rPr lang="en-US" dirty="0" smtClean="0"/>
              <a:t>1. the best is if the first item is a match at position 0</a:t>
            </a:r>
          </a:p>
          <a:p>
            <a:r>
              <a:rPr lang="en-US" dirty="0" smtClean="0"/>
              <a:t>2. the worst case is that the we don</a:t>
            </a:r>
            <a:r>
              <a:rPr lang="fr-FR" dirty="0" smtClean="0"/>
              <a:t>'</a:t>
            </a:r>
            <a:r>
              <a:rPr lang="en-US" dirty="0" smtClean="0"/>
              <a:t>t find the item after search all n items</a:t>
            </a:r>
          </a:p>
          <a:p>
            <a:r>
              <a:rPr lang="en-US" dirty="0" smtClean="0"/>
              <a:t>3. the average case for will be ½ n for finding the item, but only if it is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summary for sequential search on random list of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86484"/>
              </p:ext>
            </p:extLst>
          </p:nvPr>
        </p:nvGraphicFramePr>
        <p:xfrm>
          <a:off x="457200" y="2971800"/>
          <a:ext cx="8229600" cy="1371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present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missing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5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on ordered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28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997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365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734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102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10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8395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2083" y="21797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1420942" y="2713761"/>
            <a:ext cx="504512" cy="289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080" y="3139160"/>
            <a:ext cx="11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</a:t>
            </a:r>
          </a:p>
          <a:p>
            <a:endParaRPr lang="en-US" dirty="0"/>
          </a:p>
        </p:txBody>
      </p:sp>
      <p:cxnSp>
        <p:nvCxnSpPr>
          <p:cNvPr id="23" name="Curved Connector 22"/>
          <p:cNvCxnSpPr>
            <a:stCxn id="9" idx="2"/>
            <a:endCxn id="10" idx="2"/>
          </p:cNvCxnSpPr>
          <p:nvPr/>
        </p:nvCxnSpPr>
        <p:spPr>
          <a:xfrm rot="16200000" flipH="1">
            <a:off x="2928957" y="22071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612643" y="22341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4296329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4980014" y="22214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5663700" y="21944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6347386" y="2208762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031072" y="2234164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2238923" y="2181791"/>
            <a:ext cx="12700" cy="683685"/>
          </a:xfrm>
          <a:prstGeom prst="curvedConnector3">
            <a:avLst>
              <a:gd name="adj1" fmla="val 33729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3795532"/>
            <a:ext cx="8277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seqSearchordered</a:t>
            </a:r>
            <a:r>
              <a:rPr lang="en-US" sz="2000" dirty="0" smtClean="0">
                <a:latin typeface="Consolas"/>
                <a:cs typeface="Consolas"/>
              </a:rPr>
              <a:t>( alist, item 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i = 0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pos &lt; len(alist):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alist[i] == item: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True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# direct return technique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if </a:t>
            </a:r>
            <a:r>
              <a:rPr lang="en-US" sz="2000" dirty="0" err="1" smtClean="0">
                <a:solidFill>
                  <a:srgbClr val="800000"/>
                </a:solidFill>
                <a:latin typeface="Consolas"/>
                <a:cs typeface="Consolas"/>
              </a:rPr>
              <a:t>alist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[</a:t>
            </a:r>
            <a:r>
              <a:rPr lang="en-US" sz="2000" dirty="0" err="1" smtClean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]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&gt; item: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           return False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pos += 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False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48" y="1560363"/>
            <a:ext cx="6067466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summary for sequential search on random list of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769168"/>
              </p:ext>
            </p:extLst>
          </p:nvPr>
        </p:nvGraphicFramePr>
        <p:xfrm>
          <a:off x="457200" y="2971800"/>
          <a:ext cx="8229600" cy="13716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present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item is missing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4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712</Words>
  <Application>Microsoft Macintosh PowerPoint</Application>
  <PresentationFormat>On-screen Show (4:3)</PresentationFormat>
  <Paragraphs>152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5 Sorting and Searching</vt:lpstr>
      <vt:lpstr>Overview</vt:lpstr>
      <vt:lpstr>Searching</vt:lpstr>
      <vt:lpstr>Sequential Search</vt:lpstr>
      <vt:lpstr>Analysis of search</vt:lpstr>
      <vt:lpstr>Sequential Search </vt:lpstr>
      <vt:lpstr>Case summary for sequential search on random list of items</vt:lpstr>
      <vt:lpstr>Sequential Search on ordered data</vt:lpstr>
      <vt:lpstr>Case summary for sequential search on random list of items</vt:lpstr>
      <vt:lpstr>Binary Search</vt:lpstr>
      <vt:lpstr>Binary Search on ordered data</vt:lpstr>
      <vt:lpstr>Look at the code run</vt:lpstr>
      <vt:lpstr>Binary Search Analysis</vt:lpstr>
      <vt:lpstr>Note on logs</vt:lpstr>
      <vt:lpstr>Back to binary search</vt:lpstr>
      <vt:lpstr>Binary Search Analysis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Sorting and Searching</dc:title>
  <dc:creator>Gerry Jenkins</dc:creator>
  <cp:lastModifiedBy>Gerry Jenkins</cp:lastModifiedBy>
  <cp:revision>13</cp:revision>
  <dcterms:created xsi:type="dcterms:W3CDTF">2015-05-04T23:16:24Z</dcterms:created>
  <dcterms:modified xsi:type="dcterms:W3CDTF">2015-05-06T19:53:47Z</dcterms:modified>
</cp:coreProperties>
</file>