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6EB6-9C05-0942-9B2B-454A68D02E79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8F00-0B37-C843-9013-C44A12B9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38F00-0B37-C843-9013-C44A12B9C3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11C4-CD8B-EC40-B74A-4A0D69FAAF02}" type="datetimeFigureOut">
              <a:rPr lang="en-US" smtClean="0"/>
              <a:t>May/11/15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BC7-D3A9-174C-B533-FC9264B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ADT and hash table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 hash table</a:t>
            </a:r>
          </a:p>
          <a:p>
            <a:r>
              <a:rPr lang="en-US" dirty="0" smtClean="0"/>
              <a:t>We are going to use it to implement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key/value </a:t>
            </a:r>
            <a:r>
              <a:rPr lang="en-US" dirty="0" smtClean="0"/>
              <a:t>store called a map.</a:t>
            </a:r>
          </a:p>
          <a:p>
            <a:r>
              <a:rPr lang="en-US" dirty="0" smtClean="0"/>
              <a:t>the python Dictionary is a map type data structure</a:t>
            </a:r>
          </a:p>
          <a:p>
            <a:r>
              <a:rPr lang="en-US" dirty="0" smtClean="0"/>
              <a:t>This Abstract Data Type stores keys and values, the key is a </a:t>
            </a:r>
            <a:r>
              <a:rPr lang="en-US" dirty="0" smtClean="0"/>
              <a:t>number, and the value can be any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ADT interface: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514"/>
            <a:ext cx="8229600" cy="559543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000090"/>
                </a:solidFill>
              </a:rPr>
              <a:t>Map()</a:t>
            </a:r>
            <a:r>
              <a:rPr lang="en-US" dirty="0"/>
              <a:t> Create a new, empty map. It returns an empty map collection.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000090"/>
                </a:solidFill>
              </a:rPr>
              <a:t>put(</a:t>
            </a:r>
            <a:r>
              <a:rPr lang="en-US" sz="3600" b="1" dirty="0" err="1">
                <a:solidFill>
                  <a:srgbClr val="000090"/>
                </a:solidFill>
              </a:rPr>
              <a:t>key,val</a:t>
            </a:r>
            <a:r>
              <a:rPr lang="en-US" sz="3600" b="1" dirty="0">
                <a:solidFill>
                  <a:srgbClr val="000090"/>
                </a:solidFill>
              </a:rPr>
              <a:t>) </a:t>
            </a:r>
            <a:r>
              <a:rPr lang="en-US" dirty="0"/>
              <a:t>Add a new key-value pair to the map. If the key is already in the map then replace the old value with the new value.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000090"/>
                </a:solidFill>
              </a:rPr>
              <a:t>get(key) </a:t>
            </a:r>
            <a:r>
              <a:rPr lang="en-US" dirty="0"/>
              <a:t>Given a key, return the value stored in the map or None otherwise.</a:t>
            </a:r>
          </a:p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rgbClr val="000090"/>
                </a:solidFill>
              </a:rPr>
              <a:t>del</a:t>
            </a:r>
            <a:r>
              <a:rPr lang="en-US" dirty="0"/>
              <a:t> Delete the key-value pair from the map using a statement of the form del map[key].</a:t>
            </a:r>
          </a:p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rgbClr val="000090"/>
                </a:solidFill>
              </a:rPr>
              <a:t>len</a:t>
            </a:r>
            <a:r>
              <a:rPr lang="en-US" sz="4000" b="1" dirty="0">
                <a:solidFill>
                  <a:srgbClr val="000090"/>
                </a:solidFill>
              </a:rPr>
              <a:t>()</a:t>
            </a:r>
            <a:r>
              <a:rPr lang="en-US" dirty="0"/>
              <a:t> Return the number of key-value pairs stored in the map.</a:t>
            </a:r>
          </a:p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rgbClr val="000090"/>
                </a:solidFill>
              </a:rPr>
              <a:t>in</a:t>
            </a:r>
            <a:r>
              <a:rPr lang="en-US" dirty="0"/>
              <a:t> Return True for a statement of the form key in map, if the given key is in the map, False otherwise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4000" b="1" dirty="0" smtClean="0">
                <a:solidFill>
                  <a:srgbClr val="000090"/>
                </a:solidFill>
              </a:rPr>
              <a:t>[ ]</a:t>
            </a:r>
            <a:r>
              <a:rPr lang="en-US" dirty="0" smtClean="0"/>
              <a:t> operator will do get and put using 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err="1" smtClean="0">
                <a:latin typeface="Monaco"/>
                <a:cs typeface="Monaco"/>
              </a:rPr>
              <a:t>getitem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smtClean="0"/>
              <a:t>, and 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err="1" smtClean="0">
                <a:latin typeface="Monaco"/>
                <a:cs typeface="Monaco"/>
              </a:rPr>
              <a:t>putitem</a:t>
            </a:r>
            <a:r>
              <a:rPr lang="en-US" dirty="0" smtClean="0">
                <a:latin typeface="Monaco"/>
                <a:cs typeface="Monaco"/>
              </a:rPr>
              <a:t>__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203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key values are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hash table is used for the key part</a:t>
            </a:r>
          </a:p>
          <a:p>
            <a:r>
              <a:rPr lang="en-US" dirty="0" smtClean="0"/>
              <a:t>every time a key is stored, a corresponding value is stored in a parallel list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def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__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init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__(self):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  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self.size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= 11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  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self.slots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= [None] * 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self.size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# 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hashtable</a:t>
            </a:r>
            <a:endParaRPr lang="en-US" sz="2000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  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self.data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= [None] * </a:t>
            </a:r>
            <a:r>
              <a:rPr lang="en-US" sz="2000" dirty="0" err="1" smtClean="0">
                <a:solidFill>
                  <a:srgbClr val="000090"/>
                </a:solidFill>
                <a:latin typeface="Monaco"/>
                <a:cs typeface="Monaco"/>
              </a:rPr>
              <a:t>self.size</a:t>
            </a:r>
            <a:r>
              <a:rPr lang="en-US" sz="2000" dirty="0" smtClean="0">
                <a:solidFill>
                  <a:srgbClr val="000090"/>
                </a:solidFill>
                <a:latin typeface="Monaco"/>
                <a:cs typeface="Monaco"/>
              </a:rPr>
              <a:t> # values</a:t>
            </a:r>
          </a:p>
        </p:txBody>
      </p:sp>
    </p:spTree>
    <p:extLst>
      <p:ext uri="{BB962C8B-B14F-4D97-AF65-F5344CB8AC3E}">
        <p14:creationId xmlns:p14="http://schemas.microsoft.com/office/powerpoint/2010/main" val="42584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4674"/>
              </p:ext>
            </p:extLst>
          </p:nvPr>
        </p:nvGraphicFramePr>
        <p:xfrm>
          <a:off x="457200" y="4147055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2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8133" y="527193"/>
            <a:ext cx="5354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HashTable</a:t>
            </a:r>
            <a:r>
              <a:rPr lang="en-US" sz="2800" dirty="0" smtClean="0"/>
              <a:t> structure after inserting: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0090"/>
                </a:solidFill>
                <a:latin typeface="Monaco"/>
                <a:cs typeface="Monaco"/>
              </a:rPr>
              <a:t>H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=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Map()</a:t>
            </a:r>
            <a:b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H[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54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="cat"</a:t>
            </a:r>
            <a:b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H[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26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="dog"</a:t>
            </a:r>
            <a:b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H[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93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="lion"</a:t>
            </a:r>
            <a:endParaRPr lang="en-US" sz="2800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40" y="3606489"/>
            <a:ext cx="9817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Slots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5672"/>
              </p:ext>
            </p:extLst>
          </p:nvPr>
        </p:nvGraphicFramePr>
        <p:xfrm>
          <a:off x="457200" y="5329864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'dog'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'lion'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'cat'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340" y="4801280"/>
            <a:ext cx="9308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39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implementation by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parallel list to store the key value pairs…</a:t>
            </a:r>
          </a:p>
          <a:p>
            <a:r>
              <a:rPr lang="en-US" dirty="0" smtClean="0"/>
              <a:t>You can use an object that stores the </a:t>
            </a:r>
            <a:br>
              <a:rPr lang="en-US" dirty="0" smtClean="0"/>
            </a:br>
            <a:r>
              <a:rPr lang="en-US" dirty="0" smtClean="0"/>
              <a:t>key, value pair in the object.</a:t>
            </a:r>
          </a:p>
          <a:p>
            <a:r>
              <a:rPr lang="en-US" dirty="0" smtClean="0"/>
              <a:t>See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7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14891"/>
              </p:ext>
            </p:extLst>
          </p:nvPr>
        </p:nvGraphicFramePr>
        <p:xfrm>
          <a:off x="445221" y="4557608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2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22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8133" y="527193"/>
            <a:ext cx="45010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 structure after inserting: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0090"/>
                </a:solidFill>
                <a:latin typeface="Monaco"/>
                <a:cs typeface="Monaco"/>
              </a:rPr>
              <a:t>H = Map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()</a:t>
            </a:r>
            <a:b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H[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54</a:t>
            </a:r>
            <a:r>
              <a:rPr lang="en-US" sz="2800" dirty="0" smtClean="0">
                <a:solidFill>
                  <a:srgbClr val="000090"/>
                </a:solidFill>
                <a:latin typeface="Monaco"/>
                <a:cs typeface="Monaco"/>
              </a:rPr>
              <a:t>] = "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cat"</a:t>
            </a:r>
            <a:b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H[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26</a:t>
            </a:r>
            <a:r>
              <a:rPr lang="en-US" sz="2800" dirty="0" smtClean="0">
                <a:solidFill>
                  <a:srgbClr val="000090"/>
                </a:solidFill>
                <a:latin typeface="Monaco"/>
                <a:cs typeface="Monaco"/>
              </a:rPr>
              <a:t>] = "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dog"</a:t>
            </a:r>
            <a:b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H[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93</a:t>
            </a:r>
            <a:r>
              <a:rPr lang="en-US" sz="2800" dirty="0" smtClean="0">
                <a:solidFill>
                  <a:srgbClr val="000090"/>
                </a:solidFill>
                <a:latin typeface="Monaco"/>
                <a:cs typeface="Monaco"/>
              </a:rPr>
              <a:t>] = "</a:t>
            </a:r>
            <a:r>
              <a:rPr lang="en-US" sz="2800" dirty="0">
                <a:solidFill>
                  <a:srgbClr val="000090"/>
                </a:solidFill>
                <a:latin typeface="Monaco"/>
                <a:cs typeface="Monaco"/>
              </a:rPr>
              <a:t>lion"</a:t>
            </a:r>
            <a:endParaRPr lang="en-US" sz="2800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361" y="4017042"/>
            <a:ext cx="9817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Slots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438362" y="3465886"/>
            <a:ext cx="1198034" cy="551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</a:rPr>
              <a:t>key: 26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 err="1" smtClean="0">
                <a:solidFill>
                  <a:srgbClr val="000090"/>
                </a:solidFill>
              </a:rPr>
              <a:t>value:'dog</a:t>
            </a:r>
            <a:r>
              <a:rPr lang="en-US" dirty="0" smtClean="0">
                <a:solidFill>
                  <a:srgbClr val="000090"/>
                </a:solidFill>
              </a:rPr>
              <a:t>'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796" y="3465886"/>
            <a:ext cx="1198034" cy="551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</a:rPr>
              <a:t>key:93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 err="1" smtClean="0">
                <a:solidFill>
                  <a:srgbClr val="000090"/>
                </a:solidFill>
              </a:rPr>
              <a:t>value:'lion</a:t>
            </a:r>
            <a:r>
              <a:rPr lang="en-US" dirty="0" smtClean="0">
                <a:solidFill>
                  <a:srgbClr val="000090"/>
                </a:solidFill>
              </a:rPr>
              <a:t>'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76787" y="3465886"/>
            <a:ext cx="1198034" cy="551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</a:rPr>
              <a:t>key: 54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 err="1" smtClean="0">
                <a:solidFill>
                  <a:srgbClr val="000090"/>
                </a:solidFill>
              </a:rPr>
              <a:t>value:'cat</a:t>
            </a:r>
            <a:r>
              <a:rPr lang="en-US" dirty="0" smtClean="0">
                <a:solidFill>
                  <a:srgbClr val="000090"/>
                </a:solidFill>
              </a:rPr>
              <a:t>'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H="1" flipV="1">
            <a:off x="4037379" y="4017042"/>
            <a:ext cx="251587" cy="754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9865" y="4017042"/>
            <a:ext cx="347430" cy="754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2"/>
          </p:cNvCxnSpPr>
          <p:nvPr/>
        </p:nvCxnSpPr>
        <p:spPr>
          <a:xfrm flipH="1" flipV="1">
            <a:off x="8075804" y="4017042"/>
            <a:ext cx="226578" cy="754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4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homework assignment is to modify the code for </a:t>
            </a:r>
            <a:r>
              <a:rPr lang="en-US" dirty="0" err="1" smtClean="0"/>
              <a:t>HashMap</a:t>
            </a:r>
            <a:r>
              <a:rPr lang="en-US" dirty="0" smtClean="0"/>
              <a:t> from the book to do chaining instead of rehashing.</a:t>
            </a:r>
          </a:p>
          <a:p>
            <a:r>
              <a:rPr lang="en-US" dirty="0" smtClean="0"/>
              <a:t>You can choose to use either chain onto a separate list or to a chain of linked list notes.</a:t>
            </a:r>
          </a:p>
          <a:p>
            <a:r>
              <a:rPr lang="en-US" dirty="0" smtClean="0"/>
              <a:t>You can also choose to do parallel lists with chains off each for key and values, or you can modify the </a:t>
            </a:r>
            <a:r>
              <a:rPr lang="en-US" dirty="0" err="1" smtClean="0"/>
              <a:t>Map.py</a:t>
            </a:r>
            <a:r>
              <a:rPr lang="en-US" dirty="0" smtClean="0"/>
              <a:t> file and chain KV objects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hash table fills up its slots, i.e. the load factor becomes bigger.</a:t>
            </a:r>
          </a:p>
          <a:p>
            <a:r>
              <a:rPr lang="en-US" dirty="0" smtClean="0"/>
              <a:t>Then the performance approaches O(n) for the techniques on collision resolution shown in this chapter.</a:t>
            </a:r>
          </a:p>
          <a:p>
            <a:r>
              <a:rPr lang="en-US" dirty="0" smtClean="0"/>
              <a:t>The best case is to use a binary tree (covered in the next chapter) for each bucket and then the worst case is O(</a:t>
            </a:r>
            <a:r>
              <a:rPr lang="en-US" dirty="0" err="1" smtClean="0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82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509</Words>
  <Application>Microsoft Macintosh PowerPoint</Application>
  <PresentationFormat>On-screen Show (4:3)</PresentationFormat>
  <Paragraphs>116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Map ADT</vt:lpstr>
      <vt:lpstr>Map ADT and hash table implementation</vt:lpstr>
      <vt:lpstr>Map ADT interface:</vt:lpstr>
      <vt:lpstr>How key values are stored</vt:lpstr>
      <vt:lpstr>PowerPoint Presentation</vt:lpstr>
      <vt:lpstr>Alternative implementation by instructor</vt:lpstr>
      <vt:lpstr>PowerPoint Presentation</vt:lpstr>
      <vt:lpstr>Homework</vt:lpstr>
      <vt:lpstr>hash table performance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ADT</dc:title>
  <dc:creator>Gerry Jenkins</dc:creator>
  <cp:lastModifiedBy>Gerry Jenkins</cp:lastModifiedBy>
  <cp:revision>8</cp:revision>
  <dcterms:created xsi:type="dcterms:W3CDTF">2015-05-08T23:57:03Z</dcterms:created>
  <dcterms:modified xsi:type="dcterms:W3CDTF">2015-05-11T21:17:53Z</dcterms:modified>
</cp:coreProperties>
</file>