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83"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E299B-63F2-9044-9377-53857D4A6335}" type="datetimeFigureOut">
              <a:rPr lang="en-US" smtClean="0"/>
              <a:t>February/26/15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1E0B8C-F977-AB4C-B43F-4E4D3A9B22C5}" type="slidenum">
              <a:rPr lang="en-US" smtClean="0"/>
              <a:t>‹#›</a:t>
            </a:fld>
            <a:endParaRPr lang="en-US"/>
          </a:p>
        </p:txBody>
      </p:sp>
    </p:spTree>
    <p:extLst>
      <p:ext uri="{BB962C8B-B14F-4D97-AF65-F5344CB8AC3E}">
        <p14:creationId xmlns:p14="http://schemas.microsoft.com/office/powerpoint/2010/main" val="31136428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E0B8C-F977-AB4C-B43F-4E4D3A9B22C5}" type="slidenum">
              <a:rPr lang="en-US" smtClean="0"/>
              <a:t>2</a:t>
            </a:fld>
            <a:endParaRPr lang="en-US"/>
          </a:p>
        </p:txBody>
      </p:sp>
    </p:spTree>
    <p:extLst>
      <p:ext uri="{BB962C8B-B14F-4D97-AF65-F5344CB8AC3E}">
        <p14:creationId xmlns:p14="http://schemas.microsoft.com/office/powerpoint/2010/main" val="393080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E0B8C-F977-AB4C-B43F-4E4D3A9B22C5}" type="slidenum">
              <a:rPr lang="en-US" smtClean="0"/>
              <a:t>19</a:t>
            </a:fld>
            <a:endParaRPr lang="en-US"/>
          </a:p>
        </p:txBody>
      </p:sp>
    </p:spTree>
    <p:extLst>
      <p:ext uri="{BB962C8B-B14F-4D97-AF65-F5344CB8AC3E}">
        <p14:creationId xmlns:p14="http://schemas.microsoft.com/office/powerpoint/2010/main" val="148624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F1D7DA-AF7E-904A-A918-CE141280A57F}" type="datetimeFigureOut">
              <a:rPr lang="en-US" smtClean="0"/>
              <a:t>February/26/15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177176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1D7DA-AF7E-904A-A918-CE141280A57F}" type="datetimeFigureOut">
              <a:rPr lang="en-US" smtClean="0"/>
              <a:t>February/26/15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92799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1D7DA-AF7E-904A-A918-CE141280A57F}" type="datetimeFigureOut">
              <a:rPr lang="en-US" smtClean="0"/>
              <a:t>February/26/15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316310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1D7DA-AF7E-904A-A918-CE141280A57F}" type="datetimeFigureOut">
              <a:rPr lang="en-US" smtClean="0"/>
              <a:t>February/26/15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410601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1D7DA-AF7E-904A-A918-CE141280A57F}" type="datetimeFigureOut">
              <a:rPr lang="en-US" smtClean="0"/>
              <a:t>February/26/15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334225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F1D7DA-AF7E-904A-A918-CE141280A57F}" type="datetimeFigureOut">
              <a:rPr lang="en-US" smtClean="0"/>
              <a:t>February/26/15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163390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F1D7DA-AF7E-904A-A918-CE141280A57F}" type="datetimeFigureOut">
              <a:rPr lang="en-US" smtClean="0"/>
              <a:t>February/26/15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64889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F1D7DA-AF7E-904A-A918-CE141280A57F}" type="datetimeFigureOut">
              <a:rPr lang="en-US" smtClean="0"/>
              <a:t>February/26/15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407702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1D7DA-AF7E-904A-A918-CE141280A57F}" type="datetimeFigureOut">
              <a:rPr lang="en-US" smtClean="0"/>
              <a:t>February/26/15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153228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1D7DA-AF7E-904A-A918-CE141280A57F}" type="datetimeFigureOut">
              <a:rPr lang="en-US" smtClean="0"/>
              <a:t>February/26/15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319579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1D7DA-AF7E-904A-A918-CE141280A57F}" type="datetimeFigureOut">
              <a:rPr lang="en-US" smtClean="0"/>
              <a:t>February/26/15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8AC86-19AA-3546-B9C8-2D936700BB76}" type="slidenum">
              <a:rPr lang="en-US" smtClean="0"/>
              <a:t>‹#›</a:t>
            </a:fld>
            <a:endParaRPr lang="en-US"/>
          </a:p>
        </p:txBody>
      </p:sp>
    </p:spTree>
    <p:extLst>
      <p:ext uri="{BB962C8B-B14F-4D97-AF65-F5344CB8AC3E}">
        <p14:creationId xmlns:p14="http://schemas.microsoft.com/office/powerpoint/2010/main" val="3117821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1D7DA-AF7E-904A-A918-CE141280A57F}" type="datetimeFigureOut">
              <a:rPr lang="en-US" smtClean="0"/>
              <a:t>February/26/15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8AC86-19AA-3546-B9C8-2D936700BB76}" type="slidenum">
              <a:rPr lang="en-US" smtClean="0"/>
              <a:t>‹#›</a:t>
            </a:fld>
            <a:endParaRPr lang="en-US"/>
          </a:p>
        </p:txBody>
      </p:sp>
    </p:spTree>
    <p:extLst>
      <p:ext uri="{BB962C8B-B14F-4D97-AF65-F5344CB8AC3E}">
        <p14:creationId xmlns:p14="http://schemas.microsoft.com/office/powerpoint/2010/main" val="27602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Algorithm Analysis</a:t>
            </a:r>
            <a:endParaRPr lang="en-US" dirty="0"/>
          </a:p>
        </p:txBody>
      </p:sp>
      <p:sp>
        <p:nvSpPr>
          <p:cNvPr id="3" name="Subtitle 2"/>
          <p:cNvSpPr>
            <a:spLocks noGrp="1"/>
          </p:cNvSpPr>
          <p:nvPr>
            <p:ph type="subTitle" idx="1"/>
          </p:nvPr>
        </p:nvSpPr>
        <p:spPr>
          <a:xfrm>
            <a:off x="467923" y="3886200"/>
            <a:ext cx="8188657" cy="2240744"/>
          </a:xfrm>
        </p:spPr>
        <p:txBody>
          <a:bodyPr>
            <a:normAutofit fontScale="92500" lnSpcReduction="20000"/>
          </a:bodyPr>
          <a:lstStyle/>
          <a:p>
            <a:r>
              <a:rPr lang="en-US" dirty="0" smtClean="0">
                <a:solidFill>
                  <a:schemeClr val="accent1">
                    <a:lumMod val="50000"/>
                  </a:schemeClr>
                </a:solidFill>
              </a:rPr>
              <a:t>Lecture slides to read along with:</a:t>
            </a:r>
          </a:p>
          <a:p>
            <a:endParaRPr lang="en-US" dirty="0" smtClean="0">
              <a:solidFill>
                <a:schemeClr val="accent1">
                  <a:lumMod val="50000"/>
                </a:schemeClr>
              </a:solidFill>
            </a:endParaRPr>
          </a:p>
          <a:p>
            <a:r>
              <a:rPr lang="en-US" dirty="0" smtClean="0">
                <a:solidFill>
                  <a:schemeClr val="accent2">
                    <a:lumMod val="75000"/>
                  </a:schemeClr>
                </a:solidFill>
              </a:rPr>
              <a:t>"Problem Solving with algorithms and data structures using python, 2</a:t>
            </a:r>
            <a:r>
              <a:rPr lang="en-US" baseline="30000" dirty="0" smtClean="0">
                <a:solidFill>
                  <a:schemeClr val="accent2">
                    <a:lumMod val="75000"/>
                  </a:schemeClr>
                </a:solidFill>
              </a:rPr>
              <a:t>nd</a:t>
            </a:r>
            <a:r>
              <a:rPr lang="en-US" dirty="0" smtClean="0">
                <a:solidFill>
                  <a:schemeClr val="accent2">
                    <a:lumMod val="75000"/>
                  </a:schemeClr>
                </a:solidFill>
              </a:rPr>
              <a:t> ed." </a:t>
            </a:r>
          </a:p>
          <a:p>
            <a:r>
              <a:rPr lang="en-US" dirty="0" smtClean="0">
                <a:solidFill>
                  <a:schemeClr val="accent2">
                    <a:lumMod val="75000"/>
                  </a:schemeClr>
                </a:solidFill>
              </a:rPr>
              <a:t>by Brad Miller and David </a:t>
            </a:r>
            <a:r>
              <a:rPr lang="en-US" dirty="0" err="1" smtClean="0">
                <a:solidFill>
                  <a:schemeClr val="accent2">
                    <a:lumMod val="75000"/>
                  </a:schemeClr>
                </a:solidFill>
              </a:rPr>
              <a:t>Ranum</a:t>
            </a:r>
            <a:r>
              <a:rPr lang="en-US" dirty="0" smtClean="0">
                <a:solidFill>
                  <a:schemeClr val="accent2">
                    <a:lumMod val="75000"/>
                  </a:schemeClr>
                </a:solidFill>
              </a:rPr>
              <a:t>, Luther College</a:t>
            </a:r>
            <a:endParaRPr lang="en-US" dirty="0">
              <a:solidFill>
                <a:schemeClr val="accent2">
                  <a:lumMod val="75000"/>
                </a:schemeClr>
              </a:solidFill>
            </a:endParaRPr>
          </a:p>
        </p:txBody>
      </p:sp>
      <p:sp>
        <p:nvSpPr>
          <p:cNvPr id="5" name="TextBox 4"/>
          <p:cNvSpPr txBox="1"/>
          <p:nvPr/>
        </p:nvSpPr>
        <p:spPr>
          <a:xfrm>
            <a:off x="5529155" y="6336887"/>
            <a:ext cx="2300630" cy="369332"/>
          </a:xfrm>
          <a:prstGeom prst="rect">
            <a:avLst/>
          </a:prstGeom>
          <a:noFill/>
        </p:spPr>
        <p:txBody>
          <a:bodyPr wrap="none" rtlCol="0">
            <a:spAutoFit/>
          </a:bodyPr>
          <a:lstStyle/>
          <a:p>
            <a:r>
              <a:rPr lang="en-US" dirty="0" smtClean="0"/>
              <a:t>slides by Gerry Jenkins</a:t>
            </a:r>
            <a:endParaRPr lang="en-US" dirty="0"/>
          </a:p>
        </p:txBody>
      </p:sp>
    </p:spTree>
    <p:extLst>
      <p:ext uri="{BB962C8B-B14F-4D97-AF65-F5344CB8AC3E}">
        <p14:creationId xmlns:p14="http://schemas.microsoft.com/office/powerpoint/2010/main" val="32861523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sz="1800" b="1" dirty="0" smtClean="0">
                <a:latin typeface="Consolas"/>
                <a:cs typeface="Consolas"/>
              </a:rPr>
              <a:t>Algorithm  B:</a:t>
            </a:r>
          </a:p>
          <a:p>
            <a:pPr marL="0" indent="0">
              <a:lnSpc>
                <a:spcPct val="80000"/>
              </a:lnSpc>
              <a:buNone/>
            </a:pPr>
            <a:r>
              <a:rPr lang="en-US" sz="1800" dirty="0" smtClean="0">
                <a:latin typeface="Consolas"/>
                <a:cs typeface="Consolas"/>
              </a:rPr>
              <a:t>times for n = 10,000, 100,000, 1,000,000, 100,000,000</a:t>
            </a:r>
          </a:p>
          <a:p>
            <a:pPr marL="0" indent="0">
              <a:lnSpc>
                <a:spcPct val="80000"/>
              </a:lnSpc>
              <a:buNone/>
            </a:pPr>
            <a:r>
              <a:rPr lang="en-US" sz="1800" dirty="0" smtClean="0">
                <a:latin typeface="Consolas"/>
                <a:cs typeface="Consolas"/>
              </a:rPr>
              <a:t>Sum up to      10000 required  0.0000012 seconds</a:t>
            </a:r>
          </a:p>
          <a:p>
            <a:pPr marL="0" indent="0">
              <a:lnSpc>
                <a:spcPct val="80000"/>
              </a:lnSpc>
              <a:buNone/>
            </a:pPr>
            <a:r>
              <a:rPr lang="en-US" sz="1800" dirty="0" smtClean="0">
                <a:latin typeface="Consolas"/>
                <a:cs typeface="Consolas"/>
              </a:rPr>
              <a:t>Sum up to     100000 required  0.0000010 seconds</a:t>
            </a:r>
          </a:p>
          <a:p>
            <a:pPr marL="0" indent="0">
              <a:lnSpc>
                <a:spcPct val="80000"/>
              </a:lnSpc>
              <a:buNone/>
            </a:pPr>
            <a:r>
              <a:rPr lang="en-US" sz="1800" dirty="0" smtClean="0">
                <a:latin typeface="Consolas"/>
                <a:cs typeface="Consolas"/>
              </a:rPr>
              <a:t>Sum up to    1000000 required  0.0000010 seconds</a:t>
            </a:r>
          </a:p>
          <a:p>
            <a:pPr marL="0" indent="0">
              <a:lnSpc>
                <a:spcPct val="80000"/>
              </a:lnSpc>
              <a:buNone/>
            </a:pPr>
            <a:r>
              <a:rPr lang="en-US" sz="1800" dirty="0" smtClean="0">
                <a:latin typeface="Consolas"/>
                <a:cs typeface="Consolas"/>
              </a:rPr>
              <a:t>Sum up to  100000000 required  0.0000041 seconds</a:t>
            </a:r>
          </a:p>
          <a:p>
            <a:endParaRPr lang="en-US" dirty="0" smtClean="0"/>
          </a:p>
          <a:p>
            <a:r>
              <a:rPr lang="en-US" dirty="0" smtClean="0"/>
              <a:t>Timed will vary wildly depending on computer speed, memory, language, compiler</a:t>
            </a:r>
          </a:p>
          <a:p>
            <a:r>
              <a:rPr lang="en-US" dirty="0" smtClean="0"/>
              <a:t>Can we somehow characterize algorithm speed independent of these factors?</a:t>
            </a:r>
            <a:endParaRPr lang="en-US" dirty="0"/>
          </a:p>
        </p:txBody>
      </p:sp>
    </p:spTree>
    <p:extLst>
      <p:ext uri="{BB962C8B-B14F-4D97-AF65-F5344CB8AC3E}">
        <p14:creationId xmlns:p14="http://schemas.microsoft.com/office/powerpoint/2010/main" val="39892813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(Omega)</a:t>
            </a:r>
            <a:endParaRPr lang="en-US" dirty="0"/>
          </a:p>
        </p:txBody>
      </p:sp>
      <p:sp>
        <p:nvSpPr>
          <p:cNvPr id="3" name="Content Placeholder 2"/>
          <p:cNvSpPr>
            <a:spLocks noGrp="1"/>
          </p:cNvSpPr>
          <p:nvPr>
            <p:ph idx="1"/>
          </p:nvPr>
        </p:nvSpPr>
        <p:spPr/>
        <p:txBody>
          <a:bodyPr>
            <a:normAutofit/>
          </a:bodyPr>
          <a:lstStyle/>
          <a:p>
            <a:r>
              <a:rPr lang="en-US" dirty="0" smtClean="0"/>
              <a:t>Approach, break the algorithm into the number of steps involved and examine that</a:t>
            </a:r>
          </a:p>
          <a:p>
            <a:r>
              <a:rPr lang="en-US" dirty="0" smtClean="0"/>
              <a:t>We could count the number of assignments</a:t>
            </a:r>
          </a:p>
          <a:p>
            <a:r>
              <a:rPr lang="en-US" dirty="0" smtClean="0"/>
              <a:t>So in Algorithm A we have:</a:t>
            </a:r>
          </a:p>
          <a:p>
            <a:pPr marL="0" indent="0">
              <a:buNone/>
            </a:pPr>
            <a:r>
              <a:rPr lang="en-US" sz="2400" dirty="0" err="1" smtClean="0">
                <a:effectLst/>
                <a:latin typeface="Consolas"/>
                <a:cs typeface="Consolas"/>
              </a:rPr>
              <a:t>the_sum</a:t>
            </a:r>
            <a:r>
              <a:rPr lang="en-US" sz="2400" dirty="0" smtClean="0">
                <a:latin typeface="Consolas"/>
                <a:cs typeface="Consolas"/>
              </a:rPr>
              <a:t> = </a:t>
            </a:r>
            <a:r>
              <a:rPr lang="en-US" sz="2400" dirty="0">
                <a:latin typeface="Consolas"/>
                <a:cs typeface="Consolas"/>
              </a:rPr>
              <a:t>0        </a:t>
            </a:r>
            <a:r>
              <a:rPr lang="en-US" sz="2400" dirty="0" smtClean="0">
                <a:latin typeface="Consolas"/>
                <a:cs typeface="Consolas"/>
              </a:rPr>
              <a:t>    </a:t>
            </a:r>
            <a:r>
              <a:rPr lang="en-US" sz="2400" i="1" dirty="0" smtClean="0">
                <a:latin typeface="Consolas"/>
                <a:cs typeface="Consolas"/>
              </a:rPr>
              <a:t># </a:t>
            </a:r>
            <a:r>
              <a:rPr lang="en-US" sz="2400" i="1" dirty="0">
                <a:latin typeface="Consolas"/>
                <a:cs typeface="Consolas"/>
              </a:rPr>
              <a:t>1 assignment to </a:t>
            </a:r>
            <a:r>
              <a:rPr lang="en-US" sz="2400" i="1" dirty="0" err="1">
                <a:latin typeface="Consolas"/>
                <a:cs typeface="Consolas"/>
              </a:rPr>
              <a:t>the_sum</a:t>
            </a:r>
            <a:r>
              <a:rPr lang="en-US" sz="2400" i="1" dirty="0">
                <a:latin typeface="Consolas"/>
                <a:cs typeface="Consolas"/>
              </a:rPr>
              <a:t/>
            </a:r>
            <a:br>
              <a:rPr lang="en-US" sz="2400" i="1" dirty="0">
                <a:latin typeface="Consolas"/>
                <a:cs typeface="Consolas"/>
              </a:rPr>
            </a:br>
            <a:r>
              <a:rPr lang="en-US" sz="2400" b="1" dirty="0">
                <a:latin typeface="Consolas"/>
                <a:cs typeface="Consolas"/>
              </a:rPr>
              <a:t>for </a:t>
            </a:r>
            <a:r>
              <a:rPr lang="en-US" sz="2400" dirty="0" err="1" smtClean="0">
                <a:latin typeface="Consolas"/>
                <a:cs typeface="Consolas"/>
              </a:rPr>
              <a:t>i</a:t>
            </a:r>
            <a:r>
              <a:rPr lang="en-US" sz="2400" dirty="0" smtClean="0">
                <a:latin typeface="Consolas"/>
                <a:cs typeface="Consolas"/>
              </a:rPr>
              <a:t> </a:t>
            </a:r>
            <a:r>
              <a:rPr lang="en-US" sz="2400" b="1" dirty="0">
                <a:latin typeface="Consolas"/>
                <a:cs typeface="Consolas"/>
              </a:rPr>
              <a:t>in </a:t>
            </a:r>
            <a:r>
              <a:rPr lang="en-US" sz="2400" dirty="0">
                <a:latin typeface="Consolas"/>
                <a:cs typeface="Consolas"/>
              </a:rPr>
              <a:t>range</a:t>
            </a:r>
            <a:r>
              <a:rPr lang="en-US" sz="2400" dirty="0" smtClean="0">
                <a:latin typeface="Consolas"/>
                <a:cs typeface="Consolas"/>
              </a:rPr>
              <a:t>(</a:t>
            </a:r>
            <a:r>
              <a:rPr lang="en-US" sz="2400" dirty="0">
                <a:latin typeface="Consolas"/>
                <a:cs typeface="Consolas"/>
              </a:rPr>
              <a:t>1</a:t>
            </a:r>
            <a:r>
              <a:rPr lang="en-US" sz="2400" dirty="0" smtClean="0">
                <a:latin typeface="Consolas"/>
                <a:cs typeface="Consolas"/>
              </a:rPr>
              <a:t>,n+</a:t>
            </a:r>
            <a:r>
              <a:rPr lang="en-US" sz="2400" dirty="0">
                <a:latin typeface="Consolas"/>
                <a:cs typeface="Consolas"/>
              </a:rPr>
              <a:t>1</a:t>
            </a:r>
            <a:r>
              <a:rPr lang="en-US" sz="2400" dirty="0" smtClean="0">
                <a:latin typeface="Consolas"/>
                <a:cs typeface="Consolas"/>
              </a:rPr>
              <a:t>): </a:t>
            </a:r>
            <a:r>
              <a:rPr lang="en-US" sz="2400" i="1" dirty="0" smtClean="0">
                <a:latin typeface="Consolas"/>
                <a:cs typeface="Consolas"/>
              </a:rPr>
              <a:t># </a:t>
            </a:r>
            <a:r>
              <a:rPr lang="en-US" sz="2400" i="1" dirty="0">
                <a:latin typeface="Consolas"/>
                <a:cs typeface="Consolas"/>
              </a:rPr>
              <a:t>n assignments to </a:t>
            </a:r>
            <a:r>
              <a:rPr lang="en-US" sz="2400" i="1" dirty="0" err="1">
                <a:latin typeface="Consolas"/>
                <a:cs typeface="Consolas"/>
              </a:rPr>
              <a:t>i</a:t>
            </a:r>
            <a:r>
              <a:rPr lang="en-US" sz="2400" i="1" dirty="0">
                <a:latin typeface="Consolas"/>
                <a:cs typeface="Consolas"/>
              </a:rPr>
              <a:t/>
            </a:r>
            <a:br>
              <a:rPr lang="en-US" sz="2400" i="1" dirty="0">
                <a:latin typeface="Consolas"/>
                <a:cs typeface="Consolas"/>
              </a:rPr>
            </a:br>
            <a:r>
              <a:rPr lang="en-US" sz="2400" i="1" dirty="0">
                <a:latin typeface="Consolas"/>
                <a:cs typeface="Consolas"/>
              </a:rPr>
              <a:t>    </a:t>
            </a:r>
            <a:r>
              <a:rPr lang="en-US" sz="2400" dirty="0" err="1" smtClean="0">
                <a:effectLst/>
                <a:latin typeface="Consolas"/>
                <a:cs typeface="Consolas"/>
              </a:rPr>
              <a:t>the_sum</a:t>
            </a:r>
            <a:r>
              <a:rPr lang="en-US" sz="2400" dirty="0" smtClean="0">
                <a:latin typeface="Consolas"/>
                <a:cs typeface="Consolas"/>
              </a:rPr>
              <a:t> += </a:t>
            </a:r>
            <a:r>
              <a:rPr lang="en-US" sz="2400" dirty="0" err="1" smtClean="0">
                <a:latin typeface="Consolas"/>
                <a:cs typeface="Consolas"/>
              </a:rPr>
              <a:t>i</a:t>
            </a:r>
            <a:r>
              <a:rPr lang="en-US" sz="2400" dirty="0" smtClean="0">
                <a:latin typeface="Consolas"/>
                <a:cs typeface="Consolas"/>
              </a:rPr>
              <a:t>       </a:t>
            </a:r>
            <a:r>
              <a:rPr lang="en-US" sz="2400" i="1" dirty="0" smtClean="0">
                <a:latin typeface="Consolas"/>
                <a:cs typeface="Consolas"/>
              </a:rPr>
              <a:t># </a:t>
            </a:r>
            <a:r>
              <a:rPr lang="en-US" sz="2400" i="1" dirty="0">
                <a:latin typeface="Consolas"/>
                <a:cs typeface="Consolas"/>
              </a:rPr>
              <a:t>n assignments to </a:t>
            </a:r>
            <a:r>
              <a:rPr lang="en-US" sz="2400" i="1" dirty="0" err="1" smtClean="0">
                <a:latin typeface="Consolas"/>
                <a:cs typeface="Consolas"/>
              </a:rPr>
              <a:t>the_sum</a:t>
            </a:r>
            <a:endParaRPr lang="en-US" sz="2400" i="1" dirty="0" smtClean="0">
              <a:latin typeface="Consolas"/>
              <a:cs typeface="Consolas"/>
            </a:endParaRPr>
          </a:p>
          <a:p>
            <a:r>
              <a:rPr lang="en-US" dirty="0"/>
              <a:t>Total</a:t>
            </a:r>
            <a:r>
              <a:rPr lang="en-US" sz="2400" dirty="0" smtClean="0"/>
              <a:t> of  1 + 2n assignments</a:t>
            </a:r>
          </a:p>
          <a:p>
            <a:pPr marL="0" indent="0">
              <a:buNone/>
            </a:pPr>
            <a:endParaRPr lang="en-US" sz="2400" dirty="0">
              <a:latin typeface="Consolas"/>
              <a:cs typeface="Consolas"/>
            </a:endParaRPr>
          </a:p>
        </p:txBody>
      </p:sp>
    </p:spTree>
    <p:extLst>
      <p:ext uri="{BB962C8B-B14F-4D97-AF65-F5344CB8AC3E}">
        <p14:creationId xmlns:p14="http://schemas.microsoft.com/office/powerpoint/2010/main" val="16866512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We denote this total  1 + 2n as a special function:   T(n) where n is know as the size of the problem</a:t>
            </a:r>
          </a:p>
          <a:p>
            <a:r>
              <a:rPr lang="en-US" dirty="0" smtClean="0"/>
              <a:t>In algorithm A,  T(n) = 1 + 2n</a:t>
            </a:r>
          </a:p>
          <a:p>
            <a:r>
              <a:rPr lang="en-US" dirty="0" smtClean="0"/>
              <a:t>As n gets really big, the first term (1) is insignificant to the second term 2n</a:t>
            </a:r>
          </a:p>
        </p:txBody>
      </p:sp>
    </p:spTree>
    <p:extLst>
      <p:ext uri="{BB962C8B-B14F-4D97-AF65-F5344CB8AC3E}">
        <p14:creationId xmlns:p14="http://schemas.microsoft.com/office/powerpoint/2010/main" val="40415921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T(n) = 1 + 2n</a:t>
            </a:r>
          </a:p>
          <a:p>
            <a:r>
              <a:rPr lang="en-US" dirty="0" smtClean="0"/>
              <a:t>since we are really interested in how algorithms 'scale' to really big problems, we will be interested in the term that way over shadows the other terms.</a:t>
            </a:r>
          </a:p>
          <a:p>
            <a:endParaRPr lang="en-US" dirty="0" smtClean="0"/>
          </a:p>
          <a:p>
            <a:endParaRPr lang="en-US" dirty="0"/>
          </a:p>
        </p:txBody>
      </p:sp>
    </p:spTree>
    <p:extLst>
      <p:ext uri="{BB962C8B-B14F-4D97-AF65-F5344CB8AC3E}">
        <p14:creationId xmlns:p14="http://schemas.microsoft.com/office/powerpoint/2010/main" val="19712361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Consider if we had the following formula for an algorithm</a:t>
            </a:r>
          </a:p>
          <a:p>
            <a:endParaRPr lang="en-US" dirty="0" smtClean="0"/>
          </a:p>
          <a:p>
            <a:pPr marL="0" indent="0">
              <a:buNone/>
            </a:pPr>
            <a:r>
              <a:rPr lang="en-US" dirty="0" smtClean="0"/>
              <a:t>T(n) =  9023 + 11n + n</a:t>
            </a:r>
            <a:r>
              <a:rPr lang="en-US" baseline="30000" dirty="0" smtClean="0"/>
              <a:t>2</a:t>
            </a:r>
            <a:r>
              <a:rPr lang="en-US" dirty="0" smtClean="0"/>
              <a:t> + 2n</a:t>
            </a:r>
            <a:r>
              <a:rPr lang="en-US" baseline="30000" dirty="0" smtClean="0"/>
              <a:t>3</a:t>
            </a:r>
          </a:p>
          <a:p>
            <a:pPr marL="0" indent="0">
              <a:buNone/>
            </a:pPr>
            <a:endParaRPr lang="en-US" baseline="30000" dirty="0"/>
          </a:p>
          <a:p>
            <a:r>
              <a:rPr lang="en-US" dirty="0" smtClean="0"/>
              <a:t>As n grows big 1000, 100000, 100000000, of the four terms,  2n</a:t>
            </a:r>
            <a:r>
              <a:rPr lang="en-US" baseline="30000" dirty="0" smtClean="0"/>
              <a:t>3</a:t>
            </a:r>
            <a:r>
              <a:rPr lang="en-US" dirty="0" smtClean="0"/>
              <a:t> will start to dominate the others. This term is called the Order of magnitude term. It can be symbolized by the Order of magnitude function O(f(n)) where f(n) is the largest term in the T(n) expression</a:t>
            </a:r>
            <a:endParaRPr lang="en-US" baseline="30000" dirty="0" smtClean="0"/>
          </a:p>
        </p:txBody>
      </p:sp>
    </p:spTree>
    <p:extLst>
      <p:ext uri="{BB962C8B-B14F-4D97-AF65-F5344CB8AC3E}">
        <p14:creationId xmlns:p14="http://schemas.microsoft.com/office/powerpoint/2010/main" val="14735982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T(n) =  9023 + 11n + n</a:t>
            </a:r>
            <a:r>
              <a:rPr lang="en-US" baseline="30000" dirty="0" smtClean="0"/>
              <a:t>2</a:t>
            </a:r>
            <a:r>
              <a:rPr lang="en-US" dirty="0" smtClean="0"/>
              <a:t> + 2n</a:t>
            </a:r>
            <a:r>
              <a:rPr lang="en-US" baseline="30000" dirty="0" smtClean="0"/>
              <a:t>3</a:t>
            </a:r>
          </a:p>
          <a:p>
            <a:r>
              <a:rPr lang="en-US" dirty="0" smtClean="0"/>
              <a:t>so for this T(n) since 2n</a:t>
            </a:r>
            <a:r>
              <a:rPr lang="en-US" baseline="30000" dirty="0" smtClean="0"/>
              <a:t>3</a:t>
            </a:r>
            <a:r>
              <a:rPr lang="en-US" dirty="0" smtClean="0"/>
              <a:t> is the dominate term, we can say that in O(f(n) is O( n</a:t>
            </a:r>
            <a:r>
              <a:rPr lang="en-US" baseline="30000" dirty="0" smtClean="0"/>
              <a:t>3</a:t>
            </a:r>
            <a:r>
              <a:rPr lang="en-US" dirty="0" smtClean="0"/>
              <a:t> )</a:t>
            </a:r>
          </a:p>
          <a:p>
            <a:r>
              <a:rPr lang="en-US" dirty="0"/>
              <a:t>W</a:t>
            </a:r>
            <a:r>
              <a:rPr lang="en-US" dirty="0" smtClean="0"/>
              <a:t>e also drop the constant multiplier in the term 2n</a:t>
            </a:r>
            <a:r>
              <a:rPr lang="en-US" baseline="30000" dirty="0" smtClean="0"/>
              <a:t>3</a:t>
            </a:r>
            <a:r>
              <a:rPr lang="en-US" dirty="0" smtClean="0"/>
              <a:t> of the 2</a:t>
            </a:r>
          </a:p>
          <a:p>
            <a:r>
              <a:rPr lang="en-US" dirty="0" smtClean="0"/>
              <a:t>We say f(n) = n</a:t>
            </a:r>
            <a:r>
              <a:rPr lang="en-US" baseline="30000" dirty="0" smtClean="0"/>
              <a:t>3</a:t>
            </a:r>
            <a:r>
              <a:rPr lang="en-US" dirty="0" smtClean="0"/>
              <a:t> or simply that this algorithm is O(n</a:t>
            </a:r>
            <a:r>
              <a:rPr lang="en-US" baseline="30000" dirty="0" smtClean="0"/>
              <a:t>3</a:t>
            </a:r>
            <a:r>
              <a:rPr lang="en-US" dirty="0" smtClean="0"/>
              <a:t>)  or we say</a:t>
            </a:r>
            <a:br>
              <a:rPr lang="en-US" dirty="0" smtClean="0"/>
            </a:br>
            <a:r>
              <a:rPr lang="en-US" dirty="0" smtClean="0"/>
              <a:t> "this algorithm is Big-O of n cubed"</a:t>
            </a:r>
            <a:endParaRPr lang="en-US" dirty="0"/>
          </a:p>
        </p:txBody>
      </p:sp>
    </p:spTree>
    <p:extLst>
      <p:ext uri="{BB962C8B-B14F-4D97-AF65-F5344CB8AC3E}">
        <p14:creationId xmlns:p14="http://schemas.microsoft.com/office/powerpoint/2010/main" val="13897576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Note that some algorithms time depend of the data, so they may have a different Big-O characteristic for the worst time, the average time and the best time.</a:t>
            </a:r>
            <a:endParaRPr lang="en-US" dirty="0"/>
          </a:p>
        </p:txBody>
      </p:sp>
    </p:spTree>
    <p:extLst>
      <p:ext uri="{BB962C8B-B14F-4D97-AF65-F5344CB8AC3E}">
        <p14:creationId xmlns:p14="http://schemas.microsoft.com/office/powerpoint/2010/main" val="36143514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Big-O's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7027557"/>
              </p:ext>
            </p:extLst>
          </p:nvPr>
        </p:nvGraphicFramePr>
        <p:xfrm>
          <a:off x="457199" y="1600203"/>
          <a:ext cx="6695341" cy="4663439"/>
        </p:xfrm>
        <a:graphic>
          <a:graphicData uri="http://schemas.openxmlformats.org/drawingml/2006/table">
            <a:tbl>
              <a:tblPr firstRow="1" bandRow="1">
                <a:tableStyleId>{5C22544A-7EE6-4342-B048-85BDC9FD1C3A}</a:tableStyleId>
              </a:tblPr>
              <a:tblGrid>
                <a:gridCol w="2485032"/>
                <a:gridCol w="4210309"/>
              </a:tblGrid>
              <a:tr h="514111">
                <a:tc>
                  <a:txBody>
                    <a:bodyPr/>
                    <a:lstStyle/>
                    <a:p>
                      <a:r>
                        <a:rPr lang="en-US" sz="2800" dirty="0" smtClean="0"/>
                        <a:t>f(n)</a:t>
                      </a:r>
                      <a:endParaRPr lang="en-US" sz="2800" dirty="0"/>
                    </a:p>
                  </a:txBody>
                  <a:tcPr/>
                </a:tc>
                <a:tc>
                  <a:txBody>
                    <a:bodyPr/>
                    <a:lstStyle/>
                    <a:p>
                      <a:r>
                        <a:rPr lang="en-US" sz="2800" dirty="0" smtClean="0"/>
                        <a:t>Name</a:t>
                      </a:r>
                      <a:endParaRPr lang="en-US" sz="2800" dirty="0"/>
                    </a:p>
                  </a:txBody>
                  <a:tcPr/>
                </a:tc>
              </a:tr>
              <a:tr h="514111">
                <a:tc>
                  <a:txBody>
                    <a:bodyPr/>
                    <a:lstStyle/>
                    <a:p>
                      <a:r>
                        <a:rPr lang="en-US" sz="2800" dirty="0" smtClean="0"/>
                        <a:t>1</a:t>
                      </a:r>
                      <a:endParaRPr lang="en-US" sz="2800" dirty="0"/>
                    </a:p>
                  </a:txBody>
                  <a:tcPr/>
                </a:tc>
                <a:tc>
                  <a:txBody>
                    <a:bodyPr/>
                    <a:lstStyle/>
                    <a:p>
                      <a:r>
                        <a:rPr lang="en-US" sz="2800" dirty="0" smtClean="0"/>
                        <a:t>Constant</a:t>
                      </a:r>
                    </a:p>
                  </a:txBody>
                  <a:tcPr/>
                </a:tc>
              </a:tr>
              <a:tr h="514111">
                <a:tc>
                  <a:txBody>
                    <a:bodyPr/>
                    <a:lstStyle/>
                    <a:p>
                      <a:r>
                        <a:rPr lang="en-US" sz="2800" dirty="0" smtClean="0"/>
                        <a:t>log</a:t>
                      </a:r>
                      <a:r>
                        <a:rPr lang="en-US" sz="2800" baseline="0" dirty="0" smtClean="0"/>
                        <a:t> n</a:t>
                      </a:r>
                      <a:endParaRPr lang="en-US" sz="2800" dirty="0"/>
                    </a:p>
                  </a:txBody>
                  <a:tcPr/>
                </a:tc>
                <a:tc>
                  <a:txBody>
                    <a:bodyPr/>
                    <a:lstStyle/>
                    <a:p>
                      <a:r>
                        <a:rPr lang="en-US" sz="2800" dirty="0" smtClean="0"/>
                        <a:t>Logarithmic</a:t>
                      </a:r>
                      <a:endParaRPr lang="en-US" sz="2800" dirty="0"/>
                    </a:p>
                  </a:txBody>
                  <a:tcPr/>
                </a:tc>
              </a:tr>
              <a:tr h="514111">
                <a:tc>
                  <a:txBody>
                    <a:bodyPr/>
                    <a:lstStyle/>
                    <a:p>
                      <a:r>
                        <a:rPr lang="en-US" sz="2800" dirty="0" smtClean="0"/>
                        <a:t>n</a:t>
                      </a:r>
                      <a:endParaRPr lang="en-US" sz="2800" dirty="0"/>
                    </a:p>
                  </a:txBody>
                  <a:tcPr/>
                </a:tc>
                <a:tc>
                  <a:txBody>
                    <a:bodyPr/>
                    <a:lstStyle/>
                    <a:p>
                      <a:r>
                        <a:rPr lang="en-US" sz="2800" dirty="0" smtClean="0"/>
                        <a:t>Linear</a:t>
                      </a:r>
                      <a:endParaRPr lang="en-US" sz="2800" dirty="0"/>
                    </a:p>
                  </a:txBody>
                  <a:tcPr/>
                </a:tc>
              </a:tr>
              <a:tr h="514111">
                <a:tc>
                  <a:txBody>
                    <a:bodyPr/>
                    <a:lstStyle/>
                    <a:p>
                      <a:r>
                        <a:rPr lang="en-US" sz="2800" dirty="0" smtClean="0"/>
                        <a:t>n log n</a:t>
                      </a:r>
                      <a:endParaRPr lang="en-US" sz="2800" dirty="0"/>
                    </a:p>
                  </a:txBody>
                  <a:tcPr/>
                </a:tc>
                <a:tc>
                  <a:txBody>
                    <a:bodyPr/>
                    <a:lstStyle/>
                    <a:p>
                      <a:r>
                        <a:rPr lang="en-US" sz="2800" dirty="0" smtClean="0"/>
                        <a:t>Log Linear</a:t>
                      </a:r>
                      <a:endParaRPr lang="en-US" sz="2800" dirty="0"/>
                    </a:p>
                  </a:txBody>
                  <a:tcPr/>
                </a:tc>
              </a:tr>
              <a:tr h="514111">
                <a:tc>
                  <a:txBody>
                    <a:bodyPr/>
                    <a:lstStyle/>
                    <a:p>
                      <a:r>
                        <a:rPr lang="en-US" sz="2800" dirty="0" smtClean="0"/>
                        <a:t>n</a:t>
                      </a:r>
                      <a:r>
                        <a:rPr lang="en-US" sz="2800" baseline="30000" dirty="0" smtClean="0"/>
                        <a:t>2</a:t>
                      </a:r>
                      <a:endParaRPr lang="en-US" sz="2800" baseline="30000" dirty="0"/>
                    </a:p>
                  </a:txBody>
                  <a:tcPr/>
                </a:tc>
                <a:tc>
                  <a:txBody>
                    <a:bodyPr/>
                    <a:lstStyle/>
                    <a:p>
                      <a:r>
                        <a:rPr lang="en-US" sz="2800" dirty="0" smtClean="0"/>
                        <a:t>Quadratic</a:t>
                      </a:r>
                      <a:endParaRPr lang="en-US" sz="2800" dirty="0"/>
                    </a:p>
                  </a:txBody>
                  <a:tcPr/>
                </a:tc>
              </a:tr>
              <a:tr h="514111">
                <a:tc>
                  <a:txBody>
                    <a:bodyPr/>
                    <a:lstStyle/>
                    <a:p>
                      <a:r>
                        <a:rPr lang="en-US" sz="2800" dirty="0" smtClean="0"/>
                        <a:t>n</a:t>
                      </a:r>
                      <a:r>
                        <a:rPr lang="en-US" sz="2800" baseline="30000" dirty="0" smtClean="0"/>
                        <a:t>3</a:t>
                      </a:r>
                      <a:endParaRPr lang="en-US" sz="2800" baseline="30000" dirty="0"/>
                    </a:p>
                  </a:txBody>
                  <a:tcPr/>
                </a:tc>
                <a:tc>
                  <a:txBody>
                    <a:bodyPr/>
                    <a:lstStyle/>
                    <a:p>
                      <a:r>
                        <a:rPr lang="en-US" sz="2800" dirty="0" smtClean="0"/>
                        <a:t>Cubic</a:t>
                      </a:r>
                      <a:endParaRPr lang="en-US" sz="2800" dirty="0"/>
                    </a:p>
                  </a:txBody>
                  <a:tcPr/>
                </a:tc>
              </a:tr>
              <a:tr h="514111">
                <a:tc>
                  <a:txBody>
                    <a:bodyPr/>
                    <a:lstStyle/>
                    <a:p>
                      <a:r>
                        <a:rPr lang="en-US" sz="2800" dirty="0" smtClean="0"/>
                        <a:t>2</a:t>
                      </a:r>
                      <a:r>
                        <a:rPr lang="en-US" sz="2800" baseline="30000" dirty="0" smtClean="0"/>
                        <a:t>n</a:t>
                      </a:r>
                      <a:endParaRPr lang="en-US" sz="2800" baseline="30000" dirty="0"/>
                    </a:p>
                  </a:txBody>
                  <a:tcPr/>
                </a:tc>
                <a:tc>
                  <a:txBody>
                    <a:bodyPr/>
                    <a:lstStyle/>
                    <a:p>
                      <a:r>
                        <a:rPr lang="en-US" sz="2800" dirty="0" smtClean="0"/>
                        <a:t>Exponential</a:t>
                      </a:r>
                    </a:p>
                  </a:txBody>
                  <a:tcPr/>
                </a:tc>
              </a:tr>
              <a:tr h="514111">
                <a:tc>
                  <a:txBody>
                    <a:bodyPr/>
                    <a:lstStyle/>
                    <a:p>
                      <a:r>
                        <a:rPr lang="en-US" sz="2800" dirty="0" smtClean="0"/>
                        <a:t>n!</a:t>
                      </a:r>
                      <a:endParaRPr lang="en-US" sz="2800" dirty="0"/>
                    </a:p>
                  </a:txBody>
                  <a:tcPr/>
                </a:tc>
                <a:tc>
                  <a:txBody>
                    <a:bodyPr/>
                    <a:lstStyle/>
                    <a:p>
                      <a:r>
                        <a:rPr lang="en-US" sz="2800" dirty="0" smtClean="0"/>
                        <a:t>Factorial</a:t>
                      </a:r>
                      <a:endParaRPr lang="en-US" sz="2800" dirty="0"/>
                    </a:p>
                  </a:txBody>
                  <a:tcPr/>
                </a:tc>
              </a:tr>
            </a:tbl>
          </a:graphicData>
        </a:graphic>
      </p:graphicFrame>
    </p:spTree>
    <p:extLst>
      <p:ext uri="{BB962C8B-B14F-4D97-AF65-F5344CB8AC3E}">
        <p14:creationId xmlns:p14="http://schemas.microsoft.com/office/powerpoint/2010/main" val="30714967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16981" r="-16981"/>
          <a:stretch>
            <a:fillRect/>
          </a:stretch>
        </p:blipFill>
        <p:spPr>
          <a:xfrm>
            <a:off x="-873506" y="579274"/>
            <a:ext cx="11173594" cy="6145046"/>
          </a:xfrm>
        </p:spPr>
      </p:pic>
      <p:sp>
        <p:nvSpPr>
          <p:cNvPr id="5" name="TextBox 4"/>
          <p:cNvSpPr txBox="1"/>
          <p:nvPr/>
        </p:nvSpPr>
        <p:spPr>
          <a:xfrm>
            <a:off x="5258566" y="6505700"/>
            <a:ext cx="3642757" cy="369332"/>
          </a:xfrm>
          <a:prstGeom prst="rect">
            <a:avLst/>
          </a:prstGeom>
          <a:noFill/>
        </p:spPr>
        <p:txBody>
          <a:bodyPr wrap="none" rtlCol="0">
            <a:spAutoFit/>
          </a:bodyPr>
          <a:lstStyle/>
          <a:p>
            <a:r>
              <a:rPr lang="en-US" dirty="0" smtClean="0"/>
              <a:t>©2014 Brad Miller and David </a:t>
            </a:r>
            <a:r>
              <a:rPr lang="en-US" dirty="0" err="1" smtClean="0"/>
              <a:t>Ranum</a:t>
            </a:r>
            <a:endParaRPr lang="en-US" dirty="0"/>
          </a:p>
        </p:txBody>
      </p:sp>
    </p:spTree>
    <p:extLst>
      <p:ext uri="{BB962C8B-B14F-4D97-AF65-F5344CB8AC3E}">
        <p14:creationId xmlns:p14="http://schemas.microsoft.com/office/powerpoint/2010/main" val="20780628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1</a:t>
            </a:r>
            <a:endParaRPr lang="en-US" dirty="0"/>
          </a:p>
        </p:txBody>
      </p:sp>
      <p:sp>
        <p:nvSpPr>
          <p:cNvPr id="3" name="Content Placeholder 2"/>
          <p:cNvSpPr>
            <a:spLocks noGrp="1"/>
          </p:cNvSpPr>
          <p:nvPr>
            <p:ph idx="1"/>
          </p:nvPr>
        </p:nvSpPr>
        <p:spPr>
          <a:xfrm>
            <a:off x="457200" y="1258810"/>
            <a:ext cx="8229600" cy="4867354"/>
          </a:xfrm>
        </p:spPr>
        <p:txBody>
          <a:bodyPr>
            <a:normAutofit lnSpcReduction="10000"/>
          </a:bodyPr>
          <a:lstStyle/>
          <a:p>
            <a:pPr marL="0" indent="0">
              <a:lnSpc>
                <a:spcPct val="90000"/>
              </a:lnSpc>
              <a:spcBef>
                <a:spcPts val="0"/>
              </a:spcBef>
              <a:buNone/>
            </a:pPr>
            <a:r>
              <a:rPr lang="en-US" sz="2000" dirty="0" smtClean="0">
                <a:latin typeface="Consolas"/>
                <a:cs typeface="Consolas"/>
              </a:rPr>
              <a:t>a = 5</a:t>
            </a:r>
          </a:p>
          <a:p>
            <a:pPr marL="0" indent="0">
              <a:lnSpc>
                <a:spcPct val="90000"/>
              </a:lnSpc>
              <a:spcBef>
                <a:spcPts val="0"/>
              </a:spcBef>
              <a:buNone/>
            </a:pPr>
            <a:r>
              <a:rPr lang="en-US" sz="2000" dirty="0" smtClean="0">
                <a:latin typeface="Consolas"/>
                <a:cs typeface="Consolas"/>
              </a:rPr>
              <a:t>b = 6</a:t>
            </a:r>
          </a:p>
          <a:p>
            <a:pPr marL="0" indent="0">
              <a:lnSpc>
                <a:spcPct val="90000"/>
              </a:lnSpc>
              <a:spcBef>
                <a:spcPts val="0"/>
              </a:spcBef>
              <a:buNone/>
            </a:pPr>
            <a:r>
              <a:rPr lang="en-US" sz="2000" dirty="0" smtClean="0">
                <a:latin typeface="Consolas"/>
                <a:cs typeface="Consolas"/>
              </a:rPr>
              <a:t>c = 10</a:t>
            </a:r>
          </a:p>
          <a:p>
            <a:pPr marL="0" indent="0">
              <a:lnSpc>
                <a:spcPct val="90000"/>
              </a:lnSpc>
              <a:spcBef>
                <a:spcPts val="0"/>
              </a:spcBef>
              <a:buNone/>
            </a:pPr>
            <a:r>
              <a:rPr lang="en-US" sz="2000" b="1" dirty="0" smtClean="0">
                <a:latin typeface="Consolas"/>
                <a:cs typeface="Consolas"/>
              </a:rPr>
              <a:t>for</a:t>
            </a:r>
            <a:r>
              <a:rPr lang="en-US" sz="2000" dirty="0" smtClean="0">
                <a:latin typeface="Consolas"/>
                <a:cs typeface="Consolas"/>
              </a:rPr>
              <a:t> </a:t>
            </a:r>
            <a:r>
              <a:rPr lang="en-US" sz="2000" dirty="0" err="1" smtClean="0">
                <a:latin typeface="Consolas"/>
                <a:cs typeface="Consolas"/>
              </a:rPr>
              <a:t>i</a:t>
            </a:r>
            <a:r>
              <a:rPr lang="en-US" sz="2000" dirty="0" smtClean="0">
                <a:latin typeface="Consolas"/>
                <a:cs typeface="Consolas"/>
              </a:rPr>
              <a:t> </a:t>
            </a:r>
            <a:r>
              <a:rPr lang="en-US" sz="2000" b="1" dirty="0" smtClean="0">
                <a:latin typeface="Consolas"/>
                <a:cs typeface="Consolas"/>
              </a:rPr>
              <a:t>in</a:t>
            </a:r>
            <a:r>
              <a:rPr lang="en-US" sz="2000" dirty="0" smtClean="0">
                <a:latin typeface="Consolas"/>
                <a:cs typeface="Consolas"/>
              </a:rPr>
              <a:t> range(n):</a:t>
            </a:r>
          </a:p>
          <a:p>
            <a:pPr marL="0" indent="0">
              <a:lnSpc>
                <a:spcPct val="90000"/>
              </a:lnSpc>
              <a:spcBef>
                <a:spcPts val="0"/>
              </a:spcBef>
              <a:buNone/>
            </a:pPr>
            <a:r>
              <a:rPr lang="en-US" sz="2000" dirty="0">
                <a:latin typeface="Consolas"/>
                <a:cs typeface="Consolas"/>
              </a:rPr>
              <a:t>	</a:t>
            </a:r>
            <a:r>
              <a:rPr lang="en-US" sz="2000" b="1" dirty="0" smtClean="0">
                <a:latin typeface="Consolas"/>
                <a:cs typeface="Consolas"/>
              </a:rPr>
              <a:t>for</a:t>
            </a:r>
            <a:r>
              <a:rPr lang="en-US" sz="2000" dirty="0" smtClean="0">
                <a:latin typeface="Consolas"/>
                <a:cs typeface="Consolas"/>
              </a:rPr>
              <a:t> j </a:t>
            </a:r>
            <a:r>
              <a:rPr lang="en-US" sz="2000" b="1" dirty="0" smtClean="0">
                <a:latin typeface="Consolas"/>
                <a:cs typeface="Consolas"/>
              </a:rPr>
              <a:t>in</a:t>
            </a:r>
            <a:r>
              <a:rPr lang="en-US" sz="2000" dirty="0" smtClean="0">
                <a:latin typeface="Consolas"/>
                <a:cs typeface="Consolas"/>
              </a:rPr>
              <a:t> range(n):</a:t>
            </a:r>
          </a:p>
          <a:p>
            <a:pPr marL="0" indent="0">
              <a:lnSpc>
                <a:spcPct val="90000"/>
              </a:lnSpc>
              <a:spcBef>
                <a:spcPts val="0"/>
              </a:spcBef>
              <a:buNone/>
            </a:pPr>
            <a:r>
              <a:rPr lang="en-US" sz="2000" dirty="0">
                <a:latin typeface="Consolas"/>
                <a:cs typeface="Consolas"/>
              </a:rPr>
              <a:t>	</a:t>
            </a:r>
            <a:r>
              <a:rPr lang="en-US" sz="2000" dirty="0" smtClean="0">
                <a:latin typeface="Consolas"/>
                <a:cs typeface="Consolas"/>
              </a:rPr>
              <a:t>	x = </a:t>
            </a:r>
            <a:r>
              <a:rPr lang="en-US" sz="2000" dirty="0" err="1" smtClean="0">
                <a:latin typeface="Consolas"/>
                <a:cs typeface="Consolas"/>
              </a:rPr>
              <a:t>i</a:t>
            </a:r>
            <a:r>
              <a:rPr lang="en-US" sz="2000" dirty="0" smtClean="0">
                <a:latin typeface="Consolas"/>
                <a:cs typeface="Consolas"/>
              </a:rPr>
              <a:t> * </a:t>
            </a:r>
            <a:r>
              <a:rPr lang="en-US" sz="2000" dirty="0" err="1" smtClean="0">
                <a:latin typeface="Consolas"/>
                <a:cs typeface="Consolas"/>
              </a:rPr>
              <a:t>i</a:t>
            </a:r>
            <a:endParaRPr lang="en-US" sz="2000" dirty="0" smtClean="0">
              <a:latin typeface="Consolas"/>
              <a:cs typeface="Consolas"/>
            </a:endParaRPr>
          </a:p>
          <a:p>
            <a:pPr marL="0" indent="0">
              <a:lnSpc>
                <a:spcPct val="90000"/>
              </a:lnSpc>
              <a:spcBef>
                <a:spcPts val="0"/>
              </a:spcBef>
              <a:buNone/>
            </a:pPr>
            <a:r>
              <a:rPr lang="en-US" sz="2000" dirty="0">
                <a:latin typeface="Consolas"/>
                <a:cs typeface="Consolas"/>
              </a:rPr>
              <a:t>	</a:t>
            </a:r>
            <a:r>
              <a:rPr lang="en-US" sz="2000" dirty="0" smtClean="0">
                <a:latin typeface="Consolas"/>
                <a:cs typeface="Consolas"/>
              </a:rPr>
              <a:t>	y = j * j</a:t>
            </a:r>
          </a:p>
          <a:p>
            <a:pPr marL="0" indent="0">
              <a:lnSpc>
                <a:spcPct val="90000"/>
              </a:lnSpc>
              <a:spcBef>
                <a:spcPts val="0"/>
              </a:spcBef>
              <a:buNone/>
            </a:pPr>
            <a:r>
              <a:rPr lang="en-US" sz="2000" dirty="0">
                <a:latin typeface="Consolas"/>
                <a:cs typeface="Consolas"/>
              </a:rPr>
              <a:t>	</a:t>
            </a:r>
            <a:r>
              <a:rPr lang="en-US" sz="2000" dirty="0" smtClean="0">
                <a:latin typeface="Consolas"/>
                <a:cs typeface="Consolas"/>
              </a:rPr>
              <a:t>	z = </a:t>
            </a:r>
            <a:r>
              <a:rPr lang="en-US" sz="2000" dirty="0" err="1" smtClean="0">
                <a:latin typeface="Consolas"/>
                <a:cs typeface="Consolas"/>
              </a:rPr>
              <a:t>i</a:t>
            </a:r>
            <a:r>
              <a:rPr lang="en-US" sz="2000" dirty="0" smtClean="0">
                <a:latin typeface="Consolas"/>
                <a:cs typeface="Consolas"/>
              </a:rPr>
              <a:t> * j</a:t>
            </a:r>
          </a:p>
          <a:p>
            <a:pPr marL="0" indent="0">
              <a:lnSpc>
                <a:spcPct val="90000"/>
              </a:lnSpc>
              <a:spcBef>
                <a:spcPts val="0"/>
              </a:spcBef>
              <a:buNone/>
            </a:pPr>
            <a:r>
              <a:rPr lang="en-US" sz="2000" b="1" dirty="0" smtClean="0">
                <a:latin typeface="Consolas"/>
                <a:cs typeface="Consolas"/>
              </a:rPr>
              <a:t>for</a:t>
            </a:r>
            <a:r>
              <a:rPr lang="en-US" sz="2000" dirty="0" smtClean="0">
                <a:latin typeface="Consolas"/>
                <a:cs typeface="Consolas"/>
              </a:rPr>
              <a:t> k </a:t>
            </a:r>
            <a:r>
              <a:rPr lang="en-US" sz="2000" b="1" dirty="0" smtClean="0">
                <a:latin typeface="Consolas"/>
                <a:cs typeface="Consolas"/>
              </a:rPr>
              <a:t>in</a:t>
            </a:r>
            <a:r>
              <a:rPr lang="en-US" sz="2000" dirty="0" smtClean="0">
                <a:latin typeface="Consolas"/>
                <a:cs typeface="Consolas"/>
              </a:rPr>
              <a:t> range(n):</a:t>
            </a:r>
          </a:p>
          <a:p>
            <a:pPr marL="0" indent="0">
              <a:lnSpc>
                <a:spcPct val="90000"/>
              </a:lnSpc>
              <a:spcBef>
                <a:spcPts val="0"/>
              </a:spcBef>
              <a:buNone/>
            </a:pPr>
            <a:r>
              <a:rPr lang="en-US" sz="2000" dirty="0">
                <a:latin typeface="Consolas"/>
                <a:cs typeface="Consolas"/>
              </a:rPr>
              <a:t>	</a:t>
            </a:r>
            <a:r>
              <a:rPr lang="en-US" sz="2000" dirty="0" smtClean="0">
                <a:latin typeface="Consolas"/>
                <a:cs typeface="Consolas"/>
              </a:rPr>
              <a:t>w = a * k + 45</a:t>
            </a:r>
          </a:p>
          <a:p>
            <a:pPr marL="0" indent="0">
              <a:lnSpc>
                <a:spcPct val="90000"/>
              </a:lnSpc>
              <a:spcBef>
                <a:spcPts val="0"/>
              </a:spcBef>
              <a:buNone/>
            </a:pPr>
            <a:r>
              <a:rPr lang="en-US" sz="2000" dirty="0">
                <a:latin typeface="Consolas"/>
                <a:cs typeface="Consolas"/>
              </a:rPr>
              <a:t>	</a:t>
            </a:r>
            <a:r>
              <a:rPr lang="en-US" sz="2000" dirty="0" smtClean="0">
                <a:latin typeface="Consolas"/>
                <a:cs typeface="Consolas"/>
              </a:rPr>
              <a:t>v = b * b</a:t>
            </a:r>
          </a:p>
          <a:p>
            <a:pPr marL="0" indent="0">
              <a:lnSpc>
                <a:spcPct val="90000"/>
              </a:lnSpc>
              <a:spcBef>
                <a:spcPts val="0"/>
              </a:spcBef>
              <a:buNone/>
            </a:pPr>
            <a:r>
              <a:rPr lang="en-US" sz="2000" dirty="0" smtClean="0">
                <a:latin typeface="Consolas"/>
                <a:cs typeface="Consolas"/>
              </a:rPr>
              <a:t>d = 33</a:t>
            </a:r>
          </a:p>
          <a:p>
            <a:pPr marL="0" indent="0">
              <a:lnSpc>
                <a:spcPct val="90000"/>
              </a:lnSpc>
              <a:spcBef>
                <a:spcPts val="0"/>
              </a:spcBef>
              <a:buNone/>
            </a:pPr>
            <a:endParaRPr lang="en-US" sz="2000" dirty="0">
              <a:latin typeface="Consolas"/>
              <a:cs typeface="Consolas"/>
            </a:endParaRPr>
          </a:p>
          <a:p>
            <a:pPr marL="0" indent="0">
              <a:lnSpc>
                <a:spcPct val="90000"/>
              </a:lnSpc>
              <a:spcBef>
                <a:spcPts val="0"/>
              </a:spcBef>
              <a:buNone/>
            </a:pPr>
            <a:r>
              <a:rPr lang="en-US" sz="2800" dirty="0" smtClean="0">
                <a:latin typeface="Verdana"/>
                <a:cs typeface="Verdana"/>
              </a:rPr>
              <a:t>T(n) = 3 + </a:t>
            </a:r>
            <a:r>
              <a:rPr lang="en-US" sz="2800" dirty="0" smtClean="0">
                <a:latin typeface="Verdana"/>
                <a:cs typeface="Verdana"/>
              </a:rPr>
              <a:t>1n + 3n</a:t>
            </a:r>
            <a:r>
              <a:rPr lang="en-US" sz="2800" baseline="30000" dirty="0" smtClean="0">
                <a:latin typeface="Verdana"/>
                <a:cs typeface="Verdana"/>
              </a:rPr>
              <a:t>2</a:t>
            </a:r>
            <a:r>
              <a:rPr lang="en-US" sz="2800" dirty="0" smtClean="0">
                <a:latin typeface="Verdana"/>
                <a:cs typeface="Verdana"/>
              </a:rPr>
              <a:t> </a:t>
            </a:r>
            <a:r>
              <a:rPr lang="en-US" sz="2800" dirty="0" smtClean="0">
                <a:latin typeface="Verdana"/>
                <a:cs typeface="Verdana"/>
              </a:rPr>
              <a:t>+ </a:t>
            </a:r>
            <a:r>
              <a:rPr lang="en-US" sz="2800" dirty="0" smtClean="0">
                <a:latin typeface="Verdana"/>
                <a:cs typeface="Verdana"/>
              </a:rPr>
              <a:t>3n </a:t>
            </a:r>
            <a:r>
              <a:rPr lang="en-US" sz="2800" dirty="0" smtClean="0">
                <a:latin typeface="Verdana"/>
                <a:cs typeface="Verdana"/>
              </a:rPr>
              <a:t>+ 1 =  </a:t>
            </a:r>
            <a:endParaRPr lang="en-US" sz="2800" dirty="0" smtClean="0">
              <a:latin typeface="Verdana"/>
              <a:cs typeface="Verdana"/>
            </a:endParaRPr>
          </a:p>
          <a:p>
            <a:pPr marL="0" indent="0">
              <a:lnSpc>
                <a:spcPct val="90000"/>
              </a:lnSpc>
              <a:spcBef>
                <a:spcPts val="0"/>
              </a:spcBef>
              <a:buNone/>
            </a:pPr>
            <a:r>
              <a:rPr lang="en-US" sz="2800" dirty="0">
                <a:latin typeface="Verdana"/>
                <a:cs typeface="Verdana"/>
              </a:rPr>
              <a:t> </a:t>
            </a:r>
            <a:r>
              <a:rPr lang="en-US" sz="2800" dirty="0" smtClean="0">
                <a:latin typeface="Verdana"/>
                <a:cs typeface="Verdana"/>
              </a:rPr>
              <a:t>         </a:t>
            </a:r>
            <a:r>
              <a:rPr lang="en-US" sz="2800" dirty="0" smtClean="0">
                <a:latin typeface="Verdana"/>
                <a:cs typeface="Verdana"/>
              </a:rPr>
              <a:t>3n</a:t>
            </a:r>
            <a:r>
              <a:rPr lang="en-US" sz="2800" baseline="30000" dirty="0" smtClean="0">
                <a:latin typeface="Verdana"/>
                <a:cs typeface="Verdana"/>
              </a:rPr>
              <a:t>2</a:t>
            </a:r>
            <a:r>
              <a:rPr lang="en-US" sz="2800" dirty="0" smtClean="0">
                <a:latin typeface="Verdana"/>
                <a:cs typeface="Verdana"/>
              </a:rPr>
              <a:t> </a:t>
            </a:r>
            <a:r>
              <a:rPr lang="en-US" sz="2800" dirty="0" smtClean="0">
                <a:latin typeface="Verdana"/>
                <a:cs typeface="Verdana"/>
              </a:rPr>
              <a:t>+ </a:t>
            </a:r>
            <a:r>
              <a:rPr lang="en-US" sz="2800" dirty="0" smtClean="0">
                <a:latin typeface="Verdana"/>
                <a:cs typeface="Verdana"/>
              </a:rPr>
              <a:t>4n </a:t>
            </a:r>
            <a:r>
              <a:rPr lang="en-US" sz="2800" dirty="0" smtClean="0">
                <a:latin typeface="Verdana"/>
                <a:cs typeface="Verdana"/>
              </a:rPr>
              <a:t>+ 4</a:t>
            </a:r>
          </a:p>
          <a:p>
            <a:pPr marL="0" indent="0">
              <a:lnSpc>
                <a:spcPct val="90000"/>
              </a:lnSpc>
              <a:spcBef>
                <a:spcPts val="0"/>
              </a:spcBef>
              <a:buNone/>
            </a:pPr>
            <a:endParaRPr lang="en-US" sz="2800" dirty="0">
              <a:latin typeface="Verdana"/>
              <a:cs typeface="Verdana"/>
            </a:endParaRPr>
          </a:p>
          <a:p>
            <a:pPr marL="0" indent="0">
              <a:lnSpc>
                <a:spcPct val="90000"/>
              </a:lnSpc>
              <a:spcBef>
                <a:spcPts val="0"/>
              </a:spcBef>
              <a:buNone/>
            </a:pPr>
            <a:r>
              <a:rPr lang="en-US" sz="2800" dirty="0" smtClean="0">
                <a:latin typeface="Verdana"/>
                <a:cs typeface="Verdana"/>
              </a:rPr>
              <a:t>is </a:t>
            </a:r>
            <a:r>
              <a:rPr lang="en-US" sz="2800" smtClean="0">
                <a:latin typeface="Verdana"/>
                <a:cs typeface="Verdana"/>
              </a:rPr>
              <a:t>O</a:t>
            </a:r>
            <a:r>
              <a:rPr lang="en-US" sz="2800">
                <a:latin typeface="Verdana"/>
                <a:cs typeface="Verdana"/>
              </a:rPr>
              <a:t>(n</a:t>
            </a:r>
            <a:r>
              <a:rPr lang="en-US" sz="2800" baseline="30000">
                <a:latin typeface="Verdana"/>
                <a:cs typeface="Verdana"/>
              </a:rPr>
              <a:t>2</a:t>
            </a:r>
            <a:r>
              <a:rPr lang="en-US" sz="2800" smtClean="0">
                <a:latin typeface="Verdana"/>
                <a:cs typeface="Verdana"/>
              </a:rPr>
              <a:t>)</a:t>
            </a:r>
            <a:endParaRPr lang="en-US" sz="2000" dirty="0">
              <a:latin typeface="Verdana"/>
              <a:cs typeface="Verdana"/>
            </a:endParaRPr>
          </a:p>
        </p:txBody>
      </p:sp>
    </p:spTree>
    <p:extLst>
      <p:ext uri="{BB962C8B-B14F-4D97-AF65-F5344CB8AC3E}">
        <p14:creationId xmlns:p14="http://schemas.microsoft.com/office/powerpoint/2010/main" val="6650549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Why is algorithm analysis important</a:t>
            </a:r>
          </a:p>
          <a:p>
            <a:r>
              <a:rPr lang="en-US" dirty="0" smtClean="0"/>
              <a:t>Be able to use Big-O to describe execution time</a:t>
            </a:r>
          </a:p>
          <a:p>
            <a:r>
              <a:rPr lang="en-US" dirty="0" smtClean="0"/>
              <a:t>Know the common Big-O categories</a:t>
            </a:r>
          </a:p>
          <a:p>
            <a:r>
              <a:rPr lang="en-US" dirty="0" smtClean="0"/>
              <a:t>Understand Big-O timing for common operations on lists and dictionaries in Python</a:t>
            </a:r>
          </a:p>
          <a:p>
            <a:r>
              <a:rPr lang="en-US" dirty="0" smtClean="0"/>
              <a:t>Know how to measure (benchmark) simple python programs</a:t>
            </a:r>
            <a:endParaRPr lang="en-US" dirty="0"/>
          </a:p>
        </p:txBody>
      </p:sp>
    </p:spTree>
    <p:extLst>
      <p:ext uri="{BB962C8B-B14F-4D97-AF65-F5344CB8AC3E}">
        <p14:creationId xmlns:p14="http://schemas.microsoft.com/office/powerpoint/2010/main" val="3378148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52282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Anagram detector</a:t>
            </a:r>
            <a:endParaRPr lang="en-US" dirty="0"/>
          </a:p>
        </p:txBody>
      </p:sp>
      <p:sp>
        <p:nvSpPr>
          <p:cNvPr id="3" name="Content Placeholder 2"/>
          <p:cNvSpPr>
            <a:spLocks noGrp="1"/>
          </p:cNvSpPr>
          <p:nvPr>
            <p:ph idx="1"/>
          </p:nvPr>
        </p:nvSpPr>
        <p:spPr/>
        <p:txBody>
          <a:bodyPr>
            <a:normAutofit/>
          </a:bodyPr>
          <a:lstStyle/>
          <a:p>
            <a:r>
              <a:rPr lang="en-US" dirty="0" smtClean="0"/>
              <a:t>Next we are going to look at several algorithms written in python that detect if one string is an anagram of another.</a:t>
            </a:r>
          </a:p>
          <a:p>
            <a:r>
              <a:rPr lang="en-US" dirty="0" smtClean="0"/>
              <a:t>'heart' and 'earth' are anagrams since you can rearrange the letters of 'heart' to get 'earth'</a:t>
            </a:r>
          </a:p>
          <a:p>
            <a:endParaRPr lang="en-US" dirty="0"/>
          </a:p>
        </p:txBody>
      </p:sp>
    </p:spTree>
    <p:extLst>
      <p:ext uri="{BB962C8B-B14F-4D97-AF65-F5344CB8AC3E}">
        <p14:creationId xmlns:p14="http://schemas.microsoft.com/office/powerpoint/2010/main" val="194610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anagramSolution</a:t>
            </a:r>
            <a:endParaRPr lang="en-US" dirty="0"/>
          </a:p>
        </p:txBody>
      </p:sp>
      <p:sp>
        <p:nvSpPr>
          <p:cNvPr id="3" name="Content Placeholder 2"/>
          <p:cNvSpPr>
            <a:spLocks noGrp="1"/>
          </p:cNvSpPr>
          <p:nvPr>
            <p:ph idx="1"/>
          </p:nvPr>
        </p:nvSpPr>
        <p:spPr/>
        <p:txBody>
          <a:bodyPr/>
          <a:lstStyle/>
          <a:p>
            <a:r>
              <a:rPr lang="en-US" dirty="0" smtClean="0"/>
              <a:t>We will define a function called   </a:t>
            </a:r>
            <a:br>
              <a:rPr lang="en-US" dirty="0" smtClean="0"/>
            </a:br>
            <a:r>
              <a:rPr lang="en-US" dirty="0" smtClean="0"/>
              <a:t>			</a:t>
            </a:r>
            <a:r>
              <a:rPr lang="en-US" dirty="0" err="1" smtClean="0">
                <a:latin typeface="Consolas"/>
                <a:cs typeface="Consolas"/>
              </a:rPr>
              <a:t>anagramSolution</a:t>
            </a:r>
            <a:r>
              <a:rPr lang="en-US" dirty="0" smtClean="0"/>
              <a:t>(s1, s2)</a:t>
            </a:r>
          </a:p>
          <a:p>
            <a:pPr marL="0" indent="0">
              <a:buNone/>
            </a:pPr>
            <a:r>
              <a:rPr lang="en-US" dirty="0" smtClean="0"/>
              <a:t>	that takes two strings and returns True if they 	are anagrams and False otherwise</a:t>
            </a:r>
          </a:p>
          <a:p>
            <a:endParaRPr lang="en-US" dirty="0"/>
          </a:p>
        </p:txBody>
      </p:sp>
    </p:spTree>
    <p:extLst>
      <p:ext uri="{BB962C8B-B14F-4D97-AF65-F5344CB8AC3E}">
        <p14:creationId xmlns:p14="http://schemas.microsoft.com/office/powerpoint/2010/main" val="160021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anagramSolution</a:t>
            </a:r>
            <a:r>
              <a:rPr lang="en-US" dirty="0">
                <a:latin typeface="Consolas"/>
                <a:cs typeface="Consolas"/>
              </a:rPr>
              <a:t>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Solution 1 – checking off</a:t>
            </a:r>
          </a:p>
          <a:p>
            <a:pPr marL="0" indent="0">
              <a:buNone/>
            </a:pPr>
            <a:r>
              <a:rPr lang="en-US" dirty="0" smtClean="0"/>
              <a:t>algorithm idea:</a:t>
            </a:r>
          </a:p>
          <a:p>
            <a:pPr marL="0" indent="0">
              <a:buNone/>
            </a:pPr>
            <a:r>
              <a:rPr lang="en-US" dirty="0" smtClean="0"/>
              <a:t>for each char c1 of s1</a:t>
            </a:r>
          </a:p>
          <a:p>
            <a:pPr marL="0" indent="0">
              <a:buNone/>
            </a:pPr>
            <a:r>
              <a:rPr lang="en-US" dirty="0"/>
              <a:t>	</a:t>
            </a:r>
            <a:r>
              <a:rPr lang="en-US" dirty="0" smtClean="0"/>
              <a:t>for each char c2 of s2</a:t>
            </a:r>
          </a:p>
          <a:p>
            <a:pPr marL="0" indent="0">
              <a:buNone/>
            </a:pPr>
            <a:r>
              <a:rPr lang="en-US" dirty="0"/>
              <a:t>	</a:t>
            </a:r>
            <a:r>
              <a:rPr lang="en-US" dirty="0" smtClean="0"/>
              <a:t>	if c1 == c2 then mark c2 in s2</a:t>
            </a:r>
          </a:p>
          <a:p>
            <a:pPr marL="0" indent="0">
              <a:buNone/>
            </a:pPr>
            <a:r>
              <a:rPr lang="en-US" dirty="0" smtClean="0"/>
              <a:t>anagram if we marked off all of s2</a:t>
            </a:r>
          </a:p>
          <a:p>
            <a:pPr marL="0" indent="0">
              <a:buNone/>
            </a:pPr>
            <a:endParaRPr lang="en-US" dirty="0"/>
          </a:p>
          <a:p>
            <a:pPr marL="0" indent="0">
              <a:buNone/>
            </a:pPr>
            <a:r>
              <a:rPr lang="en-US" dirty="0" smtClean="0"/>
              <a:t>see code anagram1.py, some details remain above, what if strings are different sizes?</a:t>
            </a:r>
          </a:p>
        </p:txBody>
      </p:sp>
    </p:spTree>
    <p:extLst>
      <p:ext uri="{BB962C8B-B14F-4D97-AF65-F5344CB8AC3E}">
        <p14:creationId xmlns:p14="http://schemas.microsoft.com/office/powerpoint/2010/main" val="2957346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anagramSolution2</a:t>
            </a:r>
            <a:endParaRPr lang="en-US" dirty="0"/>
          </a:p>
        </p:txBody>
      </p:sp>
      <p:sp>
        <p:nvSpPr>
          <p:cNvPr id="3" name="Content Placeholder 2"/>
          <p:cNvSpPr>
            <a:spLocks noGrp="1"/>
          </p:cNvSpPr>
          <p:nvPr>
            <p:ph idx="1"/>
          </p:nvPr>
        </p:nvSpPr>
        <p:spPr/>
        <p:txBody>
          <a:bodyPr>
            <a:normAutofit/>
          </a:bodyPr>
          <a:lstStyle/>
          <a:p>
            <a:r>
              <a:rPr lang="en-US" dirty="0" smtClean="0"/>
              <a:t>Solution 2 – sort compare</a:t>
            </a:r>
          </a:p>
          <a:p>
            <a:pPr marL="0" indent="0">
              <a:buNone/>
            </a:pPr>
            <a:r>
              <a:rPr lang="en-US" dirty="0" smtClean="0"/>
              <a:t>algorithm idea:</a:t>
            </a:r>
          </a:p>
          <a:p>
            <a:pPr marL="0" indent="0">
              <a:buNone/>
            </a:pPr>
            <a:r>
              <a:rPr lang="en-US" dirty="0" smtClean="0"/>
              <a:t>sort each string then see if they are the same</a:t>
            </a:r>
          </a:p>
          <a:p>
            <a:pPr marL="0" indent="0">
              <a:buNone/>
            </a:pPr>
            <a:endParaRPr lang="en-US" dirty="0"/>
          </a:p>
          <a:p>
            <a:pPr marL="0" indent="0">
              <a:buNone/>
            </a:pPr>
            <a:r>
              <a:rPr lang="en-US" dirty="0" smtClean="0"/>
              <a:t>see code anagram2.py, some details remain above, what if strings are different sizes?</a:t>
            </a:r>
          </a:p>
        </p:txBody>
      </p:sp>
    </p:spTree>
    <p:extLst>
      <p:ext uri="{BB962C8B-B14F-4D97-AF65-F5344CB8AC3E}">
        <p14:creationId xmlns:p14="http://schemas.microsoft.com/office/powerpoint/2010/main" val="374135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anagramSolution2</a:t>
            </a:r>
            <a:endParaRPr lang="en-US" dirty="0"/>
          </a:p>
        </p:txBody>
      </p:sp>
      <p:sp>
        <p:nvSpPr>
          <p:cNvPr id="3" name="Content Placeholder 2"/>
          <p:cNvSpPr>
            <a:spLocks noGrp="1"/>
          </p:cNvSpPr>
          <p:nvPr>
            <p:ph idx="1"/>
          </p:nvPr>
        </p:nvSpPr>
        <p:spPr/>
        <p:txBody>
          <a:bodyPr>
            <a:normAutofit/>
          </a:bodyPr>
          <a:lstStyle/>
          <a:p>
            <a:r>
              <a:rPr lang="en-US" dirty="0" smtClean="0"/>
              <a:t>Solution 2 – sort compare</a:t>
            </a:r>
          </a:p>
          <a:p>
            <a:r>
              <a:rPr lang="en-US" dirty="0" smtClean="0"/>
              <a:t>It appears at first to be O(n)</a:t>
            </a:r>
          </a:p>
          <a:p>
            <a:r>
              <a:rPr lang="en-US" dirty="0" smtClean="0"/>
              <a:t>but what about cost of</a:t>
            </a:r>
          </a:p>
          <a:p>
            <a:pPr lvl="1"/>
            <a:r>
              <a:rPr lang="en-US" dirty="0" smtClean="0"/>
              <a:t>list(s1)  - this is O(n)</a:t>
            </a:r>
          </a:p>
          <a:p>
            <a:pPr lvl="1"/>
            <a:r>
              <a:rPr lang="en-US" dirty="0" smtClean="0"/>
              <a:t>and list sort this is O(n log n)</a:t>
            </a:r>
          </a:p>
          <a:p>
            <a:pPr marL="457200" lvl="1" indent="0">
              <a:buNone/>
            </a:pPr>
            <a:r>
              <a:rPr lang="en-US" dirty="0" smtClean="0"/>
              <a:t>so the sort is the dominate term</a:t>
            </a:r>
          </a:p>
        </p:txBody>
      </p:sp>
    </p:spTree>
    <p:extLst>
      <p:ext uri="{BB962C8B-B14F-4D97-AF65-F5344CB8AC3E}">
        <p14:creationId xmlns:p14="http://schemas.microsoft.com/office/powerpoint/2010/main" val="428448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anagramSolution3</a:t>
            </a:r>
            <a:endParaRPr lang="en-US" dirty="0"/>
          </a:p>
        </p:txBody>
      </p:sp>
      <p:sp>
        <p:nvSpPr>
          <p:cNvPr id="3" name="Content Placeholder 2"/>
          <p:cNvSpPr>
            <a:spLocks noGrp="1"/>
          </p:cNvSpPr>
          <p:nvPr>
            <p:ph idx="1"/>
          </p:nvPr>
        </p:nvSpPr>
        <p:spPr/>
        <p:txBody>
          <a:bodyPr>
            <a:normAutofit lnSpcReduction="10000"/>
          </a:bodyPr>
          <a:lstStyle/>
          <a:p>
            <a:r>
              <a:rPr lang="en-US" dirty="0" smtClean="0"/>
              <a:t>Solution 2 – brute force</a:t>
            </a:r>
          </a:p>
          <a:p>
            <a:r>
              <a:rPr lang="en-US" dirty="0" smtClean="0"/>
              <a:t>a brute force solution involves tying all combinations</a:t>
            </a:r>
          </a:p>
          <a:p>
            <a:r>
              <a:rPr lang="en-US" dirty="0" smtClean="0"/>
              <a:t>so if we are comparing if dog is anagram for god we would create a list of all possible combination of dog and then see if god is in list</a:t>
            </a:r>
          </a:p>
          <a:p>
            <a:r>
              <a:rPr lang="en-US" dirty="0" smtClean="0"/>
              <a:t>list:    </a:t>
            </a:r>
          </a:p>
          <a:p>
            <a:pPr marL="0" indent="0">
              <a:buNone/>
            </a:pPr>
            <a:r>
              <a:rPr lang="en-US" dirty="0" smtClean="0"/>
              <a:t>		dog  </a:t>
            </a:r>
            <a:r>
              <a:rPr lang="en-US" dirty="0" err="1" smtClean="0"/>
              <a:t>dgo</a:t>
            </a:r>
            <a:r>
              <a:rPr lang="en-US" dirty="0" smtClean="0"/>
              <a:t>  </a:t>
            </a:r>
            <a:r>
              <a:rPr lang="en-US" dirty="0" err="1" smtClean="0"/>
              <a:t>odg</a:t>
            </a:r>
            <a:r>
              <a:rPr lang="en-US" dirty="0" smtClean="0"/>
              <a:t>  </a:t>
            </a:r>
            <a:r>
              <a:rPr lang="en-US" dirty="0" err="1" smtClean="0"/>
              <a:t>dgo</a:t>
            </a:r>
            <a:r>
              <a:rPr lang="en-US" dirty="0" smtClean="0"/>
              <a:t>  </a:t>
            </a:r>
            <a:r>
              <a:rPr lang="en-US" dirty="0" smtClean="0">
                <a:solidFill>
                  <a:srgbClr val="0000FF"/>
                </a:solidFill>
              </a:rPr>
              <a:t>god</a:t>
            </a:r>
            <a:r>
              <a:rPr lang="en-US" dirty="0" smtClean="0"/>
              <a:t>  </a:t>
            </a:r>
            <a:r>
              <a:rPr lang="en-US" dirty="0" err="1" smtClean="0"/>
              <a:t>gdo</a:t>
            </a:r>
            <a:endParaRPr lang="en-US" dirty="0" smtClean="0"/>
          </a:p>
          <a:p>
            <a:endParaRPr lang="en-US" dirty="0" smtClean="0"/>
          </a:p>
          <a:p>
            <a:endParaRPr lang="en-US" dirty="0" smtClean="0"/>
          </a:p>
        </p:txBody>
      </p:sp>
    </p:spTree>
    <p:extLst>
      <p:ext uri="{BB962C8B-B14F-4D97-AF65-F5344CB8AC3E}">
        <p14:creationId xmlns:p14="http://schemas.microsoft.com/office/powerpoint/2010/main" val="122435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how many combination for heart:</a:t>
            </a:r>
          </a:p>
          <a:p>
            <a:r>
              <a:rPr lang="en-US" dirty="0" smtClean="0"/>
              <a:t>If you have n letters, you have n choices for first letter</a:t>
            </a:r>
          </a:p>
          <a:p>
            <a:r>
              <a:rPr lang="en-US" dirty="0" smtClean="0"/>
              <a:t>for each of those you then have n-1 for second</a:t>
            </a:r>
          </a:p>
          <a:p>
            <a:r>
              <a:rPr lang="en-US" dirty="0" smtClean="0"/>
              <a:t>and then n-2 for next</a:t>
            </a:r>
          </a:p>
          <a:p>
            <a:r>
              <a:rPr lang="en-US" dirty="0" smtClean="0"/>
              <a:t>'heart' is 5 letters so you have 5 x 4 x 3 x 2 x 1 for n of 5, this is n factorial (n!) which is slowest of any Big-O we will ever talk about.</a:t>
            </a:r>
          </a:p>
        </p:txBody>
      </p:sp>
    </p:spTree>
    <p:extLst>
      <p:ext uri="{BB962C8B-B14F-4D97-AF65-F5344CB8AC3E}">
        <p14:creationId xmlns:p14="http://schemas.microsoft.com/office/powerpoint/2010/main" val="3689552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223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Compare two programs for adding:</a:t>
            </a:r>
            <a:br>
              <a:rPr lang="en-US" dirty="0" smtClean="0"/>
            </a:br>
            <a:r>
              <a:rPr lang="en-US" dirty="0" smtClean="0"/>
              <a:t>1 + 2 + 3 + 4 +… + n</a:t>
            </a:r>
            <a:endParaRPr lang="en-US"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290085" y="2126019"/>
            <a:ext cx="4291988" cy="2820096"/>
          </a:xfrm>
          <a:prstGeom prst="rect">
            <a:avLst/>
          </a:prstGeom>
        </p:spPr>
      </p:pic>
      <p:pic>
        <p:nvPicPr>
          <p:cNvPr id="8" name="Picture 7"/>
          <p:cNvPicPr>
            <a:picLocks noChangeAspect="1"/>
          </p:cNvPicPr>
          <p:nvPr/>
        </p:nvPicPr>
        <p:blipFill>
          <a:blip r:embed="rId3"/>
          <a:stretch>
            <a:fillRect/>
          </a:stretch>
        </p:blipFill>
        <p:spPr>
          <a:xfrm>
            <a:off x="4745590" y="2169919"/>
            <a:ext cx="4149165" cy="2352880"/>
          </a:xfrm>
          <a:prstGeom prst="rect">
            <a:avLst/>
          </a:prstGeom>
        </p:spPr>
      </p:pic>
      <p:sp>
        <p:nvSpPr>
          <p:cNvPr id="9" name="TextBox 8"/>
          <p:cNvSpPr txBox="1"/>
          <p:nvPr/>
        </p:nvSpPr>
        <p:spPr>
          <a:xfrm>
            <a:off x="1996905" y="5572483"/>
            <a:ext cx="5595364" cy="707886"/>
          </a:xfrm>
          <a:prstGeom prst="rect">
            <a:avLst/>
          </a:prstGeom>
          <a:noFill/>
        </p:spPr>
        <p:txBody>
          <a:bodyPr wrap="none" rtlCol="0">
            <a:spAutoFit/>
          </a:bodyPr>
          <a:lstStyle/>
          <a:p>
            <a:r>
              <a:rPr lang="en-US" sz="4000" i="1" dirty="0" smtClean="0"/>
              <a:t>Which program is better?</a:t>
            </a:r>
            <a:endParaRPr lang="en-US" sz="4000" i="1" dirty="0"/>
          </a:p>
        </p:txBody>
      </p:sp>
    </p:spTree>
    <p:extLst>
      <p:ext uri="{BB962C8B-B14F-4D97-AF65-F5344CB8AC3E}">
        <p14:creationId xmlns:p14="http://schemas.microsoft.com/office/powerpoint/2010/main" val="30600957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compare</a:t>
            </a:r>
            <a:endParaRPr lang="en-US" dirty="0"/>
          </a:p>
        </p:txBody>
      </p:sp>
      <p:sp>
        <p:nvSpPr>
          <p:cNvPr id="3" name="Content Placeholder 2"/>
          <p:cNvSpPr>
            <a:spLocks noGrp="1"/>
          </p:cNvSpPr>
          <p:nvPr>
            <p:ph idx="1"/>
          </p:nvPr>
        </p:nvSpPr>
        <p:spPr/>
        <p:txBody>
          <a:bodyPr/>
          <a:lstStyle/>
          <a:p>
            <a:r>
              <a:rPr lang="en-US" dirty="0" smtClean="0"/>
              <a:t>you can compare memory size, readability, self-commenting, speed, or other things</a:t>
            </a:r>
          </a:p>
          <a:p>
            <a:r>
              <a:rPr lang="en-US" dirty="0" smtClean="0"/>
              <a:t>What we will be more in computing resources:</a:t>
            </a:r>
          </a:p>
          <a:p>
            <a:r>
              <a:rPr lang="en-US" dirty="0" smtClean="0"/>
              <a:t>speed and memory</a:t>
            </a:r>
          </a:p>
          <a:p>
            <a:r>
              <a:rPr lang="en-US" dirty="0" smtClean="0"/>
              <a:t>Speed will be our most important criteria when comparing two programs</a:t>
            </a:r>
          </a:p>
          <a:p>
            <a:r>
              <a:rPr lang="en-US" dirty="0" smtClean="0"/>
              <a:t>Why not memory size?</a:t>
            </a:r>
            <a:endParaRPr lang="en-US" dirty="0"/>
          </a:p>
        </p:txBody>
      </p:sp>
    </p:spTree>
    <p:extLst>
      <p:ext uri="{BB962C8B-B14F-4D97-AF65-F5344CB8AC3E}">
        <p14:creationId xmlns:p14="http://schemas.microsoft.com/office/powerpoint/2010/main" val="32070106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 algorithm to solve a problem</a:t>
            </a:r>
            <a:endParaRPr lang="en-US" dirty="0"/>
          </a:p>
        </p:txBody>
      </p:sp>
      <p:sp>
        <p:nvSpPr>
          <p:cNvPr id="3" name="Content Placeholder 2"/>
          <p:cNvSpPr>
            <a:spLocks noGrp="1"/>
          </p:cNvSpPr>
          <p:nvPr>
            <p:ph idx="1"/>
          </p:nvPr>
        </p:nvSpPr>
        <p:spPr/>
        <p:txBody>
          <a:bodyPr/>
          <a:lstStyle/>
          <a:p>
            <a:r>
              <a:rPr lang="en-US" dirty="0" smtClean="0"/>
              <a:t>We are interested in various computing problems and measuring the speed of one algorithm A vs. another algorithm B for solving the same problem.</a:t>
            </a:r>
          </a:p>
          <a:p>
            <a:r>
              <a:rPr lang="en-US" dirty="0" smtClean="0"/>
              <a:t>One way to do this is to actually write both and 'benchmark' their speed by timing them.</a:t>
            </a:r>
            <a:endParaRPr lang="en-US" dirty="0"/>
          </a:p>
        </p:txBody>
      </p:sp>
    </p:spTree>
    <p:extLst>
      <p:ext uri="{BB962C8B-B14F-4D97-AF65-F5344CB8AC3E}">
        <p14:creationId xmlns:p14="http://schemas.microsoft.com/office/powerpoint/2010/main" val="5566438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a:t>
            </a:r>
            <a:endParaRPr lang="en-US" dirty="0"/>
          </a:p>
        </p:txBody>
      </p:sp>
      <p:sp>
        <p:nvSpPr>
          <p:cNvPr id="3" name="Content Placeholder 2"/>
          <p:cNvSpPr>
            <a:spLocks noGrp="1"/>
          </p:cNvSpPr>
          <p:nvPr>
            <p:ph idx="1"/>
          </p:nvPr>
        </p:nvSpPr>
        <p:spPr>
          <a:xfrm>
            <a:off x="457200" y="1600200"/>
            <a:ext cx="8229600" cy="4938920"/>
          </a:xfrm>
        </p:spPr>
        <p:txBody>
          <a:bodyPr>
            <a:normAutofit fontScale="55000" lnSpcReduction="20000"/>
          </a:bodyPr>
          <a:lstStyle/>
          <a:p>
            <a:pPr marL="0" indent="0">
              <a:buNone/>
            </a:pPr>
            <a:r>
              <a:rPr lang="en-US" b="1" dirty="0">
                <a:latin typeface="Consolas"/>
                <a:cs typeface="Consolas"/>
              </a:rPr>
              <a:t>import </a:t>
            </a:r>
            <a:r>
              <a:rPr lang="en-US" dirty="0" smtClean="0">
                <a:latin typeface="Consolas"/>
                <a:cs typeface="Consolas"/>
              </a:rPr>
              <a:t>time</a:t>
            </a:r>
            <a:br>
              <a:rPr lang="en-US" dirty="0" smtClean="0">
                <a:latin typeface="Consolas"/>
                <a:cs typeface="Consolas"/>
              </a:rPr>
            </a:br>
            <a:r>
              <a:rPr lang="en-US" dirty="0" smtClean="0">
                <a:latin typeface="Consolas"/>
                <a:cs typeface="Consolas"/>
              </a:rPr>
              <a:t/>
            </a:r>
            <a:br>
              <a:rPr lang="en-US" dirty="0" smtClean="0">
                <a:latin typeface="Consolas"/>
                <a:cs typeface="Consolas"/>
              </a:rPr>
            </a:br>
            <a:r>
              <a:rPr lang="en-US" i="1" dirty="0">
                <a:latin typeface="Consolas"/>
                <a:cs typeface="Consolas"/>
              </a:rPr>
              <a:t># cleaned up version to sum 1 + 2 + 3 up to n</a:t>
            </a:r>
            <a:br>
              <a:rPr lang="en-US" i="1" dirty="0">
                <a:latin typeface="Consolas"/>
                <a:cs typeface="Consolas"/>
              </a:rPr>
            </a:br>
            <a:r>
              <a:rPr lang="en-US" i="1" dirty="0" smtClean="0">
                <a:latin typeface="Consolas"/>
                <a:cs typeface="Consolas"/>
              </a:rPr>
              <a:t># with timer added</a:t>
            </a:r>
          </a:p>
          <a:p>
            <a:pPr marL="0" indent="0">
              <a:buNone/>
            </a:pPr>
            <a:r>
              <a:rPr lang="en-US" b="1" dirty="0" err="1" smtClean="0">
                <a:latin typeface="Consolas"/>
                <a:cs typeface="Consolas"/>
              </a:rPr>
              <a:t>def</a:t>
            </a:r>
            <a:r>
              <a:rPr lang="en-US" b="1" dirty="0" smtClean="0">
                <a:latin typeface="Consolas"/>
                <a:cs typeface="Consolas"/>
              </a:rPr>
              <a:t> </a:t>
            </a:r>
            <a:r>
              <a:rPr lang="en-US" dirty="0" err="1" smtClean="0">
                <a:latin typeface="Consolas"/>
                <a:cs typeface="Consolas"/>
              </a:rPr>
              <a:t>sum_of_n</a:t>
            </a:r>
            <a:r>
              <a:rPr lang="en-US" dirty="0" smtClean="0">
                <a:latin typeface="Consolas"/>
                <a:cs typeface="Consolas"/>
              </a:rPr>
              <a:t>(n): # algorithm A</a:t>
            </a:r>
            <a:br>
              <a:rPr lang="en-US" dirty="0" smtClean="0">
                <a:latin typeface="Consolas"/>
                <a:cs typeface="Consolas"/>
              </a:rPr>
            </a:br>
            <a:r>
              <a:rPr lang="en-US" dirty="0" smtClean="0">
                <a:latin typeface="Consolas"/>
                <a:cs typeface="Consolas"/>
              </a:rPr>
              <a:t>    </a:t>
            </a:r>
            <a:r>
              <a:rPr lang="en-US" dirty="0" smtClean="0">
                <a:solidFill>
                  <a:srgbClr val="0000FF"/>
                </a:solidFill>
                <a:latin typeface="Consolas"/>
                <a:cs typeface="Consolas"/>
              </a:rPr>
              <a:t>start = </a:t>
            </a:r>
            <a:r>
              <a:rPr lang="en-US" dirty="0" err="1" smtClean="0">
                <a:solidFill>
                  <a:srgbClr val="0000FF"/>
                </a:solidFill>
                <a:latin typeface="Consolas"/>
                <a:cs typeface="Consolas"/>
              </a:rPr>
              <a:t>time.time</a:t>
            </a:r>
            <a:r>
              <a:rPr lang="en-US" dirty="0" smtClean="0">
                <a:solidFill>
                  <a:srgbClr val="0000FF"/>
                </a:solidFill>
                <a:latin typeface="Consolas"/>
                <a:cs typeface="Consolas"/>
              </a:rPr>
              <a:t>() </a:t>
            </a:r>
            <a:r>
              <a:rPr lang="en-US" i="1" dirty="0">
                <a:solidFill>
                  <a:srgbClr val="0000FF"/>
                </a:solidFill>
                <a:latin typeface="Consolas"/>
                <a:cs typeface="Consolas"/>
              </a:rPr>
              <a:t># system time in </a:t>
            </a:r>
            <a:r>
              <a:rPr lang="en-US" i="1" dirty="0" smtClean="0">
                <a:solidFill>
                  <a:srgbClr val="0000FF"/>
                </a:solidFill>
                <a:latin typeface="Consolas"/>
                <a:cs typeface="Consolas"/>
              </a:rPr>
              <a:t>seconds</a:t>
            </a:r>
            <a:r>
              <a:rPr lang="en-US" i="1" dirty="0">
                <a:latin typeface="Consolas"/>
                <a:cs typeface="Consolas"/>
              </a:rPr>
              <a:t/>
            </a:r>
            <a:br>
              <a:rPr lang="en-US" i="1" dirty="0">
                <a:latin typeface="Consolas"/>
                <a:cs typeface="Consolas"/>
              </a:rPr>
            </a:br>
            <a:r>
              <a:rPr lang="en-US" i="1" dirty="0">
                <a:latin typeface="Consolas"/>
                <a:cs typeface="Consolas"/>
              </a:rPr>
              <a:t>    </a:t>
            </a:r>
            <a:r>
              <a:rPr lang="en-US" dirty="0" err="1" smtClean="0">
                <a:latin typeface="Consolas"/>
                <a:cs typeface="Consolas"/>
              </a:rPr>
              <a:t>the_sum</a:t>
            </a:r>
            <a:r>
              <a:rPr lang="en-US" dirty="0" smtClean="0">
                <a:latin typeface="Consolas"/>
                <a:cs typeface="Consolas"/>
              </a:rPr>
              <a:t> = </a:t>
            </a:r>
            <a:r>
              <a:rPr lang="en-US" dirty="0">
                <a:latin typeface="Consolas"/>
                <a:cs typeface="Consolas"/>
              </a:rPr>
              <a:t>0</a:t>
            </a:r>
            <a:br>
              <a:rPr lang="en-US" dirty="0">
                <a:latin typeface="Consolas"/>
                <a:cs typeface="Consolas"/>
              </a:rPr>
            </a:br>
            <a:r>
              <a:rPr lang="en-US" dirty="0">
                <a:latin typeface="Consolas"/>
                <a:cs typeface="Consolas"/>
              </a:rPr>
              <a:t>    </a:t>
            </a:r>
            <a:r>
              <a:rPr lang="en-US" b="1" dirty="0">
                <a:latin typeface="Consolas"/>
                <a:cs typeface="Consolas"/>
              </a:rPr>
              <a:t>for </a:t>
            </a:r>
            <a:r>
              <a:rPr lang="en-US" dirty="0" err="1" smtClean="0">
                <a:latin typeface="Consolas"/>
                <a:cs typeface="Consolas"/>
              </a:rPr>
              <a:t>i</a:t>
            </a:r>
            <a:r>
              <a:rPr lang="en-US" dirty="0" smtClean="0">
                <a:latin typeface="Consolas"/>
                <a:cs typeface="Consolas"/>
              </a:rPr>
              <a:t> </a:t>
            </a:r>
            <a:r>
              <a:rPr lang="en-US" b="1" dirty="0">
                <a:latin typeface="Consolas"/>
                <a:cs typeface="Consolas"/>
              </a:rPr>
              <a:t>in </a:t>
            </a:r>
            <a:r>
              <a:rPr lang="en-US" dirty="0">
                <a:latin typeface="Consolas"/>
                <a:cs typeface="Consolas"/>
              </a:rPr>
              <a:t>range</a:t>
            </a:r>
            <a:r>
              <a:rPr lang="en-US" dirty="0" smtClean="0">
                <a:latin typeface="Consolas"/>
                <a:cs typeface="Consolas"/>
              </a:rPr>
              <a:t>(</a:t>
            </a:r>
            <a:r>
              <a:rPr lang="en-US" dirty="0">
                <a:latin typeface="Consolas"/>
                <a:cs typeface="Consolas"/>
              </a:rPr>
              <a:t>1</a:t>
            </a:r>
            <a:r>
              <a:rPr lang="en-US" dirty="0" smtClean="0">
                <a:latin typeface="Consolas"/>
                <a:cs typeface="Consolas"/>
              </a:rPr>
              <a:t>,n+</a:t>
            </a:r>
            <a:r>
              <a:rPr lang="en-US" dirty="0">
                <a:latin typeface="Consolas"/>
                <a:cs typeface="Consolas"/>
              </a:rPr>
              <a:t>1</a:t>
            </a:r>
            <a:r>
              <a:rPr lang="en-US" dirty="0" smtClean="0">
                <a:latin typeface="Consolas"/>
                <a:cs typeface="Consolas"/>
              </a:rPr>
              <a:t>):</a:t>
            </a:r>
            <a:br>
              <a:rPr lang="en-US" dirty="0" smtClean="0">
                <a:latin typeface="Consolas"/>
                <a:cs typeface="Consolas"/>
              </a:rPr>
            </a:br>
            <a:r>
              <a:rPr lang="en-US" dirty="0" smtClean="0">
                <a:latin typeface="Consolas"/>
                <a:cs typeface="Consolas"/>
              </a:rPr>
              <a:t>        </a:t>
            </a:r>
            <a:r>
              <a:rPr lang="en-US" dirty="0" err="1" smtClean="0">
                <a:latin typeface="Consolas"/>
                <a:cs typeface="Consolas"/>
              </a:rPr>
              <a:t>the_sum</a:t>
            </a:r>
            <a:r>
              <a:rPr lang="en-US" dirty="0" smtClean="0">
                <a:latin typeface="Consolas"/>
                <a:cs typeface="Consolas"/>
              </a:rPr>
              <a:t> += </a:t>
            </a:r>
            <a:r>
              <a:rPr lang="en-US" dirty="0" err="1" smtClean="0">
                <a:latin typeface="Consolas"/>
                <a:cs typeface="Consolas"/>
              </a:rPr>
              <a:t>i</a:t>
            </a:r>
            <a:r>
              <a:rPr lang="en-US" dirty="0" smtClean="0">
                <a:latin typeface="Consolas"/>
                <a:cs typeface="Consolas"/>
              </a:rPr>
              <a:t/>
            </a:r>
            <a:br>
              <a:rPr lang="en-US" dirty="0" smtClean="0">
                <a:latin typeface="Consolas"/>
                <a:cs typeface="Consolas"/>
              </a:rPr>
            </a:br>
            <a:r>
              <a:rPr lang="en-US" dirty="0" smtClean="0">
                <a:latin typeface="Consolas"/>
                <a:cs typeface="Consolas"/>
              </a:rPr>
              <a:t> </a:t>
            </a:r>
            <a:r>
              <a:rPr lang="en-US" dirty="0" smtClean="0">
                <a:solidFill>
                  <a:srgbClr val="0000FF"/>
                </a:solidFill>
                <a:latin typeface="Consolas"/>
                <a:cs typeface="Consolas"/>
              </a:rPr>
              <a:t>   stop = </a:t>
            </a:r>
            <a:r>
              <a:rPr lang="en-US" dirty="0" err="1" smtClean="0">
                <a:solidFill>
                  <a:srgbClr val="0000FF"/>
                </a:solidFill>
                <a:latin typeface="Consolas"/>
                <a:cs typeface="Consolas"/>
              </a:rPr>
              <a:t>time.time</a:t>
            </a:r>
            <a:r>
              <a:rPr lang="en-US" dirty="0" smtClean="0">
                <a:solidFill>
                  <a:srgbClr val="0000FF"/>
                </a:solidFill>
                <a:latin typeface="Consolas"/>
                <a:cs typeface="Consolas"/>
              </a:rPr>
              <a:t>() </a:t>
            </a:r>
            <a:r>
              <a:rPr lang="en-US" i="1" dirty="0">
                <a:solidFill>
                  <a:srgbClr val="0000FF"/>
                </a:solidFill>
                <a:latin typeface="Consolas"/>
                <a:cs typeface="Consolas"/>
              </a:rPr>
              <a:t># stop time</a:t>
            </a:r>
            <a:br>
              <a:rPr lang="en-US" i="1" dirty="0">
                <a:solidFill>
                  <a:srgbClr val="0000FF"/>
                </a:solidFill>
                <a:latin typeface="Consolas"/>
                <a:cs typeface="Consolas"/>
              </a:rPr>
            </a:br>
            <a:r>
              <a:rPr lang="en-US" i="1" dirty="0">
                <a:solidFill>
                  <a:srgbClr val="0000FF"/>
                </a:solidFill>
                <a:latin typeface="Consolas"/>
                <a:cs typeface="Consolas"/>
              </a:rPr>
              <a:t/>
            </a:r>
            <a:br>
              <a:rPr lang="en-US" i="1" dirty="0">
                <a:solidFill>
                  <a:srgbClr val="0000FF"/>
                </a:solidFill>
                <a:latin typeface="Consolas"/>
                <a:cs typeface="Consolas"/>
              </a:rPr>
            </a:br>
            <a:r>
              <a:rPr lang="en-US" i="1" dirty="0">
                <a:latin typeface="Consolas"/>
                <a:cs typeface="Consolas"/>
              </a:rPr>
              <a:t>    </a:t>
            </a:r>
            <a:r>
              <a:rPr lang="en-US" b="1" dirty="0">
                <a:latin typeface="Consolas"/>
                <a:cs typeface="Consolas"/>
              </a:rPr>
              <a:t>return </a:t>
            </a:r>
            <a:r>
              <a:rPr lang="en-US" dirty="0" err="1" smtClean="0">
                <a:latin typeface="Consolas"/>
                <a:cs typeface="Consolas"/>
              </a:rPr>
              <a:t>the_sum</a:t>
            </a:r>
            <a:r>
              <a:rPr lang="en-US" dirty="0" smtClean="0">
                <a:latin typeface="Consolas"/>
                <a:cs typeface="Consolas"/>
              </a:rPr>
              <a:t>, </a:t>
            </a:r>
            <a:r>
              <a:rPr lang="en-US" dirty="0" smtClean="0">
                <a:solidFill>
                  <a:srgbClr val="0000FF"/>
                </a:solidFill>
                <a:latin typeface="Consolas"/>
                <a:cs typeface="Consolas"/>
              </a:rPr>
              <a:t>stop-start</a:t>
            </a:r>
            <a:br>
              <a:rPr lang="en-US" dirty="0" smtClean="0">
                <a:solidFill>
                  <a:srgbClr val="0000FF"/>
                </a:solidFill>
                <a:latin typeface="Consolas"/>
                <a:cs typeface="Consolas"/>
              </a:rPr>
            </a:br>
            <a:r>
              <a:rPr lang="en-US" dirty="0" smtClean="0">
                <a:latin typeface="Consolas"/>
                <a:cs typeface="Consolas"/>
              </a:rPr>
              <a:t/>
            </a:r>
            <a:br>
              <a:rPr lang="en-US" dirty="0" smtClean="0">
                <a:latin typeface="Consolas"/>
                <a:cs typeface="Consolas"/>
              </a:rPr>
            </a:br>
            <a:endParaRPr lang="en-US" dirty="0" smtClean="0">
              <a:latin typeface="Consolas"/>
              <a:cs typeface="Consolas"/>
            </a:endParaRPr>
          </a:p>
          <a:p>
            <a:pPr marL="0" indent="0">
              <a:buNone/>
            </a:pPr>
            <a:r>
              <a:rPr lang="en-US" dirty="0" smtClean="0">
                <a:latin typeface="Consolas"/>
                <a:cs typeface="Consolas"/>
              </a:rPr>
              <a:t>print("times for n = ", 100000)</a:t>
            </a:r>
          </a:p>
          <a:p>
            <a:pPr marL="0" indent="0">
              <a:buNone/>
            </a:pPr>
            <a:endParaRPr lang="en-US" dirty="0" smtClean="0">
              <a:latin typeface="Consolas"/>
              <a:cs typeface="Consolas"/>
            </a:endParaRPr>
          </a:p>
          <a:p>
            <a:pPr marL="0" indent="0">
              <a:buNone/>
            </a:pPr>
            <a:r>
              <a:rPr lang="en-US" b="1" dirty="0" smtClean="0">
                <a:latin typeface="Consolas"/>
                <a:cs typeface="Consolas"/>
              </a:rPr>
              <a:t>for </a:t>
            </a:r>
            <a:r>
              <a:rPr lang="en-US" dirty="0" smtClean="0">
                <a:latin typeface="Consolas"/>
                <a:cs typeface="Consolas"/>
              </a:rPr>
              <a:t>times </a:t>
            </a:r>
            <a:r>
              <a:rPr lang="en-US" b="1" dirty="0">
                <a:latin typeface="Consolas"/>
                <a:cs typeface="Consolas"/>
              </a:rPr>
              <a:t>in </a:t>
            </a:r>
            <a:r>
              <a:rPr lang="en-US" dirty="0">
                <a:latin typeface="Consolas"/>
                <a:cs typeface="Consolas"/>
              </a:rPr>
              <a:t>range</a:t>
            </a:r>
            <a:r>
              <a:rPr lang="en-US" dirty="0" smtClean="0">
                <a:latin typeface="Consolas"/>
                <a:cs typeface="Consolas"/>
              </a:rPr>
              <a:t>(</a:t>
            </a:r>
            <a:r>
              <a:rPr lang="en-US" dirty="0">
                <a:latin typeface="Consolas"/>
                <a:cs typeface="Consolas"/>
              </a:rPr>
              <a:t>5</a:t>
            </a:r>
            <a:r>
              <a:rPr lang="en-US" dirty="0" smtClean="0">
                <a:latin typeface="Consolas"/>
                <a:cs typeface="Consolas"/>
              </a:rPr>
              <a:t>):</a:t>
            </a:r>
            <a:br>
              <a:rPr lang="en-US" dirty="0" smtClean="0">
                <a:latin typeface="Consolas"/>
                <a:cs typeface="Consolas"/>
              </a:rPr>
            </a:br>
            <a:r>
              <a:rPr lang="en-US" dirty="0" smtClean="0">
                <a:latin typeface="Consolas"/>
                <a:cs typeface="Consolas"/>
              </a:rPr>
              <a:t>    </a:t>
            </a:r>
            <a:r>
              <a:rPr lang="en-US" dirty="0">
                <a:latin typeface="Consolas"/>
                <a:cs typeface="Consolas"/>
              </a:rPr>
              <a:t>print</a:t>
            </a:r>
            <a:r>
              <a:rPr lang="en-US" dirty="0" smtClean="0">
                <a:latin typeface="Consolas"/>
                <a:cs typeface="Consolas"/>
              </a:rPr>
              <a:t>( </a:t>
            </a:r>
            <a:r>
              <a:rPr lang="en-US" b="1" dirty="0">
                <a:latin typeface="Consolas"/>
                <a:cs typeface="Consolas"/>
              </a:rPr>
              <a:t>"Sum is %d required %10.7f seconds"</a:t>
            </a:r>
            <a:r>
              <a:rPr lang="en-US" dirty="0" smtClean="0">
                <a:latin typeface="Consolas"/>
                <a:cs typeface="Consolas"/>
              </a:rPr>
              <a:t>%(</a:t>
            </a:r>
            <a:r>
              <a:rPr lang="en-US" dirty="0" err="1" smtClean="0">
                <a:latin typeface="Consolas"/>
                <a:cs typeface="Consolas"/>
              </a:rPr>
              <a:t>sum_of_n</a:t>
            </a:r>
            <a:r>
              <a:rPr lang="en-US" dirty="0" smtClean="0">
                <a:latin typeface="Consolas"/>
                <a:cs typeface="Consolas"/>
              </a:rPr>
              <a:t>(</a:t>
            </a:r>
            <a:r>
              <a:rPr lang="en-US" dirty="0">
                <a:latin typeface="Consolas"/>
                <a:cs typeface="Consolas"/>
              </a:rPr>
              <a:t>10000</a:t>
            </a:r>
            <a:r>
              <a:rPr lang="en-US" dirty="0" smtClean="0">
                <a:latin typeface="Consolas"/>
                <a:cs typeface="Consolas"/>
              </a:rPr>
              <a:t>)))</a:t>
            </a:r>
            <a:br>
              <a:rPr lang="en-US" dirty="0" smtClean="0">
                <a:latin typeface="Consolas"/>
                <a:cs typeface="Consolas"/>
              </a:rPr>
            </a:br>
            <a:endParaRPr lang="en-US" dirty="0">
              <a:latin typeface="Consolas"/>
              <a:cs typeface="Consolas"/>
            </a:endParaRPr>
          </a:p>
        </p:txBody>
      </p:sp>
    </p:spTree>
    <p:extLst>
      <p:ext uri="{BB962C8B-B14F-4D97-AF65-F5344CB8AC3E}">
        <p14:creationId xmlns:p14="http://schemas.microsoft.com/office/powerpoint/2010/main" val="3308996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sz="1800" dirty="0">
                <a:latin typeface="Consolas"/>
                <a:cs typeface="Consolas"/>
              </a:rPr>
              <a:t>times for n =  100000</a:t>
            </a:r>
          </a:p>
          <a:p>
            <a:pPr marL="0" indent="0">
              <a:lnSpc>
                <a:spcPct val="80000"/>
              </a:lnSpc>
              <a:buNone/>
            </a:pPr>
            <a:r>
              <a:rPr lang="en-US" sz="1800" dirty="0">
                <a:latin typeface="Consolas"/>
                <a:cs typeface="Consolas"/>
              </a:rPr>
              <a:t>Sum is 50005000 required  0.0011640 seconds</a:t>
            </a:r>
          </a:p>
          <a:p>
            <a:pPr marL="0" indent="0">
              <a:lnSpc>
                <a:spcPct val="80000"/>
              </a:lnSpc>
              <a:buNone/>
            </a:pPr>
            <a:r>
              <a:rPr lang="en-US" sz="1800" dirty="0">
                <a:latin typeface="Consolas"/>
                <a:cs typeface="Consolas"/>
              </a:rPr>
              <a:t>Sum is 50005000 required  0.0011241 seconds</a:t>
            </a:r>
          </a:p>
          <a:p>
            <a:pPr marL="0" indent="0">
              <a:lnSpc>
                <a:spcPct val="80000"/>
              </a:lnSpc>
              <a:buNone/>
            </a:pPr>
            <a:r>
              <a:rPr lang="en-US" sz="1800" dirty="0">
                <a:latin typeface="Consolas"/>
                <a:cs typeface="Consolas"/>
              </a:rPr>
              <a:t>Sum is 50005000 required  0.0010769 seconds</a:t>
            </a:r>
          </a:p>
          <a:p>
            <a:pPr marL="0" indent="0">
              <a:lnSpc>
                <a:spcPct val="80000"/>
              </a:lnSpc>
              <a:buNone/>
            </a:pPr>
            <a:r>
              <a:rPr lang="en-US" sz="1800" dirty="0">
                <a:latin typeface="Consolas"/>
                <a:cs typeface="Consolas"/>
              </a:rPr>
              <a:t>Sum is 50005000 required  0.0010211 seconds</a:t>
            </a:r>
          </a:p>
          <a:p>
            <a:pPr marL="0" indent="0">
              <a:lnSpc>
                <a:spcPct val="80000"/>
              </a:lnSpc>
              <a:buNone/>
            </a:pPr>
            <a:r>
              <a:rPr lang="en-US" sz="1800" dirty="0">
                <a:latin typeface="Consolas"/>
                <a:cs typeface="Consolas"/>
              </a:rPr>
              <a:t>Sum is 50005000 required  0.0010970 </a:t>
            </a:r>
            <a:r>
              <a:rPr lang="en-US" sz="1800" dirty="0" smtClean="0">
                <a:latin typeface="Consolas"/>
                <a:cs typeface="Consolas"/>
              </a:rPr>
              <a:t>seconds</a:t>
            </a:r>
          </a:p>
          <a:p>
            <a:pPr marL="0" indent="0">
              <a:lnSpc>
                <a:spcPct val="80000"/>
              </a:lnSpc>
              <a:buNone/>
            </a:pPr>
            <a:endParaRPr lang="en-US" sz="1800" dirty="0">
              <a:latin typeface="Consolas"/>
              <a:cs typeface="Consolas"/>
            </a:endParaRPr>
          </a:p>
          <a:p>
            <a:pPr marL="0" indent="0">
              <a:lnSpc>
                <a:spcPct val="80000"/>
              </a:lnSpc>
              <a:buNone/>
            </a:pPr>
            <a:r>
              <a:rPr lang="en-US" sz="1800" dirty="0" smtClean="0">
                <a:latin typeface="Consolas"/>
                <a:cs typeface="Consolas"/>
              </a:rPr>
              <a:t>times for n = 10,000, 100,000, 1,000,000, 100,000,000</a:t>
            </a:r>
          </a:p>
          <a:p>
            <a:pPr marL="0" indent="0">
              <a:lnSpc>
                <a:spcPct val="80000"/>
              </a:lnSpc>
              <a:buNone/>
            </a:pPr>
            <a:r>
              <a:rPr lang="en-US" sz="1800" dirty="0" smtClean="0">
                <a:latin typeface="Consolas"/>
                <a:cs typeface="Consolas"/>
              </a:rPr>
              <a:t>Sum up to      10000 required  0.0019689 seconds</a:t>
            </a:r>
          </a:p>
          <a:p>
            <a:pPr marL="0" indent="0">
              <a:lnSpc>
                <a:spcPct val="80000"/>
              </a:lnSpc>
              <a:buNone/>
            </a:pPr>
            <a:r>
              <a:rPr lang="en-US" sz="1800" dirty="0" smtClean="0">
                <a:latin typeface="Consolas"/>
                <a:cs typeface="Consolas"/>
              </a:rPr>
              <a:t>Sum up to     100000 required  0.0175431 seconds</a:t>
            </a:r>
          </a:p>
          <a:p>
            <a:pPr marL="0" indent="0">
              <a:lnSpc>
                <a:spcPct val="80000"/>
              </a:lnSpc>
              <a:buNone/>
            </a:pPr>
            <a:r>
              <a:rPr lang="en-US" sz="1800" dirty="0" smtClean="0">
                <a:latin typeface="Consolas"/>
                <a:cs typeface="Consolas"/>
              </a:rPr>
              <a:t>Sum up to    1000000 required  0.1773720 seconds</a:t>
            </a:r>
          </a:p>
          <a:p>
            <a:pPr marL="0" indent="0">
              <a:lnSpc>
                <a:spcPct val="80000"/>
              </a:lnSpc>
              <a:buNone/>
            </a:pPr>
            <a:r>
              <a:rPr lang="en-US" sz="1800" dirty="0" smtClean="0">
                <a:latin typeface="Consolas"/>
                <a:cs typeface="Consolas"/>
              </a:rPr>
              <a:t>Sum up to  100000000 required 11.6861229 seconds</a:t>
            </a:r>
            <a:endParaRPr lang="en-US" sz="1800" dirty="0">
              <a:latin typeface="Consolas"/>
              <a:cs typeface="Consolas"/>
            </a:endParaRPr>
          </a:p>
        </p:txBody>
      </p:sp>
    </p:spTree>
    <p:extLst>
      <p:ext uri="{BB962C8B-B14F-4D97-AF65-F5344CB8AC3E}">
        <p14:creationId xmlns:p14="http://schemas.microsoft.com/office/powerpoint/2010/main" val="33231330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 &amp; B</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sz="1800" b="1" dirty="0" smtClean="0">
                <a:latin typeface="Consolas"/>
                <a:cs typeface="Consolas"/>
              </a:rPr>
              <a:t>Algorithm A:</a:t>
            </a:r>
          </a:p>
          <a:p>
            <a:pPr marL="0" indent="0">
              <a:lnSpc>
                <a:spcPct val="80000"/>
              </a:lnSpc>
              <a:buNone/>
            </a:pPr>
            <a:r>
              <a:rPr lang="en-US" sz="1800" dirty="0" smtClean="0">
                <a:latin typeface="Consolas"/>
                <a:cs typeface="Consolas"/>
              </a:rPr>
              <a:t>times for n = 10,000, 100,000, 1,000,000, 100,000,000</a:t>
            </a:r>
          </a:p>
          <a:p>
            <a:pPr marL="0" indent="0">
              <a:lnSpc>
                <a:spcPct val="80000"/>
              </a:lnSpc>
              <a:buNone/>
            </a:pPr>
            <a:r>
              <a:rPr lang="en-US" sz="1800" dirty="0" smtClean="0">
                <a:latin typeface="Consolas"/>
                <a:cs typeface="Consolas"/>
              </a:rPr>
              <a:t>Sum up to      10000 required  0.0019689 seconds</a:t>
            </a:r>
          </a:p>
          <a:p>
            <a:pPr marL="0" indent="0">
              <a:lnSpc>
                <a:spcPct val="80000"/>
              </a:lnSpc>
              <a:buNone/>
            </a:pPr>
            <a:r>
              <a:rPr lang="en-US" sz="1800" dirty="0" smtClean="0">
                <a:latin typeface="Consolas"/>
                <a:cs typeface="Consolas"/>
              </a:rPr>
              <a:t>Sum up to     100000 required  0.0175431 seconds</a:t>
            </a:r>
          </a:p>
          <a:p>
            <a:pPr marL="0" indent="0">
              <a:lnSpc>
                <a:spcPct val="80000"/>
              </a:lnSpc>
              <a:buNone/>
            </a:pPr>
            <a:r>
              <a:rPr lang="en-US" sz="1800" dirty="0" smtClean="0">
                <a:latin typeface="Consolas"/>
                <a:cs typeface="Consolas"/>
              </a:rPr>
              <a:t>Sum up to    1000000 required  0.1773720 seconds</a:t>
            </a:r>
          </a:p>
          <a:p>
            <a:pPr marL="0" indent="0">
              <a:lnSpc>
                <a:spcPct val="80000"/>
              </a:lnSpc>
              <a:buNone/>
            </a:pPr>
            <a:r>
              <a:rPr lang="en-US" sz="1800" dirty="0" smtClean="0">
                <a:latin typeface="Consolas"/>
                <a:cs typeface="Consolas"/>
              </a:rPr>
              <a:t>Sum up to  100000000 required 11.6861229 seconds</a:t>
            </a:r>
          </a:p>
          <a:p>
            <a:pPr marL="0" indent="0">
              <a:lnSpc>
                <a:spcPct val="80000"/>
              </a:lnSpc>
              <a:buNone/>
            </a:pPr>
            <a:endParaRPr lang="en-US" sz="1800" dirty="0" smtClean="0">
              <a:latin typeface="Consolas"/>
              <a:cs typeface="Consolas"/>
            </a:endParaRPr>
          </a:p>
          <a:p>
            <a:pPr marL="0" indent="0">
              <a:lnSpc>
                <a:spcPct val="80000"/>
              </a:lnSpc>
              <a:buNone/>
            </a:pPr>
            <a:endParaRPr lang="en-US" sz="1800" dirty="0">
              <a:latin typeface="Consolas"/>
              <a:cs typeface="Consolas"/>
            </a:endParaRPr>
          </a:p>
          <a:p>
            <a:pPr marL="0" indent="0">
              <a:lnSpc>
                <a:spcPct val="80000"/>
              </a:lnSpc>
              <a:buNone/>
            </a:pPr>
            <a:endParaRPr lang="en-US" sz="1800" dirty="0" smtClean="0">
              <a:latin typeface="Consolas"/>
              <a:cs typeface="Consolas"/>
            </a:endParaRPr>
          </a:p>
          <a:p>
            <a:pPr marL="0" indent="0">
              <a:lnSpc>
                <a:spcPct val="80000"/>
              </a:lnSpc>
              <a:buNone/>
            </a:pPr>
            <a:r>
              <a:rPr lang="en-US" sz="1800" b="1" dirty="0" smtClean="0">
                <a:latin typeface="Consolas"/>
                <a:cs typeface="Consolas"/>
              </a:rPr>
              <a:t>Algorithm  B:</a:t>
            </a:r>
            <a:endParaRPr lang="en-US" sz="1800" b="1" dirty="0">
              <a:latin typeface="Consolas"/>
              <a:cs typeface="Consolas"/>
            </a:endParaRPr>
          </a:p>
          <a:p>
            <a:pPr marL="0" indent="0">
              <a:lnSpc>
                <a:spcPct val="80000"/>
              </a:lnSpc>
              <a:buNone/>
            </a:pPr>
            <a:r>
              <a:rPr lang="en-US" sz="1800" dirty="0" smtClean="0">
                <a:latin typeface="Consolas"/>
                <a:cs typeface="Consolas"/>
              </a:rPr>
              <a:t>times for n = 10,000, 100,000, 1,000,000, 100,000,000</a:t>
            </a:r>
          </a:p>
          <a:p>
            <a:pPr marL="0" indent="0">
              <a:lnSpc>
                <a:spcPct val="80000"/>
              </a:lnSpc>
              <a:buNone/>
            </a:pPr>
            <a:r>
              <a:rPr lang="en-US" sz="1800" dirty="0" smtClean="0">
                <a:latin typeface="Consolas"/>
                <a:cs typeface="Consolas"/>
              </a:rPr>
              <a:t>Sum up to      10000 required  0.0000012 seconds</a:t>
            </a:r>
          </a:p>
          <a:p>
            <a:pPr marL="0" indent="0">
              <a:lnSpc>
                <a:spcPct val="80000"/>
              </a:lnSpc>
              <a:buNone/>
            </a:pPr>
            <a:r>
              <a:rPr lang="en-US" sz="1800" dirty="0" smtClean="0">
                <a:latin typeface="Consolas"/>
                <a:cs typeface="Consolas"/>
              </a:rPr>
              <a:t>Sum up to     100000 required  0.0000010 seconds</a:t>
            </a:r>
          </a:p>
          <a:p>
            <a:pPr marL="0" indent="0">
              <a:lnSpc>
                <a:spcPct val="80000"/>
              </a:lnSpc>
              <a:buNone/>
            </a:pPr>
            <a:r>
              <a:rPr lang="en-US" sz="1800" dirty="0" smtClean="0">
                <a:latin typeface="Consolas"/>
                <a:cs typeface="Consolas"/>
              </a:rPr>
              <a:t>Sum up to    1000000 required  0.0000010 seconds</a:t>
            </a:r>
          </a:p>
          <a:p>
            <a:pPr marL="0" indent="0">
              <a:lnSpc>
                <a:spcPct val="80000"/>
              </a:lnSpc>
              <a:buNone/>
            </a:pPr>
            <a:r>
              <a:rPr lang="en-US" sz="1800" dirty="0" smtClean="0">
                <a:latin typeface="Consolas"/>
                <a:cs typeface="Consolas"/>
              </a:rPr>
              <a:t>Sum up to  100000000 required  0.0000041 seconds</a:t>
            </a:r>
            <a:endParaRPr lang="en-US" sz="1800" dirty="0">
              <a:latin typeface="Consolas"/>
              <a:cs typeface="Consolas"/>
            </a:endParaRPr>
          </a:p>
        </p:txBody>
      </p:sp>
    </p:spTree>
    <p:extLst>
      <p:ext uri="{BB962C8B-B14F-4D97-AF65-F5344CB8AC3E}">
        <p14:creationId xmlns:p14="http://schemas.microsoft.com/office/powerpoint/2010/main" val="36050041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 symbol</a:t>
            </a:r>
            <a:endParaRPr lang="en-US" dirty="0"/>
          </a:p>
        </p:txBody>
      </p:sp>
      <p:pic>
        <p:nvPicPr>
          <p:cNvPr id="4" name="Content Placeholder 3"/>
          <p:cNvPicPr>
            <a:picLocks noGrp="1" noChangeAspect="1"/>
          </p:cNvPicPr>
          <p:nvPr>
            <p:ph idx="1"/>
          </p:nvPr>
        </p:nvPicPr>
        <p:blipFill>
          <a:blip r:embed="rId2"/>
          <a:srcRect t="-45968" b="-45968"/>
          <a:stretch>
            <a:fillRect/>
          </a:stretch>
        </p:blipFill>
        <p:spPr>
          <a:xfrm>
            <a:off x="457200" y="273943"/>
            <a:ext cx="8229600" cy="4525963"/>
          </a:xfrm>
        </p:spPr>
      </p:pic>
      <p:pic>
        <p:nvPicPr>
          <p:cNvPr id="5" name="Picture 4"/>
          <p:cNvPicPr>
            <a:picLocks noChangeAspect="1"/>
          </p:cNvPicPr>
          <p:nvPr/>
        </p:nvPicPr>
        <p:blipFill>
          <a:blip r:embed="rId3"/>
          <a:stretch>
            <a:fillRect/>
          </a:stretch>
        </p:blipFill>
        <p:spPr>
          <a:xfrm>
            <a:off x="987900" y="3934924"/>
            <a:ext cx="6286500" cy="2463800"/>
          </a:xfrm>
          <a:prstGeom prst="rect">
            <a:avLst/>
          </a:prstGeom>
        </p:spPr>
      </p:pic>
      <p:sp>
        <p:nvSpPr>
          <p:cNvPr id="6" name="TextBox 5"/>
          <p:cNvSpPr txBox="1"/>
          <p:nvPr/>
        </p:nvSpPr>
        <p:spPr>
          <a:xfrm>
            <a:off x="2357332" y="3366748"/>
            <a:ext cx="5518258" cy="584776"/>
          </a:xfrm>
          <a:prstGeom prst="rect">
            <a:avLst/>
          </a:prstGeom>
          <a:noFill/>
        </p:spPr>
        <p:txBody>
          <a:bodyPr wrap="none" rtlCol="0">
            <a:spAutoFit/>
          </a:bodyPr>
          <a:lstStyle/>
          <a:p>
            <a:r>
              <a:rPr lang="en-US" sz="3200" dirty="0" smtClean="0"/>
              <a:t>Can be simplified to algorithm B</a:t>
            </a:r>
            <a:endParaRPr lang="en-US" sz="3200" dirty="0"/>
          </a:p>
        </p:txBody>
      </p:sp>
    </p:spTree>
    <p:extLst>
      <p:ext uri="{BB962C8B-B14F-4D97-AF65-F5344CB8AC3E}">
        <p14:creationId xmlns:p14="http://schemas.microsoft.com/office/powerpoint/2010/main" val="9117743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2557</TotalTime>
  <Words>1118</Words>
  <Application>Microsoft Macintosh PowerPoint</Application>
  <PresentationFormat>On-screen Show (4:3)</PresentationFormat>
  <Paragraphs>169</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Chapter 2: Algorithm Analysis</vt:lpstr>
      <vt:lpstr>Objectives</vt:lpstr>
      <vt:lpstr> Compare two programs for adding: 1 + 2 + 3 + 4 +… + n</vt:lpstr>
      <vt:lpstr>What to compare</vt:lpstr>
      <vt:lpstr>Measure algorithm to solve a problem</vt:lpstr>
      <vt:lpstr>Algorithm A</vt:lpstr>
      <vt:lpstr>Algorithm A</vt:lpstr>
      <vt:lpstr>Algorithm A &amp; B</vt:lpstr>
      <vt:lpstr>Summation symbol</vt:lpstr>
      <vt:lpstr>PowerPoint Presentation</vt:lpstr>
      <vt:lpstr>Big-O (Omega)</vt:lpstr>
      <vt:lpstr>PowerPoint Presentation</vt:lpstr>
      <vt:lpstr>PowerPoint Presentation</vt:lpstr>
      <vt:lpstr>PowerPoint Presentation</vt:lpstr>
      <vt:lpstr>PowerPoint Presentation</vt:lpstr>
      <vt:lpstr>PowerPoint Presentation</vt:lpstr>
      <vt:lpstr>Basic Big-O's</vt:lpstr>
      <vt:lpstr>PowerPoint Presentation</vt:lpstr>
      <vt:lpstr>Example 1</vt:lpstr>
      <vt:lpstr>PowerPoint Presentation</vt:lpstr>
      <vt:lpstr>Example 2 Anagram detector</vt:lpstr>
      <vt:lpstr>anagramSolution</vt:lpstr>
      <vt:lpstr>anagramSolution1</vt:lpstr>
      <vt:lpstr>anagramSolution2</vt:lpstr>
      <vt:lpstr>anagramSolution2</vt:lpstr>
      <vt:lpstr>anagramSolution3</vt:lpstr>
      <vt:lpstr>PowerPoint Presentation</vt:lpstr>
      <vt:lpstr>PowerPoint Presentation</vt:lpstr>
    </vt:vector>
  </TitlesOfParts>
  <Company>LBCC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Gerry Jenkins</dc:creator>
  <cp:lastModifiedBy>Gerry Jenkins</cp:lastModifiedBy>
  <cp:revision>20</cp:revision>
  <dcterms:created xsi:type="dcterms:W3CDTF">2015-02-23T23:26:13Z</dcterms:created>
  <dcterms:modified xsi:type="dcterms:W3CDTF">2015-02-27T16:26:39Z</dcterms:modified>
</cp:coreProperties>
</file>