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052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12CB5-8B07-8B47-B86B-C27EB066182C}" type="datetimeFigureOut">
              <a:rPr lang="en-US" smtClean="0"/>
              <a:t>April/17/15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ED98F-F433-8644-B469-26E4B2240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3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ED98F-F433-8644-B469-26E4B22409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4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8CAA-51E2-EA40-AE06-89C901D96E57}" type="datetimeFigureOut">
              <a:rPr lang="en-US" smtClean="0"/>
              <a:t>April/17/15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5E1-40EF-0547-B645-CC21A09EA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3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8CAA-51E2-EA40-AE06-89C901D96E57}" type="datetimeFigureOut">
              <a:rPr lang="en-US" smtClean="0"/>
              <a:t>April/17/15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5E1-40EF-0547-B645-CC21A09EA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4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8CAA-51E2-EA40-AE06-89C901D96E57}" type="datetimeFigureOut">
              <a:rPr lang="en-US" smtClean="0"/>
              <a:t>April/17/15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5E1-40EF-0547-B645-CC21A09EA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4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8CAA-51E2-EA40-AE06-89C901D96E57}" type="datetimeFigureOut">
              <a:rPr lang="en-US" smtClean="0"/>
              <a:t>April/17/15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5E1-40EF-0547-B645-CC21A09EA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5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8CAA-51E2-EA40-AE06-89C901D96E57}" type="datetimeFigureOut">
              <a:rPr lang="en-US" smtClean="0"/>
              <a:t>April/17/15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5E1-40EF-0547-B645-CC21A09EA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2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8CAA-51E2-EA40-AE06-89C901D96E57}" type="datetimeFigureOut">
              <a:rPr lang="en-US" smtClean="0"/>
              <a:t>April/17/15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5E1-40EF-0547-B645-CC21A09EA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8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8CAA-51E2-EA40-AE06-89C901D96E57}" type="datetimeFigureOut">
              <a:rPr lang="en-US" smtClean="0"/>
              <a:t>April/17/15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5E1-40EF-0547-B645-CC21A09EA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6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8CAA-51E2-EA40-AE06-89C901D96E57}" type="datetimeFigureOut">
              <a:rPr lang="en-US" smtClean="0"/>
              <a:t>April/17/15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5E1-40EF-0547-B645-CC21A09EA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0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8CAA-51E2-EA40-AE06-89C901D96E57}" type="datetimeFigureOut">
              <a:rPr lang="en-US" smtClean="0"/>
              <a:t>April/17/15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5E1-40EF-0547-B645-CC21A09EA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5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8CAA-51E2-EA40-AE06-89C901D96E57}" type="datetimeFigureOut">
              <a:rPr lang="en-US" smtClean="0"/>
              <a:t>April/17/15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5E1-40EF-0547-B645-CC21A09EA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0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8CAA-51E2-EA40-AE06-89C901D96E57}" type="datetimeFigureOut">
              <a:rPr lang="en-US" smtClean="0"/>
              <a:t>April/17/15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5E1-40EF-0547-B645-CC21A09EA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2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58CAA-51E2-EA40-AE06-89C901D96E57}" type="datetimeFigureOut">
              <a:rPr lang="en-US" smtClean="0"/>
              <a:t>April/17/15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15E1-40EF-0547-B645-CC21A09EA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2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a Maze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recursive solutions to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4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MAZE (how to solve)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9165"/>
            <a:ext cx="9144000" cy="462844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421937" y="2790481"/>
            <a:ext cx="92707" cy="9270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79347" y="6030002"/>
            <a:ext cx="120514" cy="2595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3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619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With turtle</a:t>
            </a:r>
            <a:br>
              <a:rPr lang="en-US" dirty="0" smtClean="0"/>
            </a:br>
            <a:r>
              <a:rPr lang="en-US" sz="4000" dirty="0" smtClean="0"/>
              <a:t>simplify, make the use a grid, and walls are just a solid grid cell (green)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615"/>
            <a:ext cx="9144000" cy="485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8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80"/>
            <a:ext cx="8229600" cy="5140960"/>
          </a:xfrm>
        </p:spPr>
        <p:txBody>
          <a:bodyPr>
            <a:noAutofit/>
          </a:bodyPr>
          <a:lstStyle/>
          <a:p>
            <a:r>
              <a:rPr lang="en-US" sz="2400" dirty="0" smtClean="0"/>
              <a:t>From where turtle 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you are outside the maze, you have succeeded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you can not move in any direction, you have failed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you can move to north square </a:t>
            </a:r>
            <a:br>
              <a:rPr lang="en-US" sz="2400" dirty="0" smtClean="0"/>
            </a:br>
            <a:r>
              <a:rPr lang="en-US" sz="2400" dirty="0" smtClean="0"/>
              <a:t>then go there and recurse back to step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you can move to south square</a:t>
            </a:r>
            <a:br>
              <a:rPr lang="en-US" sz="2400" dirty="0" smtClean="0"/>
            </a:br>
            <a:r>
              <a:rPr lang="en-US" sz="2400" dirty="0" smtClean="0"/>
              <a:t>then go there and recurse</a:t>
            </a:r>
            <a:r>
              <a:rPr lang="en-US" sz="2400" dirty="0"/>
              <a:t> back to step </a:t>
            </a:r>
            <a:r>
              <a:rPr lang="en-US" sz="2400" dirty="0" smtClean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you can move to west square</a:t>
            </a:r>
            <a:br>
              <a:rPr lang="en-US" sz="2400" dirty="0" smtClean="0"/>
            </a:br>
            <a:r>
              <a:rPr lang="en-US" sz="2400" dirty="0" smtClean="0"/>
              <a:t>then go there and recurse</a:t>
            </a:r>
            <a:r>
              <a:rPr lang="en-US" sz="2400" dirty="0"/>
              <a:t> back to step </a:t>
            </a:r>
            <a:r>
              <a:rPr lang="en-US" sz="2400" dirty="0" smtClean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you can move to east square</a:t>
            </a:r>
            <a:br>
              <a:rPr lang="en-US" sz="2400" dirty="0" smtClean="0"/>
            </a:br>
            <a:r>
              <a:rPr lang="en-US" sz="2400" dirty="0" smtClean="0"/>
              <a:t>then go there and recuse</a:t>
            </a:r>
            <a:r>
              <a:rPr lang="en-US" sz="2400" dirty="0"/>
              <a:t> back to step </a:t>
            </a:r>
            <a:r>
              <a:rPr lang="en-US" sz="2400" dirty="0" smtClean="0"/>
              <a:t>1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RULE: You can not move to anyplace you have been (leave crumb)</a:t>
            </a:r>
          </a:p>
        </p:txBody>
      </p:sp>
    </p:spTree>
    <p:extLst>
      <p:ext uri="{BB962C8B-B14F-4D97-AF65-F5344CB8AC3E}">
        <p14:creationId xmlns:p14="http://schemas.microsoft.com/office/powerpoint/2010/main" val="340226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" y="156659"/>
            <a:ext cx="890016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latin typeface="Consolas"/>
                <a:cs typeface="Consolas"/>
              </a:rPr>
              <a:t>def </a:t>
            </a:r>
            <a:r>
              <a:rPr lang="en-US" sz="1500" dirty="0">
                <a:latin typeface="Consolas"/>
                <a:cs typeface="Consolas"/>
              </a:rPr>
              <a:t>searchFrom(</a:t>
            </a:r>
            <a:r>
              <a:rPr lang="en-US" sz="1500" i="1" dirty="0">
                <a:latin typeface="Consolas"/>
                <a:cs typeface="Consolas"/>
              </a:rPr>
              <a:t>maze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i="1" dirty="0">
                <a:latin typeface="Consolas"/>
                <a:cs typeface="Consolas"/>
              </a:rPr>
              <a:t>startRow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i="1" dirty="0">
                <a:latin typeface="Consolas"/>
                <a:cs typeface="Consolas"/>
              </a:rPr>
              <a:t>startColumn</a:t>
            </a:r>
            <a:r>
              <a:rPr lang="en-US" sz="1500" dirty="0">
                <a:latin typeface="Consolas"/>
                <a:cs typeface="Consolas"/>
              </a:rPr>
              <a:t>):</a:t>
            </a:r>
            <a:br>
              <a:rPr lang="en-US" sz="1500" dirty="0">
                <a:latin typeface="Consolas"/>
                <a:cs typeface="Consolas"/>
              </a:rPr>
            </a:b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# try each of four directions from this point until we find a way out.</a:t>
            </a:r>
            <a:b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</a:b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    # base Case return values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:</a:t>
            </a:r>
          </a:p>
          <a:p>
            <a:r>
              <a:rPr lang="en-US" sz="1500" dirty="0">
                <a:latin typeface="Consolas"/>
                <a:cs typeface="Consolas"/>
              </a:rPr>
              <a:t/>
            </a:r>
            <a:br>
              <a:rPr lang="en-US" sz="1500" dirty="0">
                <a:latin typeface="Consolas"/>
                <a:cs typeface="Consolas"/>
              </a:rPr>
            </a:b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i="1" dirty="0" smtClean="0">
                <a:latin typeface="Consolas"/>
                <a:cs typeface="Consolas"/>
              </a:rPr>
              <a:t>maze</a:t>
            </a:r>
            <a:r>
              <a:rPr lang="en-US" sz="1500" dirty="0" smtClean="0">
                <a:latin typeface="Consolas"/>
                <a:cs typeface="Consolas"/>
              </a:rPr>
              <a:t>.updatePosition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i="1" dirty="0">
                <a:latin typeface="Consolas"/>
                <a:cs typeface="Consolas"/>
              </a:rPr>
              <a:t>startRow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i="1" dirty="0">
                <a:latin typeface="Consolas"/>
                <a:cs typeface="Consolas"/>
              </a:rPr>
              <a:t>startColumn</a:t>
            </a:r>
            <a:r>
              <a:rPr lang="en-US" sz="1500" dirty="0" smtClean="0">
                <a:latin typeface="Consolas"/>
                <a:cs typeface="Consolas"/>
              </a:rPr>
              <a:t>) </a:t>
            </a:r>
            <a:r>
              <a:rPr lang="en-US" sz="1500" dirty="0">
                <a:solidFill>
                  <a:srgbClr val="7F7F7F"/>
                </a:solidFill>
                <a:latin typeface="Consolas"/>
                <a:cs typeface="Consolas"/>
              </a:rPr>
              <a:t>#  </a:t>
            </a:r>
            <a:r>
              <a:rPr lang="en-US" sz="1500" dirty="0" smtClean="0">
                <a:solidFill>
                  <a:srgbClr val="7F7F7F"/>
                </a:solidFill>
                <a:latin typeface="Consolas"/>
                <a:cs typeface="Consolas"/>
              </a:rPr>
              <a:t>We hit obstacle</a:t>
            </a:r>
            <a:r>
              <a:rPr lang="en-US" sz="1500" dirty="0">
                <a:solidFill>
                  <a:srgbClr val="7F7F7F"/>
                </a:solidFill>
                <a:latin typeface="Consolas"/>
                <a:cs typeface="Consolas"/>
              </a:rPr>
              <a:t>, return false</a:t>
            </a:r>
            <a:br>
              <a:rPr lang="en-US" sz="1500" dirty="0">
                <a:solidFill>
                  <a:srgbClr val="7F7F7F"/>
                </a:solidFill>
                <a:latin typeface="Consolas"/>
                <a:cs typeface="Consolas"/>
              </a:rPr>
            </a:br>
            <a:r>
              <a:rPr lang="en-US" sz="1500" dirty="0" smtClean="0">
                <a:latin typeface="Consolas"/>
                <a:cs typeface="Consolas"/>
              </a:rPr>
              <a:t> </a:t>
            </a:r>
            <a:endParaRPr lang="en-US" sz="1500" dirty="0">
              <a:latin typeface="Consolas"/>
              <a:cs typeface="Consolas"/>
            </a:endParaRPr>
          </a:p>
          <a:p>
            <a:r>
              <a:rPr lang="en-US" sz="1500" i="1" dirty="0" smtClean="0">
                <a:latin typeface="Consolas"/>
                <a:cs typeface="Consolas"/>
              </a:rPr>
              <a:t>  if </a:t>
            </a:r>
            <a:r>
              <a:rPr lang="en-US" sz="1500" i="1" dirty="0">
                <a:latin typeface="Consolas"/>
                <a:cs typeface="Consolas"/>
              </a:rPr>
              <a:t>maze</a:t>
            </a:r>
            <a:r>
              <a:rPr lang="en-US" sz="1500" dirty="0">
                <a:latin typeface="Consolas"/>
                <a:cs typeface="Consolas"/>
              </a:rPr>
              <a:t>[</a:t>
            </a:r>
            <a:r>
              <a:rPr lang="en-US" sz="1500" i="1" dirty="0">
                <a:latin typeface="Consolas"/>
                <a:cs typeface="Consolas"/>
              </a:rPr>
              <a:t>startRow</a:t>
            </a:r>
            <a:r>
              <a:rPr lang="en-US" sz="1500" dirty="0">
                <a:latin typeface="Consolas"/>
                <a:cs typeface="Consolas"/>
              </a:rPr>
              <a:t>][</a:t>
            </a:r>
            <a:r>
              <a:rPr lang="en-US" sz="1500" i="1" dirty="0">
                <a:latin typeface="Consolas"/>
                <a:cs typeface="Consolas"/>
              </a:rPr>
              <a:t>startColumn</a:t>
            </a:r>
            <a:r>
              <a:rPr lang="en-US" sz="1500" dirty="0">
                <a:latin typeface="Consolas"/>
                <a:cs typeface="Consolas"/>
              </a:rPr>
              <a:t>] == OBSTACLE :</a:t>
            </a:r>
            <a:br>
              <a:rPr lang="en-US" sz="1500" dirty="0">
                <a:latin typeface="Consolas"/>
                <a:cs typeface="Consolas"/>
              </a:rPr>
            </a:b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i="1" dirty="0">
                <a:latin typeface="Consolas"/>
                <a:cs typeface="Consolas"/>
              </a:rPr>
              <a:t>return </a:t>
            </a:r>
            <a:r>
              <a:rPr lang="en-US" sz="1500" i="1" dirty="0" smtClean="0">
                <a:latin typeface="Consolas"/>
                <a:cs typeface="Consolas"/>
              </a:rPr>
              <a:t>False</a:t>
            </a:r>
          </a:p>
          <a:p>
            <a:r>
              <a:rPr lang="en-US" sz="1500" i="1" dirty="0">
                <a:latin typeface="Consolas"/>
                <a:cs typeface="Consolas"/>
              </a:rPr>
              <a:t/>
            </a:r>
            <a:br>
              <a:rPr lang="en-US" sz="1500" i="1" dirty="0">
                <a:latin typeface="Consolas"/>
                <a:cs typeface="Consolas"/>
              </a:rPr>
            </a:br>
            <a:r>
              <a:rPr lang="en-US" sz="1500" i="1" dirty="0">
                <a:latin typeface="Consolas"/>
                <a:cs typeface="Consolas"/>
              </a:rPr>
              <a:t> </a:t>
            </a:r>
            <a:r>
              <a:rPr lang="en-US" sz="1500" i="1" dirty="0" smtClean="0">
                <a:latin typeface="Consolas"/>
                <a:cs typeface="Consolas"/>
              </a:rPr>
              <a:t> if </a:t>
            </a:r>
            <a:r>
              <a:rPr lang="en-US" sz="1500" i="1" dirty="0">
                <a:latin typeface="Consolas"/>
                <a:cs typeface="Consolas"/>
              </a:rPr>
              <a:t>maze</a:t>
            </a:r>
            <a:r>
              <a:rPr lang="en-US" sz="1500" dirty="0">
                <a:latin typeface="Consolas"/>
                <a:cs typeface="Consolas"/>
              </a:rPr>
              <a:t>[</a:t>
            </a:r>
            <a:r>
              <a:rPr lang="en-US" sz="1500" i="1" dirty="0">
                <a:latin typeface="Consolas"/>
                <a:cs typeface="Consolas"/>
              </a:rPr>
              <a:t>startRow</a:t>
            </a:r>
            <a:r>
              <a:rPr lang="en-US" sz="1500" dirty="0">
                <a:latin typeface="Consolas"/>
                <a:cs typeface="Consolas"/>
              </a:rPr>
              <a:t>][</a:t>
            </a:r>
            <a:r>
              <a:rPr lang="en-US" sz="1500" i="1" dirty="0">
                <a:latin typeface="Consolas"/>
                <a:cs typeface="Consolas"/>
              </a:rPr>
              <a:t>startColumn</a:t>
            </a:r>
            <a:r>
              <a:rPr lang="en-US" sz="1500" dirty="0">
                <a:latin typeface="Consolas"/>
                <a:cs typeface="Consolas"/>
              </a:rPr>
              <a:t>] == TRIED </a:t>
            </a:r>
            <a:r>
              <a:rPr lang="en-US" sz="1500" dirty="0" smtClean="0">
                <a:latin typeface="Consolas"/>
                <a:cs typeface="Consolas"/>
              </a:rPr>
              <a:t/>
            </a:r>
            <a:br>
              <a:rPr lang="en-US" sz="1500" dirty="0" smtClean="0">
                <a:latin typeface="Consolas"/>
                <a:cs typeface="Consolas"/>
              </a:rPr>
            </a:br>
            <a:r>
              <a:rPr lang="en-US" sz="1500" dirty="0" smtClean="0">
                <a:latin typeface="Consolas"/>
                <a:cs typeface="Consolas"/>
              </a:rPr>
              <a:t>     </a:t>
            </a:r>
            <a:r>
              <a:rPr lang="en-US" sz="1500" i="1" dirty="0" smtClean="0">
                <a:latin typeface="Consolas"/>
                <a:cs typeface="Consolas"/>
              </a:rPr>
              <a:t>or </a:t>
            </a:r>
            <a:r>
              <a:rPr lang="en-US" sz="1500" i="1" dirty="0">
                <a:latin typeface="Consolas"/>
                <a:cs typeface="Consolas"/>
              </a:rPr>
              <a:t>maze</a:t>
            </a:r>
            <a:r>
              <a:rPr lang="en-US" sz="1500" dirty="0">
                <a:latin typeface="Consolas"/>
                <a:cs typeface="Consolas"/>
              </a:rPr>
              <a:t>[</a:t>
            </a:r>
            <a:r>
              <a:rPr lang="en-US" sz="1500" i="1" dirty="0">
                <a:latin typeface="Consolas"/>
                <a:cs typeface="Consolas"/>
              </a:rPr>
              <a:t>startRow</a:t>
            </a:r>
            <a:r>
              <a:rPr lang="en-US" sz="1500" dirty="0">
                <a:latin typeface="Consolas"/>
                <a:cs typeface="Consolas"/>
              </a:rPr>
              <a:t>][</a:t>
            </a:r>
            <a:r>
              <a:rPr lang="en-US" sz="1500" i="1" dirty="0">
                <a:latin typeface="Consolas"/>
                <a:cs typeface="Consolas"/>
              </a:rPr>
              <a:t>startColumn</a:t>
            </a:r>
            <a:r>
              <a:rPr lang="en-US" sz="1500" dirty="0">
                <a:latin typeface="Consolas"/>
                <a:cs typeface="Consolas"/>
              </a:rPr>
              <a:t>] == DEAD_END:</a:t>
            </a:r>
            <a:br>
              <a:rPr lang="en-US" sz="1500" dirty="0">
                <a:latin typeface="Consolas"/>
                <a:cs typeface="Consolas"/>
              </a:rPr>
            </a:b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i="1" dirty="0">
                <a:latin typeface="Consolas"/>
                <a:cs typeface="Consolas"/>
              </a:rPr>
              <a:t>return </a:t>
            </a:r>
            <a:r>
              <a:rPr lang="en-US" sz="1500" i="1" dirty="0" smtClean="0">
                <a:latin typeface="Consolas"/>
                <a:cs typeface="Consolas"/>
              </a:rPr>
              <a:t>False  </a:t>
            </a:r>
            <a:r>
              <a:rPr lang="en-US" sz="1500" dirty="0">
                <a:solidFill>
                  <a:srgbClr val="7F7F7F"/>
                </a:solidFill>
                <a:latin typeface="Consolas"/>
                <a:cs typeface="Consolas"/>
              </a:rPr>
              <a:t>#  </a:t>
            </a:r>
            <a:r>
              <a:rPr lang="en-US" sz="1500" dirty="0" smtClean="0">
                <a:solidFill>
                  <a:srgbClr val="7F7F7F"/>
                </a:solidFill>
                <a:latin typeface="Consolas"/>
                <a:cs typeface="Consolas"/>
              </a:rPr>
              <a:t>We </a:t>
            </a:r>
            <a:r>
              <a:rPr lang="en-US" sz="1500" dirty="0">
                <a:solidFill>
                  <a:srgbClr val="7F7F7F"/>
                </a:solidFill>
                <a:latin typeface="Consolas"/>
                <a:cs typeface="Consolas"/>
              </a:rPr>
              <a:t>have found a square that has already been explored</a:t>
            </a:r>
            <a:r>
              <a:rPr lang="en-US" sz="1500" dirty="0">
                <a:latin typeface="Consolas"/>
                <a:cs typeface="Consolas"/>
              </a:rPr>
              <a:t/>
            </a:r>
            <a:br>
              <a:rPr lang="en-US" sz="1500" dirty="0">
                <a:latin typeface="Consolas"/>
                <a:cs typeface="Consolas"/>
              </a:rPr>
            </a:br>
            <a:r>
              <a:rPr lang="en-US" sz="1500" i="1" dirty="0" smtClean="0">
                <a:latin typeface="Consolas"/>
                <a:cs typeface="Consolas"/>
              </a:rPr>
              <a:t>      </a:t>
            </a:r>
          </a:p>
          <a:p>
            <a:r>
              <a:rPr lang="en-US" sz="1500" i="1" dirty="0" smtClean="0">
                <a:latin typeface="Consolas"/>
                <a:cs typeface="Consolas"/>
              </a:rPr>
              <a:t>  if </a:t>
            </a:r>
            <a:r>
              <a:rPr lang="en-US" sz="1500" i="1" dirty="0">
                <a:latin typeface="Consolas"/>
                <a:cs typeface="Consolas"/>
              </a:rPr>
              <a:t>maze</a:t>
            </a:r>
            <a:r>
              <a:rPr lang="en-US" sz="1500" dirty="0">
                <a:latin typeface="Consolas"/>
                <a:cs typeface="Consolas"/>
              </a:rPr>
              <a:t>.isExit(</a:t>
            </a:r>
            <a:r>
              <a:rPr lang="en-US" sz="1500" i="1" dirty="0">
                <a:latin typeface="Consolas"/>
                <a:cs typeface="Consolas"/>
              </a:rPr>
              <a:t>startRow</a:t>
            </a:r>
            <a:r>
              <a:rPr lang="en-US" sz="1500" dirty="0">
                <a:latin typeface="Consolas"/>
                <a:cs typeface="Consolas"/>
              </a:rPr>
              <a:t>,</a:t>
            </a:r>
            <a:r>
              <a:rPr lang="en-US" sz="1500" i="1" dirty="0">
                <a:latin typeface="Consolas"/>
                <a:cs typeface="Consolas"/>
              </a:rPr>
              <a:t>startColumn</a:t>
            </a:r>
            <a:r>
              <a:rPr lang="en-US" sz="1500" dirty="0">
                <a:latin typeface="Consolas"/>
                <a:cs typeface="Consolas"/>
              </a:rPr>
              <a:t>)</a:t>
            </a:r>
            <a:r>
              <a:rPr lang="en-US" sz="1500" dirty="0" smtClean="0">
                <a:latin typeface="Consolas"/>
                <a:cs typeface="Consolas"/>
              </a:rPr>
              <a:t>: </a:t>
            </a:r>
            <a:r>
              <a:rPr lang="en-US" sz="1500" dirty="0" smtClean="0">
                <a:solidFill>
                  <a:srgbClr val="7F7F7F"/>
                </a:solidFill>
                <a:latin typeface="Consolas"/>
                <a:cs typeface="Consolas"/>
              </a:rPr>
              <a:t># leave color showing path</a:t>
            </a:r>
            <a:r>
              <a:rPr lang="en-US" sz="1500" dirty="0">
                <a:latin typeface="Consolas"/>
                <a:cs typeface="Consolas"/>
              </a:rPr>
              <a:t/>
            </a:r>
            <a:br>
              <a:rPr lang="en-US" sz="1500" dirty="0">
                <a:latin typeface="Consolas"/>
                <a:cs typeface="Consolas"/>
              </a:rPr>
            </a:b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i="1" dirty="0">
                <a:latin typeface="Consolas"/>
                <a:cs typeface="Consolas"/>
              </a:rPr>
              <a:t>maze</a:t>
            </a:r>
            <a:r>
              <a:rPr lang="en-US" sz="1500" dirty="0">
                <a:latin typeface="Consolas"/>
                <a:cs typeface="Consolas"/>
              </a:rPr>
              <a:t>.updatePosition(</a:t>
            </a:r>
            <a:r>
              <a:rPr lang="en-US" sz="1500" i="1" dirty="0">
                <a:latin typeface="Consolas"/>
                <a:cs typeface="Consolas"/>
              </a:rPr>
              <a:t>startRow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i="1" dirty="0">
                <a:latin typeface="Consolas"/>
                <a:cs typeface="Consolas"/>
              </a:rPr>
              <a:t>startColumn</a:t>
            </a:r>
            <a:r>
              <a:rPr lang="en-US" sz="1500" dirty="0">
                <a:latin typeface="Consolas"/>
                <a:cs typeface="Consolas"/>
              </a:rPr>
              <a:t>, PART_OF_PATH)</a:t>
            </a:r>
            <a:br>
              <a:rPr lang="en-US" sz="1500" dirty="0">
                <a:latin typeface="Consolas"/>
                <a:cs typeface="Consolas"/>
              </a:rPr>
            </a:b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i="1" dirty="0">
                <a:latin typeface="Consolas"/>
                <a:cs typeface="Consolas"/>
              </a:rPr>
              <a:t>return </a:t>
            </a:r>
            <a:r>
              <a:rPr lang="en-US" sz="1500" i="1" dirty="0" smtClean="0">
                <a:latin typeface="Consolas"/>
                <a:cs typeface="Consolas"/>
              </a:rPr>
              <a:t>True </a:t>
            </a:r>
            <a:r>
              <a:rPr lang="en-US" sz="1500" i="1" dirty="0" smtClean="0">
                <a:solidFill>
                  <a:srgbClr val="7F7F7F"/>
                </a:solidFill>
                <a:latin typeface="Consolas"/>
                <a:cs typeface="Consolas"/>
              </a:rPr>
              <a:t># succeeded</a:t>
            </a:r>
            <a:r>
              <a:rPr lang="en-US" sz="1500" i="1" dirty="0">
                <a:solidFill>
                  <a:srgbClr val="7F7F7F"/>
                </a:solidFill>
                <a:latin typeface="Consolas"/>
                <a:cs typeface="Consolas"/>
              </a:rPr>
              <a:t/>
            </a:r>
            <a:br>
              <a:rPr lang="en-US" sz="1500" i="1" dirty="0">
                <a:solidFill>
                  <a:srgbClr val="7F7F7F"/>
                </a:solidFill>
                <a:latin typeface="Consolas"/>
                <a:cs typeface="Consolas"/>
              </a:rPr>
            </a:br>
            <a:r>
              <a:rPr lang="en-US" sz="1500" i="1" dirty="0" smtClean="0">
                <a:latin typeface="Consolas"/>
                <a:cs typeface="Consolas"/>
              </a:rPr>
              <a:t>  maze</a:t>
            </a:r>
            <a:r>
              <a:rPr lang="en-US" sz="1500" dirty="0" smtClean="0">
                <a:latin typeface="Consolas"/>
                <a:cs typeface="Consolas"/>
              </a:rPr>
              <a:t>.updatePosition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i="1" dirty="0">
                <a:latin typeface="Consolas"/>
                <a:cs typeface="Consolas"/>
              </a:rPr>
              <a:t>startRow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i="1" dirty="0">
                <a:latin typeface="Consolas"/>
                <a:cs typeface="Consolas"/>
              </a:rPr>
              <a:t>startColumn</a:t>
            </a:r>
            <a:r>
              <a:rPr lang="en-US" sz="1500" dirty="0">
                <a:latin typeface="Consolas"/>
                <a:cs typeface="Consolas"/>
              </a:rPr>
              <a:t>, TRIED</a:t>
            </a:r>
            <a:r>
              <a:rPr lang="en-US" sz="1500" dirty="0" smtClean="0">
                <a:latin typeface="Consolas"/>
                <a:cs typeface="Consolas"/>
              </a:rPr>
              <a:t>)</a:t>
            </a:r>
          </a:p>
          <a:p>
            <a:r>
              <a:rPr lang="en-US" sz="1500" dirty="0">
                <a:latin typeface="Consolas"/>
                <a:cs typeface="Consolas"/>
              </a:rPr>
              <a:t/>
            </a:r>
            <a:br>
              <a:rPr lang="en-US" sz="1500" dirty="0">
                <a:latin typeface="Consolas"/>
                <a:cs typeface="Consolas"/>
              </a:rPr>
            </a:b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dirty="0">
                <a:solidFill>
                  <a:srgbClr val="7F7F7F"/>
                </a:solidFill>
                <a:latin typeface="Consolas"/>
                <a:cs typeface="Consolas"/>
              </a:rPr>
              <a:t># Otherwise, use logical short circuiting to try each direction</a:t>
            </a:r>
            <a:br>
              <a:rPr lang="en-US" sz="1500" dirty="0">
                <a:solidFill>
                  <a:srgbClr val="7F7F7F"/>
                </a:solidFill>
                <a:latin typeface="Consolas"/>
                <a:cs typeface="Consolas"/>
              </a:rPr>
            </a:br>
            <a:r>
              <a:rPr lang="en-US" sz="1500" dirty="0">
                <a:solidFill>
                  <a:srgbClr val="7F7F7F"/>
                </a:solidFill>
                <a:latin typeface="Consolas"/>
                <a:cs typeface="Consolas"/>
              </a:rPr>
              <a:t>    # in turn (if needed)</a:t>
            </a:r>
            <a:br>
              <a:rPr lang="en-US" sz="1500" dirty="0">
                <a:solidFill>
                  <a:srgbClr val="7F7F7F"/>
                </a:solidFill>
                <a:latin typeface="Consolas"/>
                <a:cs typeface="Consolas"/>
              </a:rPr>
            </a:br>
            <a:r>
              <a:rPr lang="en-US" sz="1500" dirty="0">
                <a:latin typeface="Consolas"/>
                <a:cs typeface="Consolas"/>
              </a:rPr>
              <a:t>    found = searchFrom(</a:t>
            </a:r>
            <a:r>
              <a:rPr lang="en-US" sz="1500" i="1" dirty="0">
                <a:latin typeface="Consolas"/>
                <a:cs typeface="Consolas"/>
              </a:rPr>
              <a:t>maze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i="1" dirty="0">
                <a:latin typeface="Consolas"/>
                <a:cs typeface="Consolas"/>
              </a:rPr>
              <a:t>startRow</a:t>
            </a:r>
            <a:r>
              <a:rPr lang="en-US" sz="1500" dirty="0">
                <a:latin typeface="Consolas"/>
                <a:cs typeface="Consolas"/>
              </a:rPr>
              <a:t>-1, </a:t>
            </a:r>
            <a:r>
              <a:rPr lang="en-US" sz="1500" i="1" dirty="0">
                <a:latin typeface="Consolas"/>
                <a:cs typeface="Consolas"/>
              </a:rPr>
              <a:t>startColumn</a:t>
            </a:r>
            <a:r>
              <a:rPr lang="en-US" sz="1500" dirty="0">
                <a:latin typeface="Consolas"/>
                <a:cs typeface="Consolas"/>
              </a:rPr>
              <a:t>) </a:t>
            </a:r>
            <a:r>
              <a:rPr lang="en-US" sz="1500" i="1" dirty="0">
                <a:latin typeface="Consolas"/>
                <a:cs typeface="Consolas"/>
              </a:rPr>
              <a:t>or </a:t>
            </a:r>
            <a:r>
              <a:rPr lang="en-US" sz="1500" dirty="0">
                <a:latin typeface="Consolas"/>
                <a:cs typeface="Consolas"/>
              </a:rPr>
              <a:t>\</a:t>
            </a:r>
            <a:br>
              <a:rPr lang="en-US" sz="1500" dirty="0">
                <a:latin typeface="Consolas"/>
                <a:cs typeface="Consolas"/>
              </a:rPr>
            </a:br>
            <a:r>
              <a:rPr lang="en-US" sz="1500" dirty="0">
                <a:latin typeface="Consolas"/>
                <a:cs typeface="Consolas"/>
              </a:rPr>
              <a:t>            searchFrom(</a:t>
            </a:r>
            <a:r>
              <a:rPr lang="en-US" sz="1500" i="1" dirty="0">
                <a:latin typeface="Consolas"/>
                <a:cs typeface="Consolas"/>
              </a:rPr>
              <a:t>maze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i="1" dirty="0">
                <a:latin typeface="Consolas"/>
                <a:cs typeface="Consolas"/>
              </a:rPr>
              <a:t>startRow</a:t>
            </a:r>
            <a:r>
              <a:rPr lang="en-US" sz="1500" dirty="0">
                <a:latin typeface="Consolas"/>
                <a:cs typeface="Consolas"/>
              </a:rPr>
              <a:t>+1, </a:t>
            </a:r>
            <a:r>
              <a:rPr lang="en-US" sz="1500" i="1" dirty="0">
                <a:latin typeface="Consolas"/>
                <a:cs typeface="Consolas"/>
              </a:rPr>
              <a:t>startColumn</a:t>
            </a:r>
            <a:r>
              <a:rPr lang="en-US" sz="1500" dirty="0">
                <a:latin typeface="Consolas"/>
                <a:cs typeface="Consolas"/>
              </a:rPr>
              <a:t>) </a:t>
            </a:r>
            <a:r>
              <a:rPr lang="en-US" sz="1500" i="1" dirty="0">
                <a:latin typeface="Consolas"/>
                <a:cs typeface="Consolas"/>
              </a:rPr>
              <a:t>or </a:t>
            </a:r>
            <a:r>
              <a:rPr lang="en-US" sz="1500" dirty="0">
                <a:latin typeface="Consolas"/>
                <a:cs typeface="Consolas"/>
              </a:rPr>
              <a:t>\</a:t>
            </a:r>
            <a:br>
              <a:rPr lang="en-US" sz="1500" dirty="0">
                <a:latin typeface="Consolas"/>
                <a:cs typeface="Consolas"/>
              </a:rPr>
            </a:br>
            <a:r>
              <a:rPr lang="en-US" sz="1500" dirty="0">
                <a:latin typeface="Consolas"/>
                <a:cs typeface="Consolas"/>
              </a:rPr>
              <a:t>            searchFrom(</a:t>
            </a:r>
            <a:r>
              <a:rPr lang="en-US" sz="1500" i="1" dirty="0">
                <a:latin typeface="Consolas"/>
                <a:cs typeface="Consolas"/>
              </a:rPr>
              <a:t>maze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i="1" dirty="0">
                <a:latin typeface="Consolas"/>
                <a:cs typeface="Consolas"/>
              </a:rPr>
              <a:t>startRow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i="1" dirty="0">
                <a:latin typeface="Consolas"/>
                <a:cs typeface="Consolas"/>
              </a:rPr>
              <a:t>startColumn</a:t>
            </a:r>
            <a:r>
              <a:rPr lang="en-US" sz="1500" dirty="0">
                <a:latin typeface="Consolas"/>
                <a:cs typeface="Consolas"/>
              </a:rPr>
              <a:t>-1) </a:t>
            </a:r>
            <a:r>
              <a:rPr lang="en-US" sz="1500" i="1" dirty="0">
                <a:latin typeface="Consolas"/>
                <a:cs typeface="Consolas"/>
              </a:rPr>
              <a:t>or </a:t>
            </a:r>
            <a:r>
              <a:rPr lang="en-US" sz="1500" dirty="0">
                <a:latin typeface="Consolas"/>
                <a:cs typeface="Consolas"/>
              </a:rPr>
              <a:t>\</a:t>
            </a:r>
            <a:br>
              <a:rPr lang="en-US" sz="1500" dirty="0">
                <a:latin typeface="Consolas"/>
                <a:cs typeface="Consolas"/>
              </a:rPr>
            </a:br>
            <a:r>
              <a:rPr lang="en-US" sz="1500" dirty="0">
                <a:latin typeface="Consolas"/>
                <a:cs typeface="Consolas"/>
              </a:rPr>
              <a:t>            searchFrom(</a:t>
            </a:r>
            <a:r>
              <a:rPr lang="en-US" sz="1500" i="1" dirty="0">
                <a:latin typeface="Consolas"/>
                <a:cs typeface="Consolas"/>
              </a:rPr>
              <a:t>maze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i="1" dirty="0">
                <a:latin typeface="Consolas"/>
                <a:cs typeface="Consolas"/>
              </a:rPr>
              <a:t>startRow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i="1" dirty="0">
                <a:latin typeface="Consolas"/>
                <a:cs typeface="Consolas"/>
              </a:rPr>
              <a:t>startColumn</a:t>
            </a:r>
            <a:r>
              <a:rPr lang="en-US" sz="1500" dirty="0">
                <a:latin typeface="Consolas"/>
                <a:cs typeface="Consolas"/>
              </a:rPr>
              <a:t>+1)</a:t>
            </a:r>
            <a:br>
              <a:rPr lang="en-US" sz="1500" dirty="0">
                <a:latin typeface="Consolas"/>
                <a:cs typeface="Consolas"/>
              </a:rPr>
            </a:b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i="1" dirty="0">
                <a:latin typeface="Consolas"/>
                <a:cs typeface="Consolas"/>
              </a:rPr>
              <a:t>if </a:t>
            </a:r>
            <a:r>
              <a:rPr lang="en-US" sz="1500" dirty="0">
                <a:latin typeface="Consolas"/>
                <a:cs typeface="Consolas"/>
              </a:rPr>
              <a:t>found:</a:t>
            </a:r>
            <a:br>
              <a:rPr lang="en-US" sz="1500" dirty="0">
                <a:latin typeface="Consolas"/>
                <a:cs typeface="Consolas"/>
              </a:rPr>
            </a:b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i="1" dirty="0">
                <a:latin typeface="Consolas"/>
                <a:cs typeface="Consolas"/>
              </a:rPr>
              <a:t>maze</a:t>
            </a:r>
            <a:r>
              <a:rPr lang="en-US" sz="1500" dirty="0">
                <a:latin typeface="Consolas"/>
                <a:cs typeface="Consolas"/>
              </a:rPr>
              <a:t>.updatePosition(</a:t>
            </a:r>
            <a:r>
              <a:rPr lang="en-US" sz="1500" i="1" dirty="0">
                <a:latin typeface="Consolas"/>
                <a:cs typeface="Consolas"/>
              </a:rPr>
              <a:t>startRow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i="1" dirty="0">
                <a:latin typeface="Consolas"/>
                <a:cs typeface="Consolas"/>
              </a:rPr>
              <a:t>startColumn</a:t>
            </a:r>
            <a:r>
              <a:rPr lang="en-US" sz="1500" dirty="0">
                <a:latin typeface="Consolas"/>
                <a:cs typeface="Consolas"/>
              </a:rPr>
              <a:t>, PART_OF_PATH)</a:t>
            </a:r>
            <a:br>
              <a:rPr lang="en-US" sz="1500" dirty="0">
                <a:latin typeface="Consolas"/>
                <a:cs typeface="Consolas"/>
              </a:rPr>
            </a:b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i="1" dirty="0">
                <a:latin typeface="Consolas"/>
                <a:cs typeface="Consolas"/>
              </a:rPr>
              <a:t>else</a:t>
            </a:r>
            <a:r>
              <a:rPr lang="en-US" sz="1500" dirty="0">
                <a:latin typeface="Consolas"/>
                <a:cs typeface="Consolas"/>
              </a:rPr>
              <a:t>:</a:t>
            </a:r>
            <a:br>
              <a:rPr lang="en-US" sz="1500" dirty="0">
                <a:latin typeface="Consolas"/>
                <a:cs typeface="Consolas"/>
              </a:rPr>
            </a:b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i="1" dirty="0">
                <a:latin typeface="Consolas"/>
                <a:cs typeface="Consolas"/>
              </a:rPr>
              <a:t>maze</a:t>
            </a:r>
            <a:r>
              <a:rPr lang="en-US" sz="1500" dirty="0">
                <a:latin typeface="Consolas"/>
                <a:cs typeface="Consolas"/>
              </a:rPr>
              <a:t>.updatePosition(</a:t>
            </a:r>
            <a:r>
              <a:rPr lang="en-US" sz="1500" i="1" dirty="0">
                <a:latin typeface="Consolas"/>
                <a:cs typeface="Consolas"/>
              </a:rPr>
              <a:t>st</a:t>
            </a:r>
            <a:r>
              <a:rPr lang="en-US" sz="1400" i="1" dirty="0">
                <a:latin typeface="Consolas"/>
                <a:cs typeface="Consolas"/>
              </a:rPr>
              <a:t>artRow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i="1" dirty="0">
                <a:latin typeface="Consolas"/>
                <a:cs typeface="Consolas"/>
              </a:rPr>
              <a:t>startColumn</a:t>
            </a:r>
            <a:r>
              <a:rPr lang="en-US" sz="1400" dirty="0">
                <a:latin typeface="Consolas"/>
                <a:cs typeface="Consolas"/>
              </a:rPr>
              <a:t>, DEAD_END)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i="1" dirty="0">
                <a:latin typeface="Consolas"/>
                <a:cs typeface="Consolas"/>
              </a:rPr>
              <a:t>return </a:t>
            </a:r>
            <a:r>
              <a:rPr lang="en-US" sz="1400" dirty="0">
                <a:latin typeface="Consolas"/>
                <a:cs typeface="Consolas"/>
              </a:rPr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148359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file: maze2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++++++++++++++++++++++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+   +   ++ ++        +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+     ++++++++++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+ +    ++  ++++ +++ ++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+ +   + + ++    +++  +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+          ++  ++  + +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+++++ + +      ++  + +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+++++ +++  + +  ++   +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+          + + S+ +  +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+++++ +  + + +     + +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++++++++++++++++++++++</a:t>
            </a:r>
          </a:p>
        </p:txBody>
      </p:sp>
    </p:spTree>
    <p:extLst>
      <p:ext uri="{BB962C8B-B14F-4D97-AF65-F5344CB8AC3E}">
        <p14:creationId xmlns:p14="http://schemas.microsoft.com/office/powerpoint/2010/main" val="119518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read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mazeFile </a:t>
            </a:r>
            <a:r>
              <a:rPr lang="en-US" dirty="0">
                <a:latin typeface="Consolas"/>
                <a:cs typeface="Consolas"/>
              </a:rPr>
              <a:t>= open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i="1" dirty="0">
                <a:latin typeface="Consolas"/>
                <a:cs typeface="Consolas"/>
              </a:rPr>
              <a:t>mazeFileName</a:t>
            </a:r>
            <a:r>
              <a:rPr lang="en-US" dirty="0">
                <a:latin typeface="Consolas"/>
                <a:cs typeface="Consolas"/>
              </a:rPr>
              <a:t>,'r'</a:t>
            </a:r>
            <a:r>
              <a:rPr lang="en-US" dirty="0">
                <a:latin typeface="Consolas"/>
                <a:cs typeface="Consolas"/>
              </a:rPr>
              <a:t>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rowsInMaze </a:t>
            </a:r>
            <a:r>
              <a:rPr lang="en-US" dirty="0">
                <a:latin typeface="Consolas"/>
                <a:cs typeface="Consolas"/>
              </a:rPr>
              <a:t>= 0</a:t>
            </a:r>
            <a:br>
              <a:rPr lang="en-US" dirty="0">
                <a:latin typeface="Consolas"/>
                <a:cs typeface="Consolas"/>
              </a:rPr>
            </a:br>
            <a:r>
              <a:rPr lang="en-US" i="1" dirty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line </a:t>
            </a:r>
            <a:r>
              <a:rPr lang="en-US" i="1" dirty="0">
                <a:latin typeface="Consolas"/>
                <a:cs typeface="Consolas"/>
              </a:rPr>
              <a:t>in </a:t>
            </a:r>
            <a:r>
              <a:rPr lang="en-US" dirty="0">
                <a:latin typeface="Consolas"/>
                <a:cs typeface="Consolas"/>
              </a:rPr>
              <a:t>mazeFile</a:t>
            </a:r>
            <a:r>
              <a:rPr lang="en-US" dirty="0" smtClean="0">
                <a:latin typeface="Consolas"/>
                <a:cs typeface="Consolas"/>
              </a:rPr>
              <a:t>: 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</a:rPr>
              <a:t># get next line into string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line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>
                <a:latin typeface="Consolas"/>
                <a:cs typeface="Consolas"/>
              </a:rPr>
              <a:t>line.rstrip(</a:t>
            </a:r>
            <a:r>
              <a:rPr lang="en-US" dirty="0">
                <a:latin typeface="Consolas"/>
                <a:cs typeface="Consolas"/>
              </a:rPr>
              <a:t>"\r\n"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</a:rPr>
              <a:t># remove invisibles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rowList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>
                <a:latin typeface="Consolas"/>
                <a:cs typeface="Consolas"/>
              </a:rPr>
              <a:t>[]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col </a:t>
            </a:r>
            <a:r>
              <a:rPr lang="en-US" dirty="0">
                <a:latin typeface="Consolas"/>
                <a:cs typeface="Consolas"/>
              </a:rPr>
              <a:t>= 0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i="1" dirty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ch </a:t>
            </a:r>
            <a:r>
              <a:rPr lang="en-US" i="1" dirty="0">
                <a:latin typeface="Consolas"/>
                <a:cs typeface="Consolas"/>
              </a:rPr>
              <a:t>in </a:t>
            </a:r>
            <a:r>
              <a:rPr lang="en-US" dirty="0">
                <a:latin typeface="Consolas"/>
                <a:cs typeface="Consolas"/>
              </a:rPr>
              <a:t>line</a:t>
            </a:r>
            <a:r>
              <a:rPr lang="en-US" dirty="0" smtClean="0">
                <a:latin typeface="Consolas"/>
                <a:cs typeface="Consolas"/>
              </a:rPr>
              <a:t>: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</a:rPr>
              <a:t> # process each char in line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>
                <a:latin typeface="Consolas"/>
                <a:cs typeface="Consolas"/>
              </a:rPr>
              <a:t>rowList.append(ch</a:t>
            </a:r>
            <a:r>
              <a:rPr lang="en-US" dirty="0" smtClean="0">
                <a:latin typeface="Consolas"/>
                <a:cs typeface="Consolas"/>
              </a:rPr>
              <a:t>)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</a:rPr>
              <a:t> # add to list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i="1" dirty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ch </a:t>
            </a:r>
            <a:r>
              <a:rPr lang="en-US" dirty="0">
                <a:latin typeface="Consolas"/>
                <a:cs typeface="Consolas"/>
              </a:rPr>
              <a:t>== 'S'</a:t>
            </a:r>
            <a:r>
              <a:rPr lang="en-US" dirty="0" smtClean="0">
                <a:latin typeface="Consolas"/>
                <a:cs typeface="Consolas"/>
              </a:rPr>
              <a:t>: 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</a:rPr>
              <a:t># remember start position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i="1" dirty="0">
                <a:latin typeface="Consolas"/>
                <a:cs typeface="Consolas"/>
              </a:rPr>
              <a:t>self</a:t>
            </a:r>
            <a:r>
              <a:rPr lang="en-US" dirty="0">
                <a:latin typeface="Consolas"/>
                <a:cs typeface="Consolas"/>
              </a:rPr>
              <a:t>.startRow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>
                <a:latin typeface="Consolas"/>
                <a:cs typeface="Consolas"/>
              </a:rPr>
              <a:t>rowsInMaze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i="1" dirty="0">
                <a:latin typeface="Consolas"/>
                <a:cs typeface="Consolas"/>
              </a:rPr>
              <a:t>self</a:t>
            </a:r>
            <a:r>
              <a:rPr lang="en-US" dirty="0">
                <a:latin typeface="Consolas"/>
                <a:cs typeface="Consolas"/>
              </a:rPr>
              <a:t>.startCol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>
                <a:latin typeface="Consolas"/>
                <a:cs typeface="Consolas"/>
              </a:rPr>
              <a:t>col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col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>
                <a:latin typeface="Consolas"/>
                <a:cs typeface="Consolas"/>
              </a:rPr>
              <a:t>col </a:t>
            </a:r>
            <a:r>
              <a:rPr lang="en-US" dirty="0">
                <a:latin typeface="Consolas"/>
                <a:cs typeface="Consolas"/>
              </a:rPr>
              <a:t>+ 1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rowsInMaze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>
                <a:latin typeface="Consolas"/>
                <a:cs typeface="Consolas"/>
              </a:rPr>
              <a:t>rowsInMaze </a:t>
            </a:r>
            <a:r>
              <a:rPr lang="en-US" dirty="0">
                <a:latin typeface="Consolas"/>
                <a:cs typeface="Consolas"/>
              </a:rPr>
              <a:t>+ 1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i="1" dirty="0">
                <a:latin typeface="Consolas"/>
                <a:cs typeface="Consolas"/>
              </a:rPr>
              <a:t>self</a:t>
            </a:r>
            <a:r>
              <a:rPr lang="en-US" dirty="0">
                <a:latin typeface="Consolas"/>
                <a:cs typeface="Consolas"/>
              </a:rPr>
              <a:t>.mazelist.append(rowList</a:t>
            </a:r>
            <a:r>
              <a:rPr lang="en-US" dirty="0" smtClean="0">
                <a:latin typeface="Consolas"/>
                <a:cs typeface="Consolas"/>
              </a:rPr>
              <a:t>)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</a:rPr>
              <a:t> # add row to maze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columnsInMaze </a:t>
            </a:r>
            <a:r>
              <a:rPr lang="en-US" dirty="0">
                <a:latin typeface="Consolas"/>
                <a:cs typeface="Consolas"/>
              </a:rPr>
              <a:t>= len</a:t>
            </a:r>
            <a:r>
              <a:rPr lang="en-US" dirty="0">
                <a:latin typeface="Consolas"/>
                <a:cs typeface="Consolas"/>
              </a:rPr>
              <a:t>(rowList)</a:t>
            </a:r>
          </a:p>
        </p:txBody>
      </p:sp>
    </p:spTree>
    <p:extLst>
      <p:ext uri="{BB962C8B-B14F-4D97-AF65-F5344CB8AC3E}">
        <p14:creationId xmlns:p14="http://schemas.microsoft.com/office/powerpoint/2010/main" val="141928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 in maze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 blank – 	empty cell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 + 			wall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O			part of path (solution path)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.			bread crumb – tried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-			dead end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6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backtrack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maze type problem</a:t>
            </a:r>
          </a:p>
          <a:p>
            <a:r>
              <a:rPr lang="en-US" dirty="0" smtClean="0"/>
              <a:t>generalized to problems picking different paths and eventually finding a best path</a:t>
            </a:r>
          </a:p>
          <a:p>
            <a:r>
              <a:rPr lang="en-US" dirty="0" smtClean="0"/>
              <a:t>chess, checkers, tic tack toe application</a:t>
            </a:r>
          </a:p>
          <a:p>
            <a:r>
              <a:rPr lang="en-US" dirty="0" smtClean="0"/>
              <a:t>also can be used to find shortest solution</a:t>
            </a:r>
          </a:p>
          <a:p>
            <a:r>
              <a:rPr lang="en-US" dirty="0" smtClean="0"/>
              <a:t>When return from recursion, we automatically backtrack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6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155</Words>
  <Application>Microsoft Macintosh PowerPoint</Application>
  <PresentationFormat>On-screen Show (4:3)</PresentationFormat>
  <Paragraphs>36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Solving a Maze</vt:lpstr>
      <vt:lpstr>A MAZE (how to solve)</vt:lpstr>
      <vt:lpstr>With turtle simplify, make the use a grid, and walls are just a solid grid cell (green)</vt:lpstr>
      <vt:lpstr>Basic Step</vt:lpstr>
      <vt:lpstr>PowerPoint Presentation</vt:lpstr>
      <vt:lpstr>input file: maze2 file</vt:lpstr>
      <vt:lpstr>code to read file</vt:lpstr>
      <vt:lpstr>special characters in maze array</vt:lpstr>
      <vt:lpstr>General backtrack technique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 Maze</dc:title>
  <dc:creator>Gerry Jenkins</dc:creator>
  <cp:lastModifiedBy>Gerry Jenkins</cp:lastModifiedBy>
  <cp:revision>13</cp:revision>
  <dcterms:created xsi:type="dcterms:W3CDTF">2015-04-16T17:45:49Z</dcterms:created>
  <dcterms:modified xsi:type="dcterms:W3CDTF">2015-04-20T22:49:48Z</dcterms:modified>
</cp:coreProperties>
</file>