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61" r:id="rId5"/>
    <p:sldId id="262" r:id="rId6"/>
    <p:sldId id="263" r:id="rId7"/>
    <p:sldId id="264" r:id="rId8"/>
    <p:sldId id="265" r:id="rId9"/>
    <p:sldId id="256" r:id="rId10"/>
    <p:sldId id="266" r:id="rId11"/>
    <p:sldId id="267" r:id="rId12"/>
    <p:sldId id="268" r:id="rId13"/>
    <p:sldId id="259"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59" autoAdjust="0"/>
    <p:restoredTop sz="99074" autoAdjust="0"/>
  </p:normalViewPr>
  <p:slideViewPr>
    <p:cSldViewPr snapToGrid="0" snapToObjects="1">
      <p:cViewPr varScale="1">
        <p:scale>
          <a:sx n="114" d="100"/>
          <a:sy n="114" d="100"/>
        </p:scale>
        <p:origin x="-1656" y="-96"/>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46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388517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254622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426948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106442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245246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94769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282703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301186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337798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54998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ED5F2-1619-FE4B-AEF9-322A18BBC46B}" type="datetimeFigureOut">
              <a:rPr lang="en-US" smtClean="0"/>
              <a:t>May/4/15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B2A1C4-AA58-3B44-8D00-65DB57A82FBC}" type="slidenum">
              <a:rPr lang="en-US" smtClean="0"/>
              <a:t>‹#›</a:t>
            </a:fld>
            <a:endParaRPr lang="en-US" dirty="0"/>
          </a:p>
        </p:txBody>
      </p:sp>
    </p:spTree>
    <p:extLst>
      <p:ext uri="{BB962C8B-B14F-4D97-AF65-F5344CB8AC3E}">
        <p14:creationId xmlns:p14="http://schemas.microsoft.com/office/powerpoint/2010/main" val="22566233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ED5F2-1619-FE4B-AEF9-322A18BBC46B}" type="datetimeFigureOut">
              <a:rPr lang="en-US" smtClean="0"/>
              <a:t>May/4/15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2A1C4-AA58-3B44-8D00-65DB57A82FBC}" type="slidenum">
              <a:rPr lang="en-US" smtClean="0"/>
              <a:t>‹#›</a:t>
            </a:fld>
            <a:endParaRPr lang="en-US" dirty="0"/>
          </a:p>
        </p:txBody>
      </p:sp>
    </p:spTree>
    <p:extLst>
      <p:ext uri="{BB962C8B-B14F-4D97-AF65-F5344CB8AC3E}">
        <p14:creationId xmlns:p14="http://schemas.microsoft.com/office/powerpoint/2010/main" val="701755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yale.edu/homes/aspnes/pinewiki/DynamicProgramming.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Minimum number of coins to make change</a:t>
            </a:r>
            <a:endParaRPr lang="en-US" dirty="0"/>
          </a:p>
        </p:txBody>
      </p:sp>
      <p:sp>
        <p:nvSpPr>
          <p:cNvPr id="5" name="Subtitle 4"/>
          <p:cNvSpPr>
            <a:spLocks noGrp="1"/>
          </p:cNvSpPr>
          <p:nvPr>
            <p:ph type="subTitle" idx="1"/>
          </p:nvPr>
        </p:nvSpPr>
        <p:spPr/>
        <p:txBody>
          <a:bodyPr/>
          <a:lstStyle/>
          <a:p>
            <a:r>
              <a:rPr lang="en-US" dirty="0" smtClean="0"/>
              <a:t>Introduction to </a:t>
            </a:r>
            <a:br>
              <a:rPr lang="en-US" dirty="0" smtClean="0"/>
            </a:br>
            <a:r>
              <a:rPr lang="en-US" dirty="0" smtClean="0"/>
              <a:t>dynamic </a:t>
            </a:r>
            <a:r>
              <a:rPr lang="en-US" dirty="0" smtClean="0"/>
              <a:t>programming</a:t>
            </a:r>
            <a:endParaRPr lang="en-US" dirty="0"/>
          </a:p>
        </p:txBody>
      </p:sp>
    </p:spTree>
    <p:extLst>
      <p:ext uri="{BB962C8B-B14F-4D97-AF65-F5344CB8AC3E}">
        <p14:creationId xmlns:p14="http://schemas.microsoft.com/office/powerpoint/2010/main" val="202884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speed up this solution</a:t>
            </a:r>
            <a:endParaRPr lang="en-US" dirty="0"/>
          </a:p>
        </p:txBody>
      </p:sp>
      <p:sp>
        <p:nvSpPr>
          <p:cNvPr id="3" name="Content Placeholder 2"/>
          <p:cNvSpPr>
            <a:spLocks noGrp="1"/>
          </p:cNvSpPr>
          <p:nvPr>
            <p:ph idx="1"/>
          </p:nvPr>
        </p:nvSpPr>
        <p:spPr/>
        <p:txBody>
          <a:bodyPr>
            <a:normAutofit fontScale="92500"/>
          </a:bodyPr>
          <a:lstStyle/>
          <a:p>
            <a:r>
              <a:rPr lang="en-US" dirty="0" smtClean="0"/>
              <a:t>since there are many calls that have the same argument passed, they end up duplicating the work over and over again, we will use a form of </a:t>
            </a:r>
            <a:r>
              <a:rPr lang="en-US" dirty="0" smtClean="0"/>
              <a:t>caching </a:t>
            </a:r>
            <a:r>
              <a:rPr lang="en-US" dirty="0" smtClean="0"/>
              <a:t>called memoization:</a:t>
            </a:r>
          </a:p>
          <a:p>
            <a:pPr marL="457200" lvl="1" indent="0">
              <a:buNone/>
            </a:pPr>
            <a:r>
              <a:rPr lang="en-US" sz="3200" i="1" dirty="0" smtClean="0">
                <a:solidFill>
                  <a:srgbClr val="000090"/>
                </a:solidFill>
              </a:rPr>
              <a:t>In </a:t>
            </a:r>
            <a:r>
              <a:rPr lang="en-US" sz="3200" i="1" dirty="0">
                <a:solidFill>
                  <a:srgbClr val="000090"/>
                </a:solidFill>
              </a:rPr>
              <a:t>computing, </a:t>
            </a:r>
            <a:r>
              <a:rPr lang="en-US" sz="3200" b="1" i="1" dirty="0">
                <a:solidFill>
                  <a:srgbClr val="000090"/>
                </a:solidFill>
              </a:rPr>
              <a:t>memoization</a:t>
            </a:r>
            <a:r>
              <a:rPr lang="en-US" sz="3200" i="1" dirty="0">
                <a:solidFill>
                  <a:srgbClr val="000090"/>
                </a:solidFill>
              </a:rPr>
              <a:t> is an optimization technique used primarily to speed up computer programs by storing the results of expensive function calls and returning the cached result when the same inputs occur again</a:t>
            </a:r>
            <a:r>
              <a:rPr lang="en-US" sz="3200" i="1" dirty="0" smtClean="0">
                <a:solidFill>
                  <a:srgbClr val="000090"/>
                </a:solidFill>
              </a:rPr>
              <a:t>.  </a:t>
            </a:r>
            <a:r>
              <a:rPr lang="en-US" sz="3200" dirty="0" smtClean="0">
                <a:solidFill>
                  <a:srgbClr val="000090"/>
                </a:solidFill>
              </a:rPr>
              <a:t>-- Wikipedia</a:t>
            </a:r>
            <a:endParaRPr lang="en-US" sz="3200" dirty="0">
              <a:solidFill>
                <a:srgbClr val="000090"/>
              </a:solidFill>
            </a:endParaRPr>
          </a:p>
        </p:txBody>
      </p:sp>
    </p:spTree>
    <p:extLst>
      <p:ext uri="{BB962C8B-B14F-4D97-AF65-F5344CB8AC3E}">
        <p14:creationId xmlns:p14="http://schemas.microsoft.com/office/powerpoint/2010/main" val="352126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815"/>
            <a:ext cx="8229600" cy="2360772"/>
          </a:xfrm>
        </p:spPr>
        <p:txBody>
          <a:bodyPr>
            <a:normAutofit fontScale="92500" lnSpcReduction="10000"/>
          </a:bodyPr>
          <a:lstStyle/>
          <a:p>
            <a:r>
              <a:rPr lang="en-US" dirty="0" smtClean="0"/>
              <a:t>We use a dictionary and store the argument as a key and the value will be the result.</a:t>
            </a:r>
          </a:p>
          <a:p>
            <a:r>
              <a:rPr lang="en-US" b="1" dirty="0" smtClean="0"/>
              <a:t>Pseudo code </a:t>
            </a:r>
            <a:r>
              <a:rPr lang="en-US" dirty="0" smtClean="0"/>
              <a:t>of this idea, supposing we start with a empty dictionary called  </a:t>
            </a:r>
            <a:r>
              <a:rPr lang="en-US" b="1" dirty="0" smtClean="0">
                <a:latin typeface="Times New Roman"/>
                <a:cs typeface="Times New Roman"/>
              </a:rPr>
              <a:t>cache</a:t>
            </a:r>
            <a:r>
              <a:rPr lang="en-US" dirty="0" smtClean="0">
                <a:latin typeface="Times New Roman"/>
                <a:cs typeface="Times New Roman"/>
              </a:rPr>
              <a:t>:</a:t>
            </a:r>
            <a:endParaRPr lang="en-US" dirty="0" smtClean="0">
              <a:latin typeface="Times New Roman"/>
              <a:cs typeface="Times New Roman"/>
            </a:endParaRPr>
          </a:p>
          <a:p>
            <a:pPr marL="0" indent="0">
              <a:buNone/>
            </a:pPr>
            <a:r>
              <a:rPr lang="en-US" dirty="0" smtClean="0">
                <a:latin typeface="Times New Roman"/>
                <a:cs typeface="Times New Roman"/>
              </a:rPr>
              <a:t>   </a:t>
            </a:r>
            <a:endParaRPr lang="en-US" dirty="0"/>
          </a:p>
        </p:txBody>
      </p:sp>
      <p:sp>
        <p:nvSpPr>
          <p:cNvPr id="5" name="TextBox 4"/>
          <p:cNvSpPr txBox="1"/>
          <p:nvPr/>
        </p:nvSpPr>
        <p:spPr>
          <a:xfrm>
            <a:off x="354636" y="2373535"/>
            <a:ext cx="8527848" cy="3385542"/>
          </a:xfrm>
          <a:prstGeom prst="rect">
            <a:avLst/>
          </a:prstGeom>
          <a:noFill/>
        </p:spPr>
        <p:txBody>
          <a:bodyPr wrap="square" rtlCol="0">
            <a:spAutoFit/>
          </a:bodyPr>
          <a:lstStyle/>
          <a:p>
            <a:r>
              <a:rPr lang="en-US" sz="2800" b="1" dirty="0">
                <a:latin typeface="Bookman Old Style"/>
                <a:cs typeface="Bookman Old Style"/>
              </a:rPr>
              <a:t>def</a:t>
            </a:r>
            <a:r>
              <a:rPr lang="en-US" sz="2800" dirty="0">
                <a:latin typeface="Bookman Old Style"/>
                <a:cs typeface="Bookman Old Style"/>
              </a:rPr>
              <a:t> func( </a:t>
            </a:r>
            <a:r>
              <a:rPr lang="en-US" sz="2800" dirty="0" smtClean="0">
                <a:latin typeface="Bookman Old Style"/>
                <a:cs typeface="Bookman Old Style"/>
              </a:rPr>
              <a:t>a </a:t>
            </a:r>
            <a:r>
              <a:rPr lang="en-US" sz="2800" dirty="0">
                <a:latin typeface="Bookman Old Style"/>
                <a:cs typeface="Bookman Old Style"/>
              </a:rPr>
              <a:t>):</a:t>
            </a:r>
            <a:br>
              <a:rPr lang="en-US" sz="2800" dirty="0">
                <a:latin typeface="Bookman Old Style"/>
                <a:cs typeface="Bookman Old Style"/>
              </a:rPr>
            </a:br>
            <a:r>
              <a:rPr lang="en-US" sz="2800" dirty="0">
                <a:latin typeface="Bookman Old Style"/>
                <a:cs typeface="Bookman Old Style"/>
              </a:rPr>
              <a:t>	</a:t>
            </a:r>
            <a:r>
              <a:rPr lang="en-US" sz="2800" b="1" dirty="0">
                <a:latin typeface="Bookman Old Style"/>
                <a:cs typeface="Bookman Old Style"/>
              </a:rPr>
              <a:t>if</a:t>
            </a:r>
            <a:r>
              <a:rPr lang="en-US" sz="2800" dirty="0">
                <a:latin typeface="Bookman Old Style"/>
                <a:cs typeface="Bookman Old Style"/>
              </a:rPr>
              <a:t> a in </a:t>
            </a:r>
            <a:r>
              <a:rPr lang="en-US" sz="2800" dirty="0" smtClean="0">
                <a:latin typeface="Bookman Old Style"/>
                <a:cs typeface="Bookman Old Style"/>
              </a:rPr>
              <a:t>cache:</a:t>
            </a:r>
            <a:r>
              <a:rPr lang="en-US" sz="2800" dirty="0">
                <a:latin typeface="Bookman Old Style"/>
                <a:cs typeface="Bookman Old Style"/>
              </a:rPr>
              <a:t/>
            </a:r>
            <a:br>
              <a:rPr lang="en-US" sz="2800" dirty="0">
                <a:latin typeface="Bookman Old Style"/>
                <a:cs typeface="Bookman Old Style"/>
              </a:rPr>
            </a:br>
            <a:r>
              <a:rPr lang="en-US" sz="2800" dirty="0">
                <a:latin typeface="Bookman Old Style"/>
                <a:cs typeface="Bookman Old Style"/>
              </a:rPr>
              <a:t>		</a:t>
            </a:r>
            <a:r>
              <a:rPr lang="en-US" sz="2800" b="1" dirty="0">
                <a:latin typeface="Bookman Old Style"/>
                <a:cs typeface="Bookman Old Style"/>
              </a:rPr>
              <a:t>return</a:t>
            </a:r>
            <a:r>
              <a:rPr lang="en-US" sz="2800" dirty="0">
                <a:latin typeface="Bookman Old Style"/>
                <a:cs typeface="Bookman Old Style"/>
              </a:rPr>
              <a:t> </a:t>
            </a:r>
            <a:r>
              <a:rPr lang="en-US" sz="2800" dirty="0" smtClean="0">
                <a:latin typeface="Bookman Old Style"/>
                <a:cs typeface="Bookman Old Style"/>
              </a:rPr>
              <a:t>cache[</a:t>
            </a:r>
            <a:r>
              <a:rPr lang="en-US" sz="2800" dirty="0">
                <a:latin typeface="Bookman Old Style"/>
                <a:cs typeface="Bookman Old Style"/>
              </a:rPr>
              <a:t>a] # </a:t>
            </a:r>
            <a:r>
              <a:rPr lang="en-US" sz="2800" dirty="0" smtClean="0">
                <a:latin typeface="Bookman Old Style"/>
                <a:cs typeface="Bookman Old Style"/>
              </a:rPr>
              <a:t>return </a:t>
            </a:r>
            <a:r>
              <a:rPr lang="en-US" sz="2800" dirty="0">
                <a:latin typeface="Bookman Old Style"/>
                <a:cs typeface="Bookman Old Style"/>
              </a:rPr>
              <a:t>stored value</a:t>
            </a:r>
          </a:p>
          <a:p>
            <a:r>
              <a:rPr lang="en-US" sz="2800" dirty="0">
                <a:latin typeface="Bookman Old Style"/>
                <a:cs typeface="Bookman Old Style"/>
              </a:rPr>
              <a:t>     </a:t>
            </a:r>
            <a:r>
              <a:rPr lang="en-US" sz="2800" b="1" dirty="0">
                <a:latin typeface="Bookman Old Style"/>
                <a:cs typeface="Bookman Old Style"/>
              </a:rPr>
              <a:t>else</a:t>
            </a:r>
            <a:r>
              <a:rPr lang="en-US" sz="2800" dirty="0">
                <a:latin typeface="Bookman Old Style"/>
                <a:cs typeface="Bookman Old Style"/>
              </a:rPr>
              <a:t>:</a:t>
            </a:r>
          </a:p>
          <a:p>
            <a:r>
              <a:rPr lang="en-US" sz="2800" dirty="0">
                <a:latin typeface="Bookman Old Style"/>
                <a:cs typeface="Bookman Old Style"/>
              </a:rPr>
              <a:t>		</a:t>
            </a:r>
            <a:r>
              <a:rPr lang="en-US" sz="2800" i="1" dirty="0" smtClean="0">
                <a:latin typeface="Bookman Old Style"/>
                <a:cs typeface="Bookman Old Style"/>
              </a:rPr>
              <a:t>calculate value</a:t>
            </a:r>
            <a:endParaRPr lang="en-US" sz="2800" i="1" dirty="0">
              <a:latin typeface="Bookman Old Style"/>
              <a:cs typeface="Bookman Old Style"/>
            </a:endParaRPr>
          </a:p>
          <a:p>
            <a:r>
              <a:rPr lang="en-US" sz="2800" dirty="0">
                <a:latin typeface="Bookman Old Style"/>
                <a:cs typeface="Bookman Old Style"/>
              </a:rPr>
              <a:t>		</a:t>
            </a:r>
            <a:r>
              <a:rPr lang="en-US" sz="2800" dirty="0" smtClean="0">
                <a:latin typeface="Bookman Old Style"/>
                <a:cs typeface="Bookman Old Style"/>
              </a:rPr>
              <a:t>cache[</a:t>
            </a:r>
            <a:r>
              <a:rPr lang="en-US" sz="2800" dirty="0">
                <a:latin typeface="Bookman Old Style"/>
                <a:cs typeface="Bookman Old Style"/>
              </a:rPr>
              <a:t>a] = value # store result in </a:t>
            </a:r>
            <a:r>
              <a:rPr lang="en-US" sz="2800" dirty="0" smtClean="0">
                <a:latin typeface="Bookman Old Style"/>
                <a:cs typeface="Bookman Old Style"/>
              </a:rPr>
              <a:t>cache</a:t>
            </a:r>
            <a:endParaRPr lang="en-US" sz="2800" dirty="0">
              <a:latin typeface="Bookman Old Style"/>
              <a:cs typeface="Bookman Old Style"/>
            </a:endParaRPr>
          </a:p>
          <a:p>
            <a:r>
              <a:rPr lang="en-US" sz="2800" dirty="0">
                <a:latin typeface="Bookman Old Style"/>
                <a:cs typeface="Bookman Old Style"/>
              </a:rPr>
              <a:t>		</a:t>
            </a:r>
            <a:r>
              <a:rPr lang="en-US" sz="2800" b="1" dirty="0">
                <a:latin typeface="Bookman Old Style"/>
                <a:cs typeface="Bookman Old Style"/>
              </a:rPr>
              <a:t>return</a:t>
            </a:r>
            <a:r>
              <a:rPr lang="en-US" sz="2800" dirty="0">
                <a:latin typeface="Bookman Old Style"/>
                <a:cs typeface="Bookman Old Style"/>
              </a:rPr>
              <a:t> value # return value calculated</a:t>
            </a:r>
            <a:endParaRPr lang="en-US" sz="3200" dirty="0">
              <a:latin typeface="Bookman Old Style"/>
              <a:cs typeface="Bookman Old Style"/>
            </a:endParaRPr>
          </a:p>
          <a:p>
            <a:endParaRPr lang="en-US" dirty="0"/>
          </a:p>
        </p:txBody>
      </p:sp>
    </p:spTree>
    <p:extLst>
      <p:ext uri="{BB962C8B-B14F-4D97-AF65-F5344CB8AC3E}">
        <p14:creationId xmlns:p14="http://schemas.microsoft.com/office/powerpoint/2010/main" val="237278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Memoization for this problem</a:t>
            </a:r>
            <a:endParaRPr lang="en-US" dirty="0"/>
          </a:p>
        </p:txBody>
      </p:sp>
      <p:sp>
        <p:nvSpPr>
          <p:cNvPr id="3" name="Content Placeholder 2"/>
          <p:cNvSpPr>
            <a:spLocks noGrp="1"/>
          </p:cNvSpPr>
          <p:nvPr>
            <p:ph idx="1"/>
          </p:nvPr>
        </p:nvSpPr>
        <p:spPr/>
        <p:txBody>
          <a:bodyPr/>
          <a:lstStyle/>
          <a:p>
            <a:r>
              <a:rPr lang="en-US" dirty="0" smtClean="0"/>
              <a:t>Although this technique really speeds up this coin problem, you still will have the overhead of a lot of extra function calls and the associated memory.</a:t>
            </a:r>
          </a:p>
          <a:p>
            <a:endParaRPr lang="en-US" dirty="0"/>
          </a:p>
          <a:p>
            <a:r>
              <a:rPr lang="en-US" dirty="0" smtClean="0"/>
              <a:t>Lets look at a better way …    </a:t>
            </a:r>
            <a:br>
              <a:rPr lang="en-US" dirty="0" smtClean="0"/>
            </a:br>
            <a:r>
              <a:rPr lang="en-US" dirty="0" smtClean="0"/>
              <a:t>                                </a:t>
            </a:r>
            <a:r>
              <a:rPr lang="en-US" sz="4000" dirty="0" smtClean="0">
                <a:solidFill>
                  <a:srgbClr val="000090"/>
                </a:solidFill>
              </a:rPr>
              <a:t>dynamic programming</a:t>
            </a:r>
          </a:p>
          <a:p>
            <a:endParaRPr lang="en-US" dirty="0"/>
          </a:p>
        </p:txBody>
      </p:sp>
    </p:spTree>
    <p:extLst>
      <p:ext uri="{BB962C8B-B14F-4D97-AF65-F5344CB8AC3E}">
        <p14:creationId xmlns:p14="http://schemas.microsoft.com/office/powerpoint/2010/main" val="294372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Programming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recursion solutions we write the code to solve a big problems by working toward a simpler problem.</a:t>
            </a:r>
          </a:p>
          <a:p>
            <a:r>
              <a:rPr lang="en-US" dirty="0" smtClean="0"/>
              <a:t>Some times this results in a lot of redundancy of recursive steps</a:t>
            </a:r>
          </a:p>
          <a:p>
            <a:r>
              <a:rPr lang="en-US" dirty="0" smtClean="0"/>
              <a:t>Dynamic programming offers a better solution to some of these problems by starting with a simple problem and building on these smaller problems to solve the bigger ones.</a:t>
            </a:r>
          </a:p>
          <a:p>
            <a:r>
              <a:rPr lang="en-US" dirty="0"/>
              <a:t>reference: </a:t>
            </a:r>
            <a:r>
              <a:rPr lang="en-US" dirty="0">
                <a:hlinkClick r:id="rId2"/>
              </a:rPr>
              <a:t>http://www.cs.yale.edu/homes/aspnes/pinewiki/DynamicProgramming.html</a:t>
            </a:r>
            <a:endParaRPr lang="en-US" dirty="0"/>
          </a:p>
        </p:txBody>
      </p:sp>
    </p:spTree>
    <p:extLst>
      <p:ext uri="{BB962C8B-B14F-4D97-AF65-F5344CB8AC3E}">
        <p14:creationId xmlns:p14="http://schemas.microsoft.com/office/powerpoint/2010/main" val="348631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will work for coins</a:t>
            </a:r>
            <a:endParaRPr lang="en-US" dirty="0"/>
          </a:p>
        </p:txBody>
      </p:sp>
      <p:sp>
        <p:nvSpPr>
          <p:cNvPr id="3" name="Content Placeholder 2"/>
          <p:cNvSpPr>
            <a:spLocks noGrp="1"/>
          </p:cNvSpPr>
          <p:nvPr>
            <p:ph idx="1"/>
          </p:nvPr>
        </p:nvSpPr>
        <p:spPr/>
        <p:txBody>
          <a:bodyPr/>
          <a:lstStyle/>
          <a:p>
            <a:r>
              <a:rPr lang="en-US" dirty="0" smtClean="0"/>
              <a:t>this creates a look up table (similar to the memoization technique) but it does it by building a table of all the solutions up to the size of the problem we are solving.</a:t>
            </a:r>
            <a:br>
              <a:rPr lang="en-US" dirty="0" smtClean="0"/>
            </a:br>
            <a:endParaRPr lang="en-US" dirty="0" smtClean="0"/>
          </a:p>
          <a:p>
            <a:r>
              <a:rPr lang="en-US" dirty="0" smtClean="0"/>
              <a:t>It is kind of like the opposite philosophy of recursion:</a:t>
            </a:r>
          </a:p>
        </p:txBody>
      </p:sp>
    </p:spTree>
    <p:extLst>
      <p:ext uri="{BB962C8B-B14F-4D97-AF65-F5344CB8AC3E}">
        <p14:creationId xmlns:p14="http://schemas.microsoft.com/office/powerpoint/2010/main" val="164246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opposite direction to recursive</a:t>
            </a:r>
            <a:endParaRPr lang="en-US" dirty="0"/>
          </a:p>
        </p:txBody>
      </p:sp>
      <p:sp>
        <p:nvSpPr>
          <p:cNvPr id="3" name="Content Placeholder 2"/>
          <p:cNvSpPr>
            <a:spLocks noGrp="1"/>
          </p:cNvSpPr>
          <p:nvPr>
            <p:ph idx="1"/>
          </p:nvPr>
        </p:nvSpPr>
        <p:spPr/>
        <p:txBody>
          <a:bodyPr/>
          <a:lstStyle/>
          <a:p>
            <a:r>
              <a:rPr lang="en-US" dirty="0" smtClean="0"/>
              <a:t>Recursion </a:t>
            </a:r>
            <a:r>
              <a:rPr lang="en-US" dirty="0"/>
              <a:t>work from big problem toward simpler problem and eventually the base </a:t>
            </a:r>
            <a:r>
              <a:rPr lang="en-US" dirty="0" smtClean="0"/>
              <a:t>case</a:t>
            </a:r>
            <a:br>
              <a:rPr lang="en-US" dirty="0" smtClean="0"/>
            </a:br>
            <a:endParaRPr lang="en-US" dirty="0" smtClean="0"/>
          </a:p>
          <a:p>
            <a:r>
              <a:rPr lang="en-US" dirty="0" smtClean="0"/>
              <a:t>Dynamic Programming, you start with the base case, and solve every problem in complexity up to the big problem. storing the solutions along the way and using them for each new bigger step.</a:t>
            </a:r>
            <a:endParaRPr lang="en-US" dirty="0"/>
          </a:p>
        </p:txBody>
      </p:sp>
    </p:spTree>
    <p:extLst>
      <p:ext uri="{BB962C8B-B14F-4D97-AF65-F5344CB8AC3E}">
        <p14:creationId xmlns:p14="http://schemas.microsoft.com/office/powerpoint/2010/main" val="279851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our table (coins 1, 5, 10, 25)</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1491327" y="1241223"/>
            <a:ext cx="6603658" cy="5474854"/>
          </a:xfrm>
        </p:spPr>
      </p:pic>
      <p:sp>
        <p:nvSpPr>
          <p:cNvPr id="5" name="TextBox 4"/>
          <p:cNvSpPr txBox="1"/>
          <p:nvPr/>
        </p:nvSpPr>
        <p:spPr>
          <a:xfrm>
            <a:off x="572658" y="1250845"/>
            <a:ext cx="1005403" cy="646331"/>
          </a:xfrm>
          <a:prstGeom prst="rect">
            <a:avLst/>
          </a:prstGeom>
          <a:noFill/>
        </p:spPr>
        <p:txBody>
          <a:bodyPr wrap="none" rtlCol="0">
            <a:spAutoFit/>
          </a:bodyPr>
          <a:lstStyle/>
          <a:p>
            <a:r>
              <a:rPr lang="en-US" dirty="0" smtClean="0"/>
              <a:t>solution </a:t>
            </a:r>
            <a:br>
              <a:rPr lang="en-US" dirty="0" smtClean="0"/>
            </a:br>
            <a:r>
              <a:rPr lang="en-US" dirty="0" smtClean="0"/>
              <a:t>for input</a:t>
            </a:r>
            <a:endParaRPr lang="en-US" dirty="0"/>
          </a:p>
        </p:txBody>
      </p:sp>
      <p:sp>
        <p:nvSpPr>
          <p:cNvPr id="6" name="TextBox 5"/>
          <p:cNvSpPr txBox="1"/>
          <p:nvPr/>
        </p:nvSpPr>
        <p:spPr>
          <a:xfrm>
            <a:off x="760090" y="2134209"/>
            <a:ext cx="757577" cy="369332"/>
          </a:xfrm>
          <a:prstGeom prst="rect">
            <a:avLst/>
          </a:prstGeom>
          <a:noFill/>
        </p:spPr>
        <p:txBody>
          <a:bodyPr wrap="none" rtlCol="0">
            <a:spAutoFit/>
          </a:bodyPr>
          <a:lstStyle/>
          <a:p>
            <a:r>
              <a:rPr lang="en-US" dirty="0" smtClean="0"/>
              <a:t>step 1</a:t>
            </a:r>
          </a:p>
        </p:txBody>
      </p:sp>
      <p:sp>
        <p:nvSpPr>
          <p:cNvPr id="7" name="TextBox 6"/>
          <p:cNvSpPr txBox="1"/>
          <p:nvPr/>
        </p:nvSpPr>
        <p:spPr>
          <a:xfrm>
            <a:off x="760090" y="3310565"/>
            <a:ext cx="757577" cy="369332"/>
          </a:xfrm>
          <a:prstGeom prst="rect">
            <a:avLst/>
          </a:prstGeom>
          <a:noFill/>
        </p:spPr>
        <p:txBody>
          <a:bodyPr wrap="none" rtlCol="0">
            <a:spAutoFit/>
          </a:bodyPr>
          <a:lstStyle/>
          <a:p>
            <a:r>
              <a:rPr lang="en-US" dirty="0" smtClean="0"/>
              <a:t>step 3</a:t>
            </a:r>
          </a:p>
        </p:txBody>
      </p:sp>
      <p:sp>
        <p:nvSpPr>
          <p:cNvPr id="8" name="TextBox 7"/>
          <p:cNvSpPr txBox="1"/>
          <p:nvPr/>
        </p:nvSpPr>
        <p:spPr>
          <a:xfrm>
            <a:off x="760090" y="2722387"/>
            <a:ext cx="757577" cy="369332"/>
          </a:xfrm>
          <a:prstGeom prst="rect">
            <a:avLst/>
          </a:prstGeom>
          <a:noFill/>
        </p:spPr>
        <p:txBody>
          <a:bodyPr wrap="none" rtlCol="0">
            <a:spAutoFit/>
          </a:bodyPr>
          <a:lstStyle/>
          <a:p>
            <a:r>
              <a:rPr lang="en-US" dirty="0" smtClean="0"/>
              <a:t>step 2</a:t>
            </a:r>
          </a:p>
        </p:txBody>
      </p:sp>
      <p:sp>
        <p:nvSpPr>
          <p:cNvPr id="9" name="TextBox 8"/>
          <p:cNvSpPr txBox="1"/>
          <p:nvPr/>
        </p:nvSpPr>
        <p:spPr>
          <a:xfrm>
            <a:off x="760090" y="3898743"/>
            <a:ext cx="757577" cy="369332"/>
          </a:xfrm>
          <a:prstGeom prst="rect">
            <a:avLst/>
          </a:prstGeom>
          <a:noFill/>
        </p:spPr>
        <p:txBody>
          <a:bodyPr wrap="none" rtlCol="0">
            <a:spAutoFit/>
          </a:bodyPr>
          <a:lstStyle/>
          <a:p>
            <a:r>
              <a:rPr lang="en-US" dirty="0" smtClean="0"/>
              <a:t>step 4</a:t>
            </a:r>
          </a:p>
        </p:txBody>
      </p:sp>
      <p:sp>
        <p:nvSpPr>
          <p:cNvPr id="10" name="TextBox 9"/>
          <p:cNvSpPr txBox="1"/>
          <p:nvPr/>
        </p:nvSpPr>
        <p:spPr>
          <a:xfrm>
            <a:off x="760090" y="4486920"/>
            <a:ext cx="757577" cy="369332"/>
          </a:xfrm>
          <a:prstGeom prst="rect">
            <a:avLst/>
          </a:prstGeom>
          <a:noFill/>
        </p:spPr>
        <p:txBody>
          <a:bodyPr wrap="none" rtlCol="0">
            <a:spAutoFit/>
          </a:bodyPr>
          <a:lstStyle/>
          <a:p>
            <a:r>
              <a:rPr lang="en-US" dirty="0" smtClean="0"/>
              <a:t>step 5</a:t>
            </a:r>
          </a:p>
        </p:txBody>
      </p:sp>
      <p:sp>
        <p:nvSpPr>
          <p:cNvPr id="11" name="TextBox 10"/>
          <p:cNvSpPr txBox="1"/>
          <p:nvPr/>
        </p:nvSpPr>
        <p:spPr>
          <a:xfrm>
            <a:off x="760090" y="5572644"/>
            <a:ext cx="757577" cy="369332"/>
          </a:xfrm>
          <a:prstGeom prst="rect">
            <a:avLst/>
          </a:prstGeom>
          <a:noFill/>
        </p:spPr>
        <p:txBody>
          <a:bodyPr wrap="none" rtlCol="0">
            <a:spAutoFit/>
          </a:bodyPr>
          <a:lstStyle/>
          <a:p>
            <a:r>
              <a:rPr lang="en-US" dirty="0" smtClean="0"/>
              <a:t>step 6</a:t>
            </a:r>
          </a:p>
        </p:txBody>
      </p:sp>
      <p:sp>
        <p:nvSpPr>
          <p:cNvPr id="12" name="TextBox 11"/>
          <p:cNvSpPr txBox="1"/>
          <p:nvPr/>
        </p:nvSpPr>
        <p:spPr>
          <a:xfrm>
            <a:off x="760090" y="6167650"/>
            <a:ext cx="757577" cy="369332"/>
          </a:xfrm>
          <a:prstGeom prst="rect">
            <a:avLst/>
          </a:prstGeom>
          <a:noFill/>
        </p:spPr>
        <p:txBody>
          <a:bodyPr wrap="none" rtlCol="0">
            <a:spAutoFit/>
          </a:bodyPr>
          <a:lstStyle/>
          <a:p>
            <a:r>
              <a:rPr lang="en-US" dirty="0" smtClean="0"/>
              <a:t>step 7</a:t>
            </a:r>
          </a:p>
        </p:txBody>
      </p:sp>
    </p:spTree>
    <p:extLst>
      <p:ext uri="{BB962C8B-B14F-4D97-AF65-F5344CB8AC3E}">
        <p14:creationId xmlns:p14="http://schemas.microsoft.com/office/powerpoint/2010/main" val="107585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11, each step has to find best solution for each coin</a:t>
            </a:r>
            <a:endParaRPr lang="en-US" dirty="0"/>
          </a:p>
        </p:txBody>
      </p:sp>
      <p:pic>
        <p:nvPicPr>
          <p:cNvPr id="6" name="Picture 5"/>
          <p:cNvPicPr>
            <a:picLocks noChangeAspect="1"/>
          </p:cNvPicPr>
          <p:nvPr/>
        </p:nvPicPr>
        <p:blipFill>
          <a:blip r:embed="rId2"/>
          <a:stretch>
            <a:fillRect/>
          </a:stretch>
        </p:blipFill>
        <p:spPr>
          <a:xfrm>
            <a:off x="457200" y="3798890"/>
            <a:ext cx="8245913" cy="2820970"/>
          </a:xfrm>
          <a:prstGeom prst="rect">
            <a:avLst/>
          </a:prstGeom>
        </p:spPr>
      </p:pic>
      <p:sp>
        <p:nvSpPr>
          <p:cNvPr id="7" name="TextBox 6"/>
          <p:cNvSpPr txBox="1"/>
          <p:nvPr/>
        </p:nvSpPr>
        <p:spPr>
          <a:xfrm>
            <a:off x="269401" y="2068706"/>
            <a:ext cx="8433712" cy="923330"/>
          </a:xfrm>
          <a:prstGeom prst="rect">
            <a:avLst/>
          </a:prstGeom>
          <a:noFill/>
        </p:spPr>
        <p:txBody>
          <a:bodyPr wrap="square" rtlCol="0">
            <a:spAutoFit/>
          </a:bodyPr>
          <a:lstStyle/>
          <a:p>
            <a:r>
              <a:rPr lang="en-US" dirty="0"/>
              <a:t>A penny plus the minimum number of coins to make change for 11−1=10 cents (1)</a:t>
            </a:r>
          </a:p>
          <a:p>
            <a:r>
              <a:rPr lang="en-US" dirty="0"/>
              <a:t>A nickel plus the minimum number of coins to make change for 11−5=6 cents (2)</a:t>
            </a:r>
          </a:p>
          <a:p>
            <a:r>
              <a:rPr lang="en-US" dirty="0"/>
              <a:t>A dime plus the minimum number of coins to make change for 11−10=1 cent (1)</a:t>
            </a:r>
          </a:p>
        </p:txBody>
      </p:sp>
      <p:sp>
        <p:nvSpPr>
          <p:cNvPr id="8" name="TextBox 7"/>
          <p:cNvSpPr txBox="1"/>
          <p:nvPr/>
        </p:nvSpPr>
        <p:spPr>
          <a:xfrm>
            <a:off x="837068" y="3290681"/>
            <a:ext cx="7514364" cy="646331"/>
          </a:xfrm>
          <a:prstGeom prst="rect">
            <a:avLst/>
          </a:prstGeom>
          <a:noFill/>
        </p:spPr>
        <p:txBody>
          <a:bodyPr wrap="square" rtlCol="0">
            <a:spAutoFit/>
          </a:bodyPr>
          <a:lstStyle/>
          <a:p>
            <a:r>
              <a:rPr lang="en-US" dirty="0" smtClean="0"/>
              <a:t>table lookup for:</a:t>
            </a:r>
            <a:br>
              <a:rPr lang="en-US" dirty="0" smtClean="0"/>
            </a:br>
            <a:r>
              <a:rPr lang="en-US" dirty="0" smtClean="0"/>
              <a:t>    1          2           3           4           5           6           7           8           9          10         11 </a:t>
            </a:r>
            <a:endParaRPr lang="en-US" dirty="0"/>
          </a:p>
        </p:txBody>
      </p:sp>
    </p:spTree>
    <p:extLst>
      <p:ext uri="{BB962C8B-B14F-4D97-AF65-F5344CB8AC3E}">
        <p14:creationId xmlns:p14="http://schemas.microsoft.com/office/powerpoint/2010/main" val="331013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7409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problems</a:t>
            </a:r>
            <a:endParaRPr lang="en-US" dirty="0"/>
          </a:p>
        </p:txBody>
      </p:sp>
      <p:sp>
        <p:nvSpPr>
          <p:cNvPr id="3" name="Content Placeholder 2"/>
          <p:cNvSpPr>
            <a:spLocks noGrp="1"/>
          </p:cNvSpPr>
          <p:nvPr>
            <p:ph idx="1"/>
          </p:nvPr>
        </p:nvSpPr>
        <p:spPr/>
        <p:txBody>
          <a:bodyPr/>
          <a:lstStyle/>
          <a:p>
            <a:r>
              <a:rPr lang="en-US" dirty="0" smtClean="0"/>
              <a:t>there are many problems in computer science where you want to optimize some value.</a:t>
            </a:r>
          </a:p>
          <a:p>
            <a:r>
              <a:rPr lang="en-US" dirty="0" smtClean="0"/>
              <a:t>find the shortest path between two points</a:t>
            </a:r>
          </a:p>
          <a:p>
            <a:r>
              <a:rPr lang="en-US" dirty="0" smtClean="0"/>
              <a:t>find a line that best fits a set of points</a:t>
            </a:r>
          </a:p>
          <a:p>
            <a:r>
              <a:rPr lang="en-US" dirty="0" smtClean="0"/>
              <a:t>find the smallest set of </a:t>
            </a:r>
            <a:r>
              <a:rPr lang="en-US" dirty="0" smtClean="0"/>
              <a:t>objects </a:t>
            </a:r>
            <a:r>
              <a:rPr lang="en-US" dirty="0" smtClean="0"/>
              <a:t>that meet a criteria</a:t>
            </a:r>
          </a:p>
          <a:p>
            <a:r>
              <a:rPr lang="en-US" dirty="0" smtClean="0"/>
              <a:t>choose the fastest set of connections though a network</a:t>
            </a:r>
            <a:endParaRPr lang="en-US" dirty="0"/>
          </a:p>
        </p:txBody>
      </p:sp>
    </p:spTree>
    <p:extLst>
      <p:ext uri="{BB962C8B-B14F-4D97-AF65-F5344CB8AC3E}">
        <p14:creationId xmlns:p14="http://schemas.microsoft.com/office/powerpoint/2010/main" val="183651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change optimally</a:t>
            </a:r>
            <a:endParaRPr lang="en-US" dirty="0"/>
          </a:p>
        </p:txBody>
      </p:sp>
      <p:sp>
        <p:nvSpPr>
          <p:cNvPr id="3" name="Content Placeholder 2"/>
          <p:cNvSpPr>
            <a:spLocks noGrp="1"/>
          </p:cNvSpPr>
          <p:nvPr>
            <p:ph idx="1"/>
          </p:nvPr>
        </p:nvSpPr>
        <p:spPr>
          <a:xfrm>
            <a:off x="457200" y="1427040"/>
            <a:ext cx="8229600" cy="4525963"/>
          </a:xfrm>
        </p:spPr>
        <p:txBody>
          <a:bodyPr>
            <a:normAutofit/>
          </a:bodyPr>
          <a:lstStyle/>
          <a:p>
            <a:r>
              <a:rPr lang="en-US" dirty="0"/>
              <a:t>S</a:t>
            </a:r>
            <a:r>
              <a:rPr lang="en-US" dirty="0" smtClean="0"/>
              <a:t>uppose you make change for a customer for </a:t>
            </a:r>
            <a:r>
              <a:rPr lang="en-US" sz="4000" dirty="0" smtClean="0"/>
              <a:t>63</a:t>
            </a:r>
            <a:r>
              <a:rPr lang="en-US" dirty="0" smtClean="0"/>
              <a:t> cents. What is the smallest number of coins to make the change.</a:t>
            </a:r>
            <a:br>
              <a:rPr lang="en-US" dirty="0" smtClean="0"/>
            </a:br>
            <a:endParaRPr lang="en-US" dirty="0" smtClean="0"/>
          </a:p>
          <a:p>
            <a:r>
              <a:rPr lang="en-US" dirty="0" smtClean="0"/>
              <a:t>Answer is 6 coins</a:t>
            </a:r>
          </a:p>
          <a:p>
            <a:pPr marL="800100" lvl="2" indent="0">
              <a:buNone/>
            </a:pPr>
            <a:r>
              <a:rPr lang="en-US" sz="3200" dirty="0" smtClean="0"/>
              <a:t>2 Quarters + 1 dime + 1 nickel + 3 pennies</a:t>
            </a:r>
          </a:p>
          <a:p>
            <a:pPr marL="800100" lvl="2" indent="0">
              <a:buNone/>
            </a:pPr>
            <a:r>
              <a:rPr lang="en-US" sz="3200" dirty="0" smtClean="0"/>
              <a:t>25 + 25 + 10 +  1 + 1 + 1 = 68</a:t>
            </a:r>
          </a:p>
          <a:p>
            <a:endParaRPr lang="en-US" dirty="0" smtClean="0"/>
          </a:p>
          <a:p>
            <a:pPr marL="0" indent="0">
              <a:buNone/>
            </a:pPr>
            <a:endParaRPr lang="en-US" dirty="0"/>
          </a:p>
        </p:txBody>
      </p:sp>
      <p:pic>
        <p:nvPicPr>
          <p:cNvPr id="9" name="Picture 8"/>
          <p:cNvPicPr>
            <a:picLocks noChangeAspect="1"/>
          </p:cNvPicPr>
          <p:nvPr/>
        </p:nvPicPr>
        <p:blipFill>
          <a:blip r:embed="rId2"/>
          <a:stretch>
            <a:fillRect/>
          </a:stretch>
        </p:blipFill>
        <p:spPr>
          <a:xfrm>
            <a:off x="7753924" y="5288430"/>
            <a:ext cx="1154931" cy="1146439"/>
          </a:xfrm>
          <a:prstGeom prst="rect">
            <a:avLst/>
          </a:prstGeom>
        </p:spPr>
      </p:pic>
      <p:pic>
        <p:nvPicPr>
          <p:cNvPr id="10" name="Picture 9"/>
          <p:cNvPicPr>
            <a:picLocks noChangeAspect="1"/>
          </p:cNvPicPr>
          <p:nvPr/>
        </p:nvPicPr>
        <p:blipFill>
          <a:blip r:embed="rId3"/>
          <a:stretch>
            <a:fillRect/>
          </a:stretch>
        </p:blipFill>
        <p:spPr>
          <a:xfrm>
            <a:off x="6591175" y="5562599"/>
            <a:ext cx="1146439" cy="1146439"/>
          </a:xfrm>
          <a:prstGeom prst="rect">
            <a:avLst/>
          </a:prstGeom>
        </p:spPr>
      </p:pic>
      <p:pic>
        <p:nvPicPr>
          <p:cNvPr id="11" name="Picture 10"/>
          <p:cNvPicPr>
            <a:picLocks noChangeAspect="1"/>
          </p:cNvPicPr>
          <p:nvPr/>
        </p:nvPicPr>
        <p:blipFill>
          <a:blip r:embed="rId2"/>
          <a:stretch>
            <a:fillRect/>
          </a:stretch>
        </p:blipFill>
        <p:spPr>
          <a:xfrm>
            <a:off x="5407382" y="5440825"/>
            <a:ext cx="1154931" cy="1146439"/>
          </a:xfrm>
          <a:prstGeom prst="rect">
            <a:avLst/>
          </a:prstGeom>
        </p:spPr>
      </p:pic>
      <p:pic>
        <p:nvPicPr>
          <p:cNvPr id="13" name="Picture 12"/>
          <p:cNvPicPr>
            <a:picLocks noChangeAspect="1"/>
          </p:cNvPicPr>
          <p:nvPr/>
        </p:nvPicPr>
        <p:blipFill>
          <a:blip r:embed="rId4"/>
          <a:stretch>
            <a:fillRect/>
          </a:stretch>
        </p:blipFill>
        <p:spPr>
          <a:xfrm>
            <a:off x="3647230" y="5772121"/>
            <a:ext cx="979584" cy="1028158"/>
          </a:xfrm>
          <a:prstGeom prst="rect">
            <a:avLst/>
          </a:prstGeom>
        </p:spPr>
      </p:pic>
      <p:pic>
        <p:nvPicPr>
          <p:cNvPr id="14" name="Picture 13"/>
          <p:cNvPicPr>
            <a:picLocks noChangeAspect="1"/>
          </p:cNvPicPr>
          <p:nvPr/>
        </p:nvPicPr>
        <p:blipFill>
          <a:blip r:embed="rId5"/>
          <a:stretch>
            <a:fillRect/>
          </a:stretch>
        </p:blipFill>
        <p:spPr>
          <a:xfrm>
            <a:off x="1615685" y="5366891"/>
            <a:ext cx="1501451" cy="1510130"/>
          </a:xfrm>
          <a:prstGeom prst="rect">
            <a:avLst/>
          </a:prstGeom>
        </p:spPr>
      </p:pic>
      <p:pic>
        <p:nvPicPr>
          <p:cNvPr id="15" name="Picture 14"/>
          <p:cNvPicPr>
            <a:picLocks noChangeAspect="1"/>
          </p:cNvPicPr>
          <p:nvPr/>
        </p:nvPicPr>
        <p:blipFill>
          <a:blip r:embed="rId6"/>
          <a:stretch>
            <a:fillRect/>
          </a:stretch>
        </p:blipFill>
        <p:spPr>
          <a:xfrm>
            <a:off x="146181" y="5280311"/>
            <a:ext cx="1492672" cy="1510130"/>
          </a:xfrm>
          <a:prstGeom prst="rect">
            <a:avLst/>
          </a:prstGeom>
        </p:spPr>
      </p:pic>
    </p:spTree>
    <p:extLst>
      <p:ext uri="{BB962C8B-B14F-4D97-AF65-F5344CB8AC3E}">
        <p14:creationId xmlns:p14="http://schemas.microsoft.com/office/powerpoint/2010/main" val="290767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for 63 cents</a:t>
            </a:r>
            <a:endParaRPr lang="en-US" dirty="0"/>
          </a:p>
        </p:txBody>
      </p:sp>
      <p:sp>
        <p:nvSpPr>
          <p:cNvPr id="3" name="Content Placeholder 2"/>
          <p:cNvSpPr>
            <a:spLocks noGrp="1"/>
          </p:cNvSpPr>
          <p:nvPr>
            <p:ph idx="1"/>
          </p:nvPr>
        </p:nvSpPr>
        <p:spPr/>
        <p:txBody>
          <a:bodyPr>
            <a:normAutofit lnSpcReduction="10000"/>
          </a:bodyPr>
          <a:lstStyle/>
          <a:p>
            <a:r>
              <a:rPr lang="en-US" dirty="0" smtClean="0"/>
              <a:t>This method of starting with the biggest coin first, use all quarters and then all dimes, and then all nickels and finally pennies called the greedy algorithm approach</a:t>
            </a:r>
          </a:p>
          <a:p>
            <a:r>
              <a:rPr lang="en-US" dirty="0" smtClean="0"/>
              <a:t>Try to solve a big part of the problem right away. (using the largest coin)</a:t>
            </a:r>
          </a:p>
          <a:p>
            <a:pPr lvl="1"/>
            <a:r>
              <a:rPr lang="en-US" dirty="0" smtClean="0"/>
              <a:t>it works for American coins but what about the imaginary country: Lower Elbonia where they have coins for 1, 5, 10, 25 and a </a:t>
            </a:r>
            <a:r>
              <a:rPr lang="en-US" b="1" dirty="0" smtClean="0"/>
              <a:t>special 21 cent piece.</a:t>
            </a:r>
            <a:endParaRPr lang="en-US" b="1" dirty="0"/>
          </a:p>
        </p:txBody>
      </p:sp>
    </p:spTree>
    <p:extLst>
      <p:ext uri="{BB962C8B-B14F-4D97-AF65-F5344CB8AC3E}">
        <p14:creationId xmlns:p14="http://schemas.microsoft.com/office/powerpoint/2010/main" val="338225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149" y="1888806"/>
            <a:ext cx="8229600" cy="4525963"/>
          </a:xfrm>
        </p:spPr>
        <p:txBody>
          <a:bodyPr>
            <a:normAutofit fontScale="92500"/>
          </a:bodyPr>
          <a:lstStyle/>
          <a:p>
            <a:r>
              <a:rPr lang="en-US" dirty="0" smtClean="0"/>
              <a:t>With the extra 21 cent piece our algorithm will not work. We would still have a 6 coin solution. by picking the largest coins: 25 + 25 we would then have 13 cents left, so next we would pick the dime, we would have 3 cents left and we would pick a nickel and three pennies.</a:t>
            </a:r>
          </a:p>
          <a:p>
            <a:r>
              <a:rPr lang="en-US" dirty="0" smtClean="0"/>
              <a:t>But with the 21 cent piece available we can just choose to pay with three 21 cent pieces = 63 cents</a:t>
            </a:r>
          </a:p>
        </p:txBody>
      </p:sp>
      <p:pic>
        <p:nvPicPr>
          <p:cNvPr id="4" name="Picture 3"/>
          <p:cNvPicPr>
            <a:picLocks noChangeAspect="1"/>
          </p:cNvPicPr>
          <p:nvPr/>
        </p:nvPicPr>
        <p:blipFill>
          <a:blip r:embed="rId2"/>
          <a:stretch>
            <a:fillRect/>
          </a:stretch>
        </p:blipFill>
        <p:spPr>
          <a:xfrm>
            <a:off x="6556122" y="512554"/>
            <a:ext cx="1154931" cy="1146439"/>
          </a:xfrm>
          <a:prstGeom prst="rect">
            <a:avLst/>
          </a:prstGeom>
        </p:spPr>
      </p:pic>
      <p:pic>
        <p:nvPicPr>
          <p:cNvPr id="5" name="Picture 4"/>
          <p:cNvPicPr>
            <a:picLocks noChangeAspect="1"/>
          </p:cNvPicPr>
          <p:nvPr/>
        </p:nvPicPr>
        <p:blipFill>
          <a:blip r:embed="rId3"/>
          <a:stretch>
            <a:fillRect/>
          </a:stretch>
        </p:blipFill>
        <p:spPr>
          <a:xfrm>
            <a:off x="3942666" y="724058"/>
            <a:ext cx="979584" cy="1028158"/>
          </a:xfrm>
          <a:prstGeom prst="rect">
            <a:avLst/>
          </a:prstGeom>
        </p:spPr>
      </p:pic>
      <p:pic>
        <p:nvPicPr>
          <p:cNvPr id="6" name="Picture 5"/>
          <p:cNvPicPr>
            <a:picLocks noChangeAspect="1"/>
          </p:cNvPicPr>
          <p:nvPr/>
        </p:nvPicPr>
        <p:blipFill>
          <a:blip r:embed="rId4"/>
          <a:stretch>
            <a:fillRect/>
          </a:stretch>
        </p:blipFill>
        <p:spPr>
          <a:xfrm>
            <a:off x="723423" y="232248"/>
            <a:ext cx="1492672" cy="1510130"/>
          </a:xfrm>
          <a:prstGeom prst="rect">
            <a:avLst/>
          </a:prstGeom>
        </p:spPr>
      </p:pic>
      <p:pic>
        <p:nvPicPr>
          <p:cNvPr id="7" name="Picture 6"/>
          <p:cNvPicPr>
            <a:picLocks noChangeAspect="1"/>
          </p:cNvPicPr>
          <p:nvPr/>
        </p:nvPicPr>
        <p:blipFill>
          <a:blip r:embed="rId5"/>
          <a:stretch>
            <a:fillRect/>
          </a:stretch>
        </p:blipFill>
        <p:spPr>
          <a:xfrm>
            <a:off x="4964310" y="488793"/>
            <a:ext cx="1262112" cy="1253585"/>
          </a:xfrm>
          <a:prstGeom prst="rect">
            <a:avLst/>
          </a:prstGeom>
        </p:spPr>
      </p:pic>
      <p:sp>
        <p:nvSpPr>
          <p:cNvPr id="8" name="Oval 7"/>
          <p:cNvSpPr/>
          <p:nvPr/>
        </p:nvSpPr>
        <p:spPr>
          <a:xfrm>
            <a:off x="2410011" y="240367"/>
            <a:ext cx="1518563" cy="1518563"/>
          </a:xfrm>
          <a:prstGeom prst="ellipse">
            <a:avLst/>
          </a:prstGeom>
          <a:ln w="25400"/>
        </p:spPr>
        <p:style>
          <a:lnRef idx="1">
            <a:schemeClr val="dk1"/>
          </a:lnRef>
          <a:fillRef idx="3">
            <a:schemeClr val="dk1"/>
          </a:fillRef>
          <a:effectRef idx="2">
            <a:schemeClr val="dk1"/>
          </a:effectRef>
          <a:fontRef idx="minor">
            <a:schemeClr val="lt1"/>
          </a:fontRef>
        </p:style>
        <p:txBody>
          <a:bodyPr rtlCol="0" anchor="ctr"/>
          <a:lstStyle/>
          <a:p>
            <a:pPr algn="ctr"/>
            <a:r>
              <a:rPr lang="en-US" sz="3600" dirty="0" smtClean="0">
                <a:effectLst>
                  <a:outerShdw blurRad="50800" dist="38100" dir="5400000" algn="t" rotWithShape="0">
                    <a:prstClr val="black">
                      <a:alpha val="40000"/>
                    </a:prstClr>
                  </a:outerShdw>
                </a:effectLst>
              </a:rPr>
              <a:t>21</a:t>
            </a:r>
            <a:br>
              <a:rPr lang="en-US" sz="3600" dirty="0" smtClean="0">
                <a:effectLst>
                  <a:outerShdw blurRad="50800" dist="38100" dir="5400000" algn="t" rotWithShape="0">
                    <a:prstClr val="black">
                      <a:alpha val="40000"/>
                    </a:prstClr>
                  </a:outerShdw>
                </a:effectLst>
              </a:rPr>
            </a:br>
            <a:r>
              <a:rPr lang="en-US" sz="3600" dirty="0" smtClean="0">
                <a:effectLst>
                  <a:outerShdw blurRad="50800" dist="38100" dir="5400000" algn="t" rotWithShape="0">
                    <a:prstClr val="black">
                      <a:alpha val="40000"/>
                    </a:prstClr>
                  </a:outerShdw>
                </a:effectLst>
              </a:rPr>
              <a:t>cent</a:t>
            </a:r>
            <a:endParaRPr lang="en-US" sz="3600"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88132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Recursive Solution</a:t>
            </a:r>
            <a:endParaRPr lang="en-US" dirty="0"/>
          </a:p>
        </p:txBody>
      </p:sp>
      <p:sp>
        <p:nvSpPr>
          <p:cNvPr id="3" name="Content Placeholder 2"/>
          <p:cNvSpPr>
            <a:spLocks noGrp="1"/>
          </p:cNvSpPr>
          <p:nvPr>
            <p:ph idx="1"/>
          </p:nvPr>
        </p:nvSpPr>
        <p:spPr>
          <a:xfrm>
            <a:off x="120962" y="1600200"/>
            <a:ext cx="9023038" cy="4525963"/>
          </a:xfrm>
        </p:spPr>
        <p:txBody>
          <a:bodyPr>
            <a:normAutofit/>
          </a:bodyPr>
          <a:lstStyle/>
          <a:p>
            <a:r>
              <a:rPr lang="en-US" dirty="0" smtClean="0"/>
              <a:t>Each recursive step we try each possible coin:</a:t>
            </a:r>
          </a:p>
          <a:p>
            <a:pPr marL="400050" lvl="1" indent="0">
              <a:buNone/>
            </a:pPr>
            <a:r>
              <a:rPr lang="en-US" dirty="0" smtClean="0"/>
              <a:t>                 25, 21, 10, 5 and 1</a:t>
            </a:r>
            <a:br>
              <a:rPr lang="en-US" dirty="0" smtClean="0"/>
            </a:br>
            <a:r>
              <a:rPr lang="en-US" dirty="0" smtClean="0"/>
              <a:t>And then pick the one with the minimum number of coins for the smaller problem:</a:t>
            </a:r>
          </a:p>
          <a:p>
            <a:pPr marL="400050" lvl="1" indent="0">
              <a:buNone/>
            </a:pPr>
            <a:endParaRPr lang="en-US" dirty="0" smtClean="0"/>
          </a:p>
          <a:p>
            <a:pPr marL="400050" lvl="1" indent="0">
              <a:buNone/>
            </a:pPr>
            <a:r>
              <a:rPr lang="en-US" dirty="0" smtClean="0"/>
              <a:t>											1 + minChange(amt-1)</a:t>
            </a:r>
          </a:p>
          <a:p>
            <a:pPr marL="400050" lvl="1" indent="0">
              <a:buNone/>
            </a:pPr>
            <a:r>
              <a:rPr lang="en-US" dirty="0" smtClean="0"/>
              <a:t>								</a:t>
            </a:r>
            <a:r>
              <a:rPr lang="en-US" dirty="0"/>
              <a:t>	</a:t>
            </a:r>
            <a:r>
              <a:rPr lang="en-US" dirty="0" smtClean="0"/>
              <a:t>	 	1 + minChange(</a:t>
            </a:r>
            <a:r>
              <a:rPr lang="en-US" dirty="0"/>
              <a:t>amt</a:t>
            </a:r>
            <a:r>
              <a:rPr lang="en-US" dirty="0" smtClean="0"/>
              <a:t>-5)</a:t>
            </a:r>
            <a:endParaRPr lang="en-US" dirty="0"/>
          </a:p>
          <a:p>
            <a:pPr marL="400050" lvl="1" indent="0">
              <a:buNone/>
            </a:pPr>
            <a:r>
              <a:rPr lang="en-US" dirty="0" smtClean="0"/>
              <a:t>minChange(amt)=  min of 		1 + minChange(amt-10)</a:t>
            </a:r>
          </a:p>
          <a:p>
            <a:pPr marL="400050" lvl="1" indent="0">
              <a:buNone/>
            </a:pPr>
            <a:r>
              <a:rPr lang="en-US" dirty="0"/>
              <a:t>	</a:t>
            </a:r>
            <a:r>
              <a:rPr lang="en-US" dirty="0" smtClean="0"/>
              <a:t>										1 </a:t>
            </a:r>
            <a:r>
              <a:rPr lang="en-US" dirty="0"/>
              <a:t>+ </a:t>
            </a:r>
            <a:r>
              <a:rPr lang="en-US" dirty="0" smtClean="0"/>
              <a:t>minChange(</a:t>
            </a:r>
            <a:r>
              <a:rPr lang="en-US" dirty="0"/>
              <a:t>amt</a:t>
            </a:r>
            <a:r>
              <a:rPr lang="en-US" dirty="0" smtClean="0"/>
              <a:t>-25)</a:t>
            </a:r>
            <a:endParaRPr lang="en-US" dirty="0"/>
          </a:p>
          <a:p>
            <a:pPr marL="400050" lvl="1" indent="0">
              <a:buNone/>
            </a:pPr>
            <a:endParaRPr lang="en-US" dirty="0"/>
          </a:p>
        </p:txBody>
      </p:sp>
      <p:sp>
        <p:nvSpPr>
          <p:cNvPr id="4" name="Left Brace 3"/>
          <p:cNvSpPr/>
          <p:nvPr/>
        </p:nvSpPr>
        <p:spPr>
          <a:xfrm>
            <a:off x="4551205" y="4160795"/>
            <a:ext cx="468729" cy="1920014"/>
          </a:xfrm>
          <a:prstGeom prst="leftBrace">
            <a:avLst>
              <a:gd name="adj1" fmla="val 8333"/>
              <a:gd name="adj2" fmla="val 59449"/>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1006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4" name="TextBox 3"/>
          <p:cNvSpPr txBox="1"/>
          <p:nvPr/>
        </p:nvSpPr>
        <p:spPr>
          <a:xfrm>
            <a:off x="123698" y="1417638"/>
            <a:ext cx="9049360" cy="4154983"/>
          </a:xfrm>
          <a:prstGeom prst="rect">
            <a:avLst/>
          </a:prstGeom>
          <a:noFill/>
        </p:spPr>
        <p:txBody>
          <a:bodyPr wrap="none" rtlCol="0">
            <a:spAutoFit/>
          </a:bodyPr>
          <a:lstStyle/>
          <a:p>
            <a:r>
              <a:rPr lang="en-US" sz="2200" i="1" dirty="0">
                <a:latin typeface="Consolas"/>
                <a:cs typeface="Consolas"/>
              </a:rPr>
              <a:t>def </a:t>
            </a:r>
            <a:r>
              <a:rPr lang="en-US" sz="2200" dirty="0">
                <a:latin typeface="Consolas"/>
                <a:cs typeface="Consolas"/>
              </a:rPr>
              <a:t>minChange(</a:t>
            </a:r>
            <a:r>
              <a:rPr lang="en-US" sz="2200" i="1" dirty="0">
                <a:latin typeface="Consolas"/>
                <a:cs typeface="Consolas"/>
              </a:rPr>
              <a:t>coinValueList</a:t>
            </a:r>
            <a:r>
              <a:rPr lang="en-US" sz="2200" dirty="0">
                <a:latin typeface="Consolas"/>
                <a:cs typeface="Consolas"/>
              </a:rPr>
              <a:t>,</a:t>
            </a:r>
            <a:r>
              <a:rPr lang="en-US" sz="2200" i="1" dirty="0">
                <a:latin typeface="Consolas"/>
                <a:cs typeface="Consolas"/>
              </a:rPr>
              <a:t>change</a:t>
            </a:r>
            <a:r>
              <a:rPr lang="en-US" sz="2200" dirty="0">
                <a:latin typeface="Consolas"/>
                <a:cs typeface="Consolas"/>
              </a:rPr>
              <a:t>):</a:t>
            </a:r>
            <a:br>
              <a:rPr lang="en-US" sz="2200" dirty="0">
                <a:latin typeface="Consolas"/>
                <a:cs typeface="Consolas"/>
              </a:rPr>
            </a:br>
            <a:r>
              <a:rPr lang="en-US" sz="2200" dirty="0">
                <a:latin typeface="Consolas"/>
                <a:cs typeface="Consolas"/>
              </a:rPr>
              <a:t>   minCoins = </a:t>
            </a:r>
            <a:r>
              <a:rPr lang="en-US" sz="2200" i="1" dirty="0">
                <a:latin typeface="Consolas"/>
                <a:cs typeface="Consolas"/>
              </a:rPr>
              <a:t>change</a:t>
            </a:r>
            <a:br>
              <a:rPr lang="en-US" sz="2200" i="1" dirty="0">
                <a:latin typeface="Consolas"/>
                <a:cs typeface="Consolas"/>
              </a:rPr>
            </a:br>
            <a:r>
              <a:rPr lang="en-US" sz="2200" i="1" dirty="0">
                <a:latin typeface="Consolas"/>
                <a:cs typeface="Consolas"/>
              </a:rPr>
              <a:t>   if change in coinValueList</a:t>
            </a:r>
            <a:r>
              <a:rPr lang="en-US" sz="2200" dirty="0">
                <a:latin typeface="Consolas"/>
                <a:cs typeface="Consolas"/>
              </a:rPr>
              <a:t>:</a:t>
            </a:r>
            <a:br>
              <a:rPr lang="en-US" sz="2200" dirty="0">
                <a:latin typeface="Consolas"/>
                <a:cs typeface="Consolas"/>
              </a:rPr>
            </a:br>
            <a:r>
              <a:rPr lang="en-US" sz="2200" dirty="0">
                <a:latin typeface="Consolas"/>
                <a:cs typeface="Consolas"/>
              </a:rPr>
              <a:t>     </a:t>
            </a:r>
            <a:r>
              <a:rPr lang="en-US" sz="2200" i="1" dirty="0">
                <a:latin typeface="Consolas"/>
                <a:cs typeface="Consolas"/>
              </a:rPr>
              <a:t>return </a:t>
            </a:r>
            <a:r>
              <a:rPr lang="en-US" sz="2200" dirty="0">
                <a:latin typeface="Consolas"/>
                <a:cs typeface="Consolas"/>
              </a:rPr>
              <a:t>1</a:t>
            </a:r>
            <a:br>
              <a:rPr lang="en-US" sz="2200" dirty="0">
                <a:latin typeface="Consolas"/>
                <a:cs typeface="Consolas"/>
              </a:rPr>
            </a:br>
            <a:r>
              <a:rPr lang="en-US" sz="2200" dirty="0">
                <a:latin typeface="Consolas"/>
                <a:cs typeface="Consolas"/>
              </a:rPr>
              <a:t>   </a:t>
            </a:r>
            <a:r>
              <a:rPr lang="en-US" sz="2200" i="1" dirty="0">
                <a:latin typeface="Consolas"/>
                <a:cs typeface="Consolas"/>
              </a:rPr>
              <a:t>else</a:t>
            </a:r>
            <a:r>
              <a:rPr lang="en-US" sz="2200" dirty="0">
                <a:latin typeface="Consolas"/>
                <a:cs typeface="Consolas"/>
              </a:rPr>
              <a:t>:</a:t>
            </a:r>
            <a:br>
              <a:rPr lang="en-US" sz="2200" dirty="0">
                <a:latin typeface="Consolas"/>
                <a:cs typeface="Consolas"/>
              </a:rPr>
            </a:br>
            <a:r>
              <a:rPr lang="en-US" sz="2200" dirty="0">
                <a:latin typeface="Consolas"/>
                <a:cs typeface="Consolas"/>
              </a:rPr>
              <a:t>      </a:t>
            </a:r>
            <a:r>
              <a:rPr lang="en-US" sz="2200" i="1" dirty="0">
                <a:latin typeface="Consolas"/>
                <a:cs typeface="Consolas"/>
              </a:rPr>
              <a:t>for </a:t>
            </a:r>
            <a:r>
              <a:rPr lang="en-US" sz="2200" dirty="0">
                <a:latin typeface="Consolas"/>
                <a:cs typeface="Consolas"/>
              </a:rPr>
              <a:t>i </a:t>
            </a:r>
            <a:r>
              <a:rPr lang="en-US" sz="2200" i="1" dirty="0">
                <a:latin typeface="Consolas"/>
                <a:cs typeface="Consolas"/>
              </a:rPr>
              <a:t>in </a:t>
            </a:r>
            <a:r>
              <a:rPr lang="en-US" sz="2200" dirty="0">
                <a:latin typeface="Consolas"/>
                <a:cs typeface="Consolas"/>
              </a:rPr>
              <a:t>[c </a:t>
            </a:r>
            <a:r>
              <a:rPr lang="en-US" sz="2200" i="1" dirty="0">
                <a:latin typeface="Consolas"/>
                <a:cs typeface="Consolas"/>
              </a:rPr>
              <a:t>for </a:t>
            </a:r>
            <a:r>
              <a:rPr lang="en-US" sz="2200" dirty="0">
                <a:latin typeface="Consolas"/>
                <a:cs typeface="Consolas"/>
              </a:rPr>
              <a:t>c </a:t>
            </a:r>
            <a:r>
              <a:rPr lang="en-US" sz="2200" i="1" dirty="0">
                <a:latin typeface="Consolas"/>
                <a:cs typeface="Consolas"/>
              </a:rPr>
              <a:t>in coinValueList if </a:t>
            </a:r>
            <a:r>
              <a:rPr lang="en-US" sz="2200" dirty="0">
                <a:latin typeface="Consolas"/>
                <a:cs typeface="Consolas"/>
              </a:rPr>
              <a:t>c &lt;= </a:t>
            </a:r>
            <a:r>
              <a:rPr lang="en-US" sz="2200" i="1" dirty="0">
                <a:latin typeface="Consolas"/>
                <a:cs typeface="Consolas"/>
              </a:rPr>
              <a:t>change</a:t>
            </a:r>
            <a:r>
              <a:rPr lang="en-US" sz="2200" dirty="0">
                <a:latin typeface="Consolas"/>
                <a:cs typeface="Consolas"/>
              </a:rPr>
              <a:t>]:</a:t>
            </a:r>
            <a:br>
              <a:rPr lang="en-US" sz="2200" dirty="0">
                <a:latin typeface="Consolas"/>
                <a:cs typeface="Consolas"/>
              </a:rPr>
            </a:br>
            <a:r>
              <a:rPr lang="en-US" sz="2200" dirty="0">
                <a:latin typeface="Consolas"/>
                <a:cs typeface="Consolas"/>
              </a:rPr>
              <a:t>         numCoins = 1 + minChange(</a:t>
            </a:r>
            <a:r>
              <a:rPr lang="en-US" sz="2200" i="1" dirty="0">
                <a:latin typeface="Consolas"/>
                <a:cs typeface="Consolas"/>
              </a:rPr>
              <a:t>coinValueList</a:t>
            </a:r>
            <a:r>
              <a:rPr lang="en-US" sz="2200" dirty="0">
                <a:latin typeface="Consolas"/>
                <a:cs typeface="Consolas"/>
              </a:rPr>
              <a:t>,</a:t>
            </a:r>
            <a:r>
              <a:rPr lang="en-US" sz="2200" i="1" dirty="0">
                <a:latin typeface="Consolas"/>
                <a:cs typeface="Consolas"/>
              </a:rPr>
              <a:t>change</a:t>
            </a:r>
            <a:r>
              <a:rPr lang="en-US" sz="2200" dirty="0">
                <a:latin typeface="Consolas"/>
                <a:cs typeface="Consolas"/>
              </a:rPr>
              <a:t>-i)</a:t>
            </a:r>
            <a:br>
              <a:rPr lang="en-US" sz="2200" dirty="0">
                <a:latin typeface="Consolas"/>
                <a:cs typeface="Consolas"/>
              </a:rPr>
            </a:br>
            <a:r>
              <a:rPr lang="en-US" sz="2200" dirty="0">
                <a:latin typeface="Consolas"/>
                <a:cs typeface="Consolas"/>
              </a:rPr>
              <a:t>         </a:t>
            </a:r>
            <a:r>
              <a:rPr lang="en-US" sz="2200" i="1" dirty="0">
                <a:latin typeface="Consolas"/>
                <a:cs typeface="Consolas"/>
              </a:rPr>
              <a:t>if </a:t>
            </a:r>
            <a:r>
              <a:rPr lang="en-US" sz="2200" dirty="0">
                <a:latin typeface="Consolas"/>
                <a:cs typeface="Consolas"/>
              </a:rPr>
              <a:t>numCoins &lt; minCoins:</a:t>
            </a:r>
            <a:br>
              <a:rPr lang="en-US" sz="2200" dirty="0">
                <a:latin typeface="Consolas"/>
                <a:cs typeface="Consolas"/>
              </a:rPr>
            </a:br>
            <a:r>
              <a:rPr lang="en-US" sz="2200" dirty="0">
                <a:latin typeface="Consolas"/>
                <a:cs typeface="Consolas"/>
              </a:rPr>
              <a:t>            minCoins = numCoins</a:t>
            </a:r>
            <a:br>
              <a:rPr lang="en-US" sz="2200" dirty="0">
                <a:latin typeface="Consolas"/>
                <a:cs typeface="Consolas"/>
              </a:rPr>
            </a:br>
            <a:r>
              <a:rPr lang="en-US" sz="2200" dirty="0">
                <a:latin typeface="Consolas"/>
                <a:cs typeface="Consolas"/>
              </a:rPr>
              <a:t>   </a:t>
            </a:r>
            <a:r>
              <a:rPr lang="en-US" sz="2200" i="1" dirty="0">
                <a:latin typeface="Consolas"/>
                <a:cs typeface="Consolas"/>
              </a:rPr>
              <a:t>return </a:t>
            </a:r>
            <a:r>
              <a:rPr lang="en-US" sz="2200" dirty="0">
                <a:latin typeface="Consolas"/>
                <a:cs typeface="Consolas"/>
              </a:rPr>
              <a:t>minCoins</a:t>
            </a:r>
            <a:br>
              <a:rPr lang="en-US" sz="2200" dirty="0">
                <a:latin typeface="Consolas"/>
                <a:cs typeface="Consolas"/>
              </a:rPr>
            </a:br>
            <a:r>
              <a:rPr lang="en-US" sz="2200" dirty="0">
                <a:latin typeface="Consolas"/>
                <a:cs typeface="Consolas"/>
              </a:rPr>
              <a:t/>
            </a:r>
            <a:br>
              <a:rPr lang="en-US" sz="2200" dirty="0">
                <a:latin typeface="Consolas"/>
                <a:cs typeface="Consolas"/>
              </a:rPr>
            </a:br>
            <a:r>
              <a:rPr lang="en-US" sz="2200" dirty="0">
                <a:latin typeface="Consolas"/>
                <a:cs typeface="Consolas"/>
              </a:rPr>
              <a:t>print(minChange([1,5,10,25],63))</a:t>
            </a:r>
          </a:p>
        </p:txBody>
      </p:sp>
    </p:spTree>
    <p:extLst>
      <p:ext uri="{BB962C8B-B14F-4D97-AF65-F5344CB8AC3E}">
        <p14:creationId xmlns:p14="http://schemas.microsoft.com/office/powerpoint/2010/main" val="82667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take so long</a:t>
            </a:r>
            <a:endParaRPr lang="en-US" dirty="0"/>
          </a:p>
        </p:txBody>
      </p:sp>
      <p:sp>
        <p:nvSpPr>
          <p:cNvPr id="3" name="Content Placeholder 2"/>
          <p:cNvSpPr>
            <a:spLocks noGrp="1"/>
          </p:cNvSpPr>
          <p:nvPr>
            <p:ph idx="1"/>
          </p:nvPr>
        </p:nvSpPr>
        <p:spPr/>
        <p:txBody>
          <a:bodyPr>
            <a:normAutofit fontScale="92500"/>
          </a:bodyPr>
          <a:lstStyle/>
          <a:p>
            <a:r>
              <a:rPr lang="en-US" dirty="0" smtClean="0"/>
              <a:t>it turns out this code is very slow. It will take over a minute to run</a:t>
            </a:r>
          </a:p>
          <a:p>
            <a:r>
              <a:rPr lang="en-US" dirty="0" smtClean="0"/>
              <a:t>try it, but be patient</a:t>
            </a:r>
          </a:p>
          <a:p>
            <a:r>
              <a:rPr lang="en-US" dirty="0" smtClean="0"/>
              <a:t>It requires 67,716,925 recursive calls to solve the 63 cent change problem with American money.</a:t>
            </a:r>
          </a:p>
          <a:p>
            <a:pPr marL="0" indent="0">
              <a:buNone/>
            </a:pPr>
            <a:endParaRPr lang="en-US" dirty="0"/>
          </a:p>
          <a:p>
            <a:pPr marL="0" indent="0">
              <a:buNone/>
            </a:pPr>
            <a:r>
              <a:rPr lang="en-US" dirty="0" smtClean="0"/>
              <a:t>Lets look at the top of the call chart for solving for making 26 cents in change, which takes 377 calls:</a:t>
            </a:r>
          </a:p>
        </p:txBody>
      </p:sp>
    </p:spTree>
    <p:extLst>
      <p:ext uri="{BB962C8B-B14F-4D97-AF65-F5344CB8AC3E}">
        <p14:creationId xmlns:p14="http://schemas.microsoft.com/office/powerpoint/2010/main" val="362191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1346200"/>
            <a:ext cx="9144000" cy="4141977"/>
          </a:xfrm>
          <a:prstGeom prst="rect">
            <a:avLst/>
          </a:prstGeom>
        </p:spPr>
      </p:pic>
      <p:sp>
        <p:nvSpPr>
          <p:cNvPr id="9" name="TextBox 8"/>
          <p:cNvSpPr txBox="1"/>
          <p:nvPr/>
        </p:nvSpPr>
        <p:spPr>
          <a:xfrm>
            <a:off x="447719" y="429410"/>
            <a:ext cx="7510735" cy="1200328"/>
          </a:xfrm>
          <a:prstGeom prst="rect">
            <a:avLst/>
          </a:prstGeom>
          <a:noFill/>
          <a:ln>
            <a:noFill/>
          </a:ln>
        </p:spPr>
        <p:txBody>
          <a:bodyPr wrap="square" rtlCol="0">
            <a:spAutoFit/>
          </a:bodyPr>
          <a:lstStyle/>
          <a:p>
            <a:r>
              <a:rPr lang="en-US" sz="2400" dirty="0"/>
              <a:t>Note: </a:t>
            </a:r>
            <a:r>
              <a:rPr lang="en-US" sz="2400" dirty="0">
                <a:solidFill>
                  <a:srgbClr val="0000FF"/>
                </a:solidFill>
              </a:rPr>
              <a:t>blue numbers </a:t>
            </a:r>
            <a:r>
              <a:rPr lang="en-US" sz="2400" dirty="0"/>
              <a:t>are the coin value subtracted, number in circle represents recursive call value</a:t>
            </a:r>
          </a:p>
          <a:p>
            <a:endParaRPr lang="en-US" sz="2400" dirty="0"/>
          </a:p>
        </p:txBody>
      </p:sp>
      <p:sp>
        <p:nvSpPr>
          <p:cNvPr id="10" name="TextBox 9"/>
          <p:cNvSpPr txBox="1"/>
          <p:nvPr/>
        </p:nvSpPr>
        <p:spPr>
          <a:xfrm>
            <a:off x="347215" y="5628018"/>
            <a:ext cx="8166418" cy="1200328"/>
          </a:xfrm>
          <a:prstGeom prst="rect">
            <a:avLst/>
          </a:prstGeom>
          <a:noFill/>
        </p:spPr>
        <p:txBody>
          <a:bodyPr wrap="none" rtlCol="0">
            <a:spAutoFit/>
          </a:bodyPr>
          <a:lstStyle/>
          <a:p>
            <a:r>
              <a:rPr lang="en-US" sz="2400" dirty="0"/>
              <a:t>Top of Tree with 377 function </a:t>
            </a:r>
            <a:r>
              <a:rPr lang="en-US" sz="2400" dirty="0" smtClean="0"/>
              <a:t>calls</a:t>
            </a:r>
            <a:br>
              <a:rPr lang="en-US" sz="2400" dirty="0" smtClean="0"/>
            </a:br>
            <a:r>
              <a:rPr lang="en-US" sz="2400" dirty="0" smtClean="0"/>
              <a:t>note </a:t>
            </a:r>
            <a:r>
              <a:rPr lang="en-US" sz="2400" dirty="0"/>
              <a:t>some of the duplicate function calls marked in same colors</a:t>
            </a:r>
          </a:p>
          <a:p>
            <a:endParaRPr lang="en-US" sz="2400" dirty="0"/>
          </a:p>
        </p:txBody>
      </p:sp>
    </p:spTree>
    <p:extLst>
      <p:ext uri="{BB962C8B-B14F-4D97-AF65-F5344CB8AC3E}">
        <p14:creationId xmlns:p14="http://schemas.microsoft.com/office/powerpoint/2010/main" val="772681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TotalTime>
  <Words>786</Words>
  <Application>Microsoft Macintosh PowerPoint</Application>
  <PresentationFormat>On-screen Show (4:3)</PresentationFormat>
  <Paragraphs>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Minimum number of coins to make change</vt:lpstr>
      <vt:lpstr>optimization problems</vt:lpstr>
      <vt:lpstr>Making change optimally</vt:lpstr>
      <vt:lpstr>minimum for 63 cents</vt:lpstr>
      <vt:lpstr>PowerPoint Presentation</vt:lpstr>
      <vt:lpstr>Our Recursive Solution</vt:lpstr>
      <vt:lpstr>code:</vt:lpstr>
      <vt:lpstr>Why does it take so long</vt:lpstr>
      <vt:lpstr>PowerPoint Presentation</vt:lpstr>
      <vt:lpstr>How to speed up this solution</vt:lpstr>
      <vt:lpstr>PowerPoint Presentation</vt:lpstr>
      <vt:lpstr>Using Memoization for this problem</vt:lpstr>
      <vt:lpstr>Dynamic Programming</vt:lpstr>
      <vt:lpstr>How it will work for coins</vt:lpstr>
      <vt:lpstr>opposite direction to recursive</vt:lpstr>
      <vt:lpstr>Build our table (coins 1, 5, 10, 25)</vt:lpstr>
      <vt:lpstr>Step 11, each step has to find best solution for each coin</vt:lpstr>
      <vt:lpstr>The code</vt:lpstr>
    </vt:vector>
  </TitlesOfParts>
  <Company>LBCC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 Jenkins</dc:creator>
  <cp:lastModifiedBy>Gerry Jenkins</cp:lastModifiedBy>
  <cp:revision>25</cp:revision>
  <dcterms:created xsi:type="dcterms:W3CDTF">2015-04-15T21:24:41Z</dcterms:created>
  <dcterms:modified xsi:type="dcterms:W3CDTF">2015-05-04T22:24:43Z</dcterms:modified>
</cp:coreProperties>
</file>