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75" r:id="rId7"/>
    <p:sldId id="261" r:id="rId8"/>
    <p:sldId id="262" r:id="rId9"/>
    <p:sldId id="263" r:id="rId10"/>
    <p:sldId id="265" r:id="rId11"/>
    <p:sldId id="266" r:id="rId12"/>
    <p:sldId id="267" r:id="rId13"/>
    <p:sldId id="268" r:id="rId14"/>
    <p:sldId id="269" r:id="rId15"/>
    <p:sldId id="270" r:id="rId16"/>
    <p:sldId id="271" r:id="rId17"/>
    <p:sldId id="264" r:id="rId18"/>
    <p:sldId id="274" r:id="rId19"/>
    <p:sldId id="273" r:id="rId20"/>
    <p:sldId id="272" r:id="rId21"/>
    <p:sldId id="276" r:id="rId22"/>
    <p:sldId id="278" r:id="rId23"/>
    <p:sldId id="277"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445" autoAdjust="0"/>
    <p:restoredTop sz="99869" autoAdjust="0"/>
  </p:normalViewPr>
  <p:slideViewPr>
    <p:cSldViewPr snapToGrid="0" snapToObjects="1">
      <p:cViewPr>
        <p:scale>
          <a:sx n="112" d="100"/>
          <a:sy n="112" d="100"/>
        </p:scale>
        <p:origin x="-2368" y="-1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ED34B7-D6EC-CA4E-98D0-EC13CDB7A5E9}" type="datetimeFigureOut">
              <a:rPr lang="en-US" smtClean="0"/>
              <a:t>May/14/15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63BBD9-7BE6-AD46-8C0A-96928C1286F3}" type="slidenum">
              <a:rPr lang="en-US" smtClean="0"/>
              <a:t>‹#›</a:t>
            </a:fld>
            <a:endParaRPr lang="en-US" dirty="0"/>
          </a:p>
        </p:txBody>
      </p:sp>
    </p:spTree>
    <p:extLst>
      <p:ext uri="{BB962C8B-B14F-4D97-AF65-F5344CB8AC3E}">
        <p14:creationId xmlns:p14="http://schemas.microsoft.com/office/powerpoint/2010/main" val="1458226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ED34B7-D6EC-CA4E-98D0-EC13CDB7A5E9}" type="datetimeFigureOut">
              <a:rPr lang="en-US" smtClean="0"/>
              <a:t>May/14/15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63BBD9-7BE6-AD46-8C0A-96928C1286F3}" type="slidenum">
              <a:rPr lang="en-US" smtClean="0"/>
              <a:t>‹#›</a:t>
            </a:fld>
            <a:endParaRPr lang="en-US" dirty="0"/>
          </a:p>
        </p:txBody>
      </p:sp>
    </p:spTree>
    <p:extLst>
      <p:ext uri="{BB962C8B-B14F-4D97-AF65-F5344CB8AC3E}">
        <p14:creationId xmlns:p14="http://schemas.microsoft.com/office/powerpoint/2010/main" val="59571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ED34B7-D6EC-CA4E-98D0-EC13CDB7A5E9}" type="datetimeFigureOut">
              <a:rPr lang="en-US" smtClean="0"/>
              <a:t>May/14/15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63BBD9-7BE6-AD46-8C0A-96928C1286F3}" type="slidenum">
              <a:rPr lang="en-US" smtClean="0"/>
              <a:t>‹#›</a:t>
            </a:fld>
            <a:endParaRPr lang="en-US" dirty="0"/>
          </a:p>
        </p:txBody>
      </p:sp>
    </p:spTree>
    <p:extLst>
      <p:ext uri="{BB962C8B-B14F-4D97-AF65-F5344CB8AC3E}">
        <p14:creationId xmlns:p14="http://schemas.microsoft.com/office/powerpoint/2010/main" val="211190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ED34B7-D6EC-CA4E-98D0-EC13CDB7A5E9}" type="datetimeFigureOut">
              <a:rPr lang="en-US" smtClean="0"/>
              <a:t>May/14/15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63BBD9-7BE6-AD46-8C0A-96928C1286F3}" type="slidenum">
              <a:rPr lang="en-US" smtClean="0"/>
              <a:t>‹#›</a:t>
            </a:fld>
            <a:endParaRPr lang="en-US" dirty="0"/>
          </a:p>
        </p:txBody>
      </p:sp>
    </p:spTree>
    <p:extLst>
      <p:ext uri="{BB962C8B-B14F-4D97-AF65-F5344CB8AC3E}">
        <p14:creationId xmlns:p14="http://schemas.microsoft.com/office/powerpoint/2010/main" val="375149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ED34B7-D6EC-CA4E-98D0-EC13CDB7A5E9}" type="datetimeFigureOut">
              <a:rPr lang="en-US" smtClean="0"/>
              <a:t>May/14/15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63BBD9-7BE6-AD46-8C0A-96928C1286F3}" type="slidenum">
              <a:rPr lang="en-US" smtClean="0"/>
              <a:t>‹#›</a:t>
            </a:fld>
            <a:endParaRPr lang="en-US" dirty="0"/>
          </a:p>
        </p:txBody>
      </p:sp>
    </p:spTree>
    <p:extLst>
      <p:ext uri="{BB962C8B-B14F-4D97-AF65-F5344CB8AC3E}">
        <p14:creationId xmlns:p14="http://schemas.microsoft.com/office/powerpoint/2010/main" val="1593587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ED34B7-D6EC-CA4E-98D0-EC13CDB7A5E9}" type="datetimeFigureOut">
              <a:rPr lang="en-US" smtClean="0"/>
              <a:t>May/14/15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63BBD9-7BE6-AD46-8C0A-96928C1286F3}" type="slidenum">
              <a:rPr lang="en-US" smtClean="0"/>
              <a:t>‹#›</a:t>
            </a:fld>
            <a:endParaRPr lang="en-US" dirty="0"/>
          </a:p>
        </p:txBody>
      </p:sp>
    </p:spTree>
    <p:extLst>
      <p:ext uri="{BB962C8B-B14F-4D97-AF65-F5344CB8AC3E}">
        <p14:creationId xmlns:p14="http://schemas.microsoft.com/office/powerpoint/2010/main" val="2521086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ED34B7-D6EC-CA4E-98D0-EC13CDB7A5E9}" type="datetimeFigureOut">
              <a:rPr lang="en-US" smtClean="0"/>
              <a:t>May/14/15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B63BBD9-7BE6-AD46-8C0A-96928C1286F3}" type="slidenum">
              <a:rPr lang="en-US" smtClean="0"/>
              <a:t>‹#›</a:t>
            </a:fld>
            <a:endParaRPr lang="en-US" dirty="0"/>
          </a:p>
        </p:txBody>
      </p:sp>
    </p:spTree>
    <p:extLst>
      <p:ext uri="{BB962C8B-B14F-4D97-AF65-F5344CB8AC3E}">
        <p14:creationId xmlns:p14="http://schemas.microsoft.com/office/powerpoint/2010/main" val="3967934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ED34B7-D6EC-CA4E-98D0-EC13CDB7A5E9}" type="datetimeFigureOut">
              <a:rPr lang="en-US" smtClean="0"/>
              <a:t>May/14/15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B63BBD9-7BE6-AD46-8C0A-96928C1286F3}" type="slidenum">
              <a:rPr lang="en-US" smtClean="0"/>
              <a:t>‹#›</a:t>
            </a:fld>
            <a:endParaRPr lang="en-US" dirty="0"/>
          </a:p>
        </p:txBody>
      </p:sp>
    </p:spTree>
    <p:extLst>
      <p:ext uri="{BB962C8B-B14F-4D97-AF65-F5344CB8AC3E}">
        <p14:creationId xmlns:p14="http://schemas.microsoft.com/office/powerpoint/2010/main" val="177986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ED34B7-D6EC-CA4E-98D0-EC13CDB7A5E9}" type="datetimeFigureOut">
              <a:rPr lang="en-US" smtClean="0"/>
              <a:t>May/14/15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B63BBD9-7BE6-AD46-8C0A-96928C1286F3}" type="slidenum">
              <a:rPr lang="en-US" smtClean="0"/>
              <a:t>‹#›</a:t>
            </a:fld>
            <a:endParaRPr lang="en-US" dirty="0"/>
          </a:p>
        </p:txBody>
      </p:sp>
    </p:spTree>
    <p:extLst>
      <p:ext uri="{BB962C8B-B14F-4D97-AF65-F5344CB8AC3E}">
        <p14:creationId xmlns:p14="http://schemas.microsoft.com/office/powerpoint/2010/main" val="2523976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ED34B7-D6EC-CA4E-98D0-EC13CDB7A5E9}" type="datetimeFigureOut">
              <a:rPr lang="en-US" smtClean="0"/>
              <a:t>May/14/15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63BBD9-7BE6-AD46-8C0A-96928C1286F3}" type="slidenum">
              <a:rPr lang="en-US" smtClean="0"/>
              <a:t>‹#›</a:t>
            </a:fld>
            <a:endParaRPr lang="en-US" dirty="0"/>
          </a:p>
        </p:txBody>
      </p:sp>
    </p:spTree>
    <p:extLst>
      <p:ext uri="{BB962C8B-B14F-4D97-AF65-F5344CB8AC3E}">
        <p14:creationId xmlns:p14="http://schemas.microsoft.com/office/powerpoint/2010/main" val="36045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ED34B7-D6EC-CA4E-98D0-EC13CDB7A5E9}" type="datetimeFigureOut">
              <a:rPr lang="en-US" smtClean="0"/>
              <a:t>May/14/15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63BBD9-7BE6-AD46-8C0A-96928C1286F3}" type="slidenum">
              <a:rPr lang="en-US" smtClean="0"/>
              <a:t>‹#›</a:t>
            </a:fld>
            <a:endParaRPr lang="en-US" dirty="0"/>
          </a:p>
        </p:txBody>
      </p:sp>
    </p:spTree>
    <p:extLst>
      <p:ext uri="{BB962C8B-B14F-4D97-AF65-F5344CB8AC3E}">
        <p14:creationId xmlns:p14="http://schemas.microsoft.com/office/powerpoint/2010/main" val="22861298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ED34B7-D6EC-CA4E-98D0-EC13CDB7A5E9}" type="datetimeFigureOut">
              <a:rPr lang="en-US" smtClean="0"/>
              <a:t>May/14/15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3BBD9-7BE6-AD46-8C0A-96928C1286F3}" type="slidenum">
              <a:rPr lang="en-US" smtClean="0"/>
              <a:t>‹#›</a:t>
            </a:fld>
            <a:endParaRPr lang="en-US" dirty="0"/>
          </a:p>
        </p:txBody>
      </p:sp>
    </p:spTree>
    <p:extLst>
      <p:ext uri="{BB962C8B-B14F-4D97-AF65-F5344CB8AC3E}">
        <p14:creationId xmlns:p14="http://schemas.microsoft.com/office/powerpoint/2010/main" val="3740638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Tree_structure%23Representing_tre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yifanhu.net/TOL/tol_9_19_2011.jpg" TargetMode="Externa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Trees – Chapter 6</a:t>
            </a:r>
            <a:endParaRPr lang="en-US" dirty="0"/>
          </a:p>
        </p:txBody>
      </p:sp>
      <p:sp>
        <p:nvSpPr>
          <p:cNvPr id="3" name="Subtitle 2"/>
          <p:cNvSpPr>
            <a:spLocks noGrp="1"/>
          </p:cNvSpPr>
          <p:nvPr>
            <p:ph type="subTitle" idx="1"/>
          </p:nvPr>
        </p:nvSpPr>
        <p:spPr>
          <a:xfrm>
            <a:off x="300419" y="4847366"/>
            <a:ext cx="8589249" cy="1624893"/>
          </a:xfrm>
        </p:spPr>
        <p:txBody>
          <a:bodyPr>
            <a:noAutofit/>
          </a:bodyPr>
          <a:lstStyle/>
          <a:p>
            <a:r>
              <a:rPr lang="en-US" sz="2400" dirty="0" smtClean="0"/>
              <a:t>some illustrations and text from the textbook: </a:t>
            </a:r>
            <a:br>
              <a:rPr lang="en-US" sz="2400" dirty="0" smtClean="0"/>
            </a:br>
            <a:r>
              <a:rPr lang="en-US" sz="2400" dirty="0" smtClean="0"/>
              <a:t>"problem Solving  with Algorithms  and Data Structures using Python" by Miller and Ranum ©2011 Franklin Beedle and Associates</a:t>
            </a:r>
            <a:endParaRPr lang="en-US" sz="2400" dirty="0"/>
          </a:p>
        </p:txBody>
      </p:sp>
    </p:spTree>
    <p:extLst>
      <p:ext uri="{BB962C8B-B14F-4D97-AF65-F5344CB8AC3E}">
        <p14:creationId xmlns:p14="http://schemas.microsoft.com/office/powerpoint/2010/main" val="20683482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19" name="TextBox 18"/>
          <p:cNvSpPr txBox="1"/>
          <p:nvPr/>
        </p:nvSpPr>
        <p:spPr>
          <a:xfrm>
            <a:off x="2307762" y="1638547"/>
            <a:ext cx="6379037" cy="3816430"/>
          </a:xfrm>
          <a:prstGeom prst="rect">
            <a:avLst/>
          </a:prstGeom>
          <a:noFill/>
        </p:spPr>
        <p:txBody>
          <a:bodyPr wrap="square" rtlCol="0">
            <a:spAutoFit/>
          </a:bodyPr>
          <a:lstStyle/>
          <a:p>
            <a:r>
              <a:rPr lang="en-US" sz="2800" b="1" dirty="0" smtClean="0"/>
              <a:t>Path:</a:t>
            </a:r>
          </a:p>
          <a:p>
            <a:endParaRPr lang="en-US" sz="2800" b="1" dirty="0" smtClean="0"/>
          </a:p>
          <a:p>
            <a:r>
              <a:rPr lang="en-US" sz="2800" dirty="0" smtClean="0"/>
              <a:t>A path is an ordered list of nodes that are connected by edges.</a:t>
            </a:r>
          </a:p>
          <a:p>
            <a:endParaRPr lang="en-US" sz="2800" dirty="0"/>
          </a:p>
          <a:p>
            <a:r>
              <a:rPr lang="en-US" sz="2800" dirty="0" smtClean="0"/>
              <a:t>For example the path </a:t>
            </a:r>
            <a:r>
              <a:rPr lang="en-US" sz="2800" b="1" dirty="0" smtClean="0"/>
              <a:t>a</a:t>
            </a:r>
            <a:r>
              <a:rPr lang="en-US" sz="2800" dirty="0" smtClean="0"/>
              <a:t> &gt; </a:t>
            </a:r>
            <a:r>
              <a:rPr lang="en-US" sz="2800" b="1" dirty="0" smtClean="0"/>
              <a:t>x</a:t>
            </a:r>
            <a:r>
              <a:rPr lang="en-US" sz="2800" dirty="0" smtClean="0"/>
              <a:t> &gt; </a:t>
            </a:r>
            <a:r>
              <a:rPr lang="en-US" sz="2800" b="1" dirty="0" smtClean="0"/>
              <a:t>r</a:t>
            </a:r>
            <a:r>
              <a:rPr lang="en-US" sz="2800" dirty="0" smtClean="0"/>
              <a:t> is the way from the root node a to the node </a:t>
            </a:r>
            <a:r>
              <a:rPr lang="en-US" sz="2800" b="1" dirty="0" smtClean="0"/>
              <a:t>r</a:t>
            </a:r>
            <a:r>
              <a:rPr lang="en-US" sz="2800" dirty="0" smtClean="0"/>
              <a:t> in the tree to the left</a:t>
            </a:r>
          </a:p>
          <a:p>
            <a:endParaRPr lang="en-US" dirty="0"/>
          </a:p>
        </p:txBody>
      </p:sp>
      <p:sp>
        <p:nvSpPr>
          <p:cNvPr id="15" name="Oval 14"/>
          <p:cNvSpPr/>
          <p:nvPr/>
        </p:nvSpPr>
        <p:spPr>
          <a:xfrm>
            <a:off x="1752267" y="1868008"/>
            <a:ext cx="409662" cy="423291"/>
          </a:xfrm>
          <a:prstGeom prst="ellipse">
            <a:avLst/>
          </a:prstGeom>
          <a:solidFill>
            <a:srgbClr val="A6A6A6"/>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k</a:t>
            </a:r>
            <a:endParaRPr lang="en-US" dirty="0"/>
          </a:p>
        </p:txBody>
      </p:sp>
      <p:sp>
        <p:nvSpPr>
          <p:cNvPr id="17" name="Oval 16"/>
          <p:cNvSpPr/>
          <p:nvPr/>
        </p:nvSpPr>
        <p:spPr>
          <a:xfrm>
            <a:off x="1321861" y="1417638"/>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a:t>
            </a:r>
            <a:endParaRPr lang="en-US" dirty="0"/>
          </a:p>
        </p:txBody>
      </p:sp>
      <p:sp>
        <p:nvSpPr>
          <p:cNvPr id="18" name="Oval 17"/>
          <p:cNvSpPr/>
          <p:nvPr/>
        </p:nvSpPr>
        <p:spPr>
          <a:xfrm>
            <a:off x="894160" y="1868008"/>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x</a:t>
            </a:r>
            <a:endParaRPr lang="en-US" dirty="0"/>
          </a:p>
        </p:txBody>
      </p:sp>
      <p:sp>
        <p:nvSpPr>
          <p:cNvPr id="20" name="Oval 19"/>
          <p:cNvSpPr/>
          <p:nvPr/>
        </p:nvSpPr>
        <p:spPr>
          <a:xfrm>
            <a:off x="441338" y="2359573"/>
            <a:ext cx="409662" cy="423291"/>
          </a:xfrm>
          <a:prstGeom prst="ellipse">
            <a:avLst/>
          </a:prstGeom>
          <a:solidFill>
            <a:srgbClr val="A6A6A6"/>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z</a:t>
            </a:r>
            <a:endParaRPr lang="en-US" dirty="0"/>
          </a:p>
        </p:txBody>
      </p:sp>
      <p:sp>
        <p:nvSpPr>
          <p:cNvPr id="22" name="Oval 21"/>
          <p:cNvSpPr/>
          <p:nvPr/>
        </p:nvSpPr>
        <p:spPr>
          <a:xfrm>
            <a:off x="1376481" y="2359573"/>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r</a:t>
            </a:r>
          </a:p>
        </p:txBody>
      </p:sp>
      <p:cxnSp>
        <p:nvCxnSpPr>
          <p:cNvPr id="24" name="Straight Connector 23"/>
          <p:cNvCxnSpPr>
            <a:stCxn id="17" idx="3"/>
            <a:endCxn id="18" idx="7"/>
          </p:cNvCxnSpPr>
          <p:nvPr/>
        </p:nvCxnSpPr>
        <p:spPr>
          <a:xfrm flipH="1">
            <a:off x="1243828" y="1778939"/>
            <a:ext cx="138027" cy="15105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7" idx="5"/>
            <a:endCxn id="15" idx="1"/>
          </p:cNvCxnSpPr>
          <p:nvPr/>
        </p:nvCxnSpPr>
        <p:spPr>
          <a:xfrm>
            <a:off x="1671529" y="1778939"/>
            <a:ext cx="140732" cy="151059"/>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8" idx="3"/>
            <a:endCxn id="20" idx="7"/>
          </p:cNvCxnSpPr>
          <p:nvPr/>
        </p:nvCxnSpPr>
        <p:spPr>
          <a:xfrm flipH="1">
            <a:off x="791006" y="2229309"/>
            <a:ext cx="163148" cy="192254"/>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8" idx="5"/>
            <a:endCxn id="22" idx="1"/>
          </p:cNvCxnSpPr>
          <p:nvPr/>
        </p:nvCxnSpPr>
        <p:spPr>
          <a:xfrm>
            <a:off x="1243828" y="2229309"/>
            <a:ext cx="192647" cy="19225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940118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19" name="TextBox 18"/>
          <p:cNvSpPr txBox="1"/>
          <p:nvPr/>
        </p:nvSpPr>
        <p:spPr>
          <a:xfrm>
            <a:off x="2307762" y="1638547"/>
            <a:ext cx="6379037" cy="3539431"/>
          </a:xfrm>
          <a:prstGeom prst="rect">
            <a:avLst/>
          </a:prstGeom>
          <a:noFill/>
        </p:spPr>
        <p:txBody>
          <a:bodyPr wrap="square" rtlCol="0">
            <a:spAutoFit/>
          </a:bodyPr>
          <a:lstStyle/>
          <a:p>
            <a:r>
              <a:rPr lang="en-US" sz="2800" b="1" dirty="0" smtClean="0"/>
              <a:t>Children:</a:t>
            </a:r>
          </a:p>
          <a:p>
            <a:endParaRPr lang="en-US" sz="2800" b="1" dirty="0" smtClean="0"/>
          </a:p>
          <a:p>
            <a:r>
              <a:rPr lang="en-US" sz="2800" dirty="0" smtClean="0"/>
              <a:t>The set of nodes c that have incoming edges from the same node to are said to be the children of that node. </a:t>
            </a:r>
          </a:p>
          <a:p>
            <a:endParaRPr lang="en-US" sz="2800" dirty="0"/>
          </a:p>
          <a:p>
            <a:r>
              <a:rPr lang="en-US" sz="2800" dirty="0" smtClean="0"/>
              <a:t>For example the children of node </a:t>
            </a:r>
            <a:r>
              <a:rPr lang="en-US" sz="2800" b="1" dirty="0" smtClean="0"/>
              <a:t>x</a:t>
            </a:r>
            <a:r>
              <a:rPr lang="en-US" sz="2800" dirty="0" smtClean="0"/>
              <a:t> in the tree to left are </a:t>
            </a:r>
            <a:r>
              <a:rPr lang="en-US" sz="2800" b="1" dirty="0" smtClean="0"/>
              <a:t>z</a:t>
            </a:r>
            <a:r>
              <a:rPr lang="en-US" sz="2800" dirty="0" smtClean="0"/>
              <a:t> and </a:t>
            </a:r>
            <a:r>
              <a:rPr lang="en-US" sz="2800" b="1" dirty="0" smtClean="0"/>
              <a:t>r</a:t>
            </a:r>
            <a:endParaRPr lang="en-US" b="1" dirty="0"/>
          </a:p>
        </p:txBody>
      </p:sp>
      <p:sp>
        <p:nvSpPr>
          <p:cNvPr id="15" name="Oval 14"/>
          <p:cNvSpPr/>
          <p:nvPr/>
        </p:nvSpPr>
        <p:spPr>
          <a:xfrm>
            <a:off x="1752267" y="1868008"/>
            <a:ext cx="409662" cy="423291"/>
          </a:xfrm>
          <a:prstGeom prst="ellipse">
            <a:avLst/>
          </a:prstGeom>
          <a:solidFill>
            <a:srgbClr val="A6A6A6"/>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k</a:t>
            </a:r>
            <a:endParaRPr lang="en-US" dirty="0"/>
          </a:p>
        </p:txBody>
      </p:sp>
      <p:sp>
        <p:nvSpPr>
          <p:cNvPr id="17" name="Oval 16"/>
          <p:cNvSpPr/>
          <p:nvPr/>
        </p:nvSpPr>
        <p:spPr>
          <a:xfrm>
            <a:off x="1321861" y="1417638"/>
            <a:ext cx="409662" cy="423291"/>
          </a:xfrm>
          <a:prstGeom prst="ellipse">
            <a:avLst/>
          </a:prstGeom>
          <a:solidFill>
            <a:srgbClr val="A6A6A6"/>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a:t>
            </a:r>
          </a:p>
        </p:txBody>
      </p:sp>
      <p:sp>
        <p:nvSpPr>
          <p:cNvPr id="18" name="Oval 17"/>
          <p:cNvSpPr/>
          <p:nvPr/>
        </p:nvSpPr>
        <p:spPr>
          <a:xfrm>
            <a:off x="894160" y="1868008"/>
            <a:ext cx="409662" cy="423291"/>
          </a:xfrm>
          <a:prstGeom prst="ellipse">
            <a:avLst/>
          </a:prstGeom>
          <a:solidFill>
            <a:srgbClr val="A6A6A6"/>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x</a:t>
            </a:r>
          </a:p>
        </p:txBody>
      </p:sp>
      <p:sp>
        <p:nvSpPr>
          <p:cNvPr id="20" name="Oval 19"/>
          <p:cNvSpPr/>
          <p:nvPr/>
        </p:nvSpPr>
        <p:spPr>
          <a:xfrm>
            <a:off x="441338" y="2359573"/>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z</a:t>
            </a:r>
          </a:p>
        </p:txBody>
      </p:sp>
      <p:sp>
        <p:nvSpPr>
          <p:cNvPr id="22" name="Oval 21"/>
          <p:cNvSpPr/>
          <p:nvPr/>
        </p:nvSpPr>
        <p:spPr>
          <a:xfrm>
            <a:off x="1376481" y="2359573"/>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r</a:t>
            </a:r>
          </a:p>
        </p:txBody>
      </p:sp>
      <p:cxnSp>
        <p:nvCxnSpPr>
          <p:cNvPr id="24" name="Straight Connector 23"/>
          <p:cNvCxnSpPr>
            <a:stCxn id="17" idx="3"/>
            <a:endCxn id="18" idx="7"/>
          </p:cNvCxnSpPr>
          <p:nvPr/>
        </p:nvCxnSpPr>
        <p:spPr>
          <a:xfrm flipH="1">
            <a:off x="1243828" y="1778939"/>
            <a:ext cx="138027" cy="15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7" idx="5"/>
            <a:endCxn id="15" idx="1"/>
          </p:cNvCxnSpPr>
          <p:nvPr/>
        </p:nvCxnSpPr>
        <p:spPr>
          <a:xfrm>
            <a:off x="1671529" y="1778939"/>
            <a:ext cx="140732" cy="15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8" idx="3"/>
            <a:endCxn id="20" idx="7"/>
          </p:cNvCxnSpPr>
          <p:nvPr/>
        </p:nvCxnSpPr>
        <p:spPr>
          <a:xfrm flipH="1">
            <a:off x="791006" y="2229309"/>
            <a:ext cx="163148" cy="19225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8" idx="5"/>
            <a:endCxn id="22" idx="1"/>
          </p:cNvCxnSpPr>
          <p:nvPr/>
        </p:nvCxnSpPr>
        <p:spPr>
          <a:xfrm>
            <a:off x="1243828" y="2229309"/>
            <a:ext cx="192647" cy="19225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071909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19" name="TextBox 18"/>
          <p:cNvSpPr txBox="1"/>
          <p:nvPr/>
        </p:nvSpPr>
        <p:spPr>
          <a:xfrm>
            <a:off x="2307762" y="1638547"/>
            <a:ext cx="6379037" cy="3108544"/>
          </a:xfrm>
          <a:prstGeom prst="rect">
            <a:avLst/>
          </a:prstGeom>
          <a:noFill/>
        </p:spPr>
        <p:txBody>
          <a:bodyPr wrap="square" rtlCol="0">
            <a:spAutoFit/>
          </a:bodyPr>
          <a:lstStyle/>
          <a:p>
            <a:r>
              <a:rPr lang="en-US" sz="2800" b="1" dirty="0" smtClean="0"/>
              <a:t>Parent:</a:t>
            </a:r>
          </a:p>
          <a:p>
            <a:endParaRPr lang="en-US" sz="2800" b="1" dirty="0" smtClean="0"/>
          </a:p>
          <a:p>
            <a:r>
              <a:rPr lang="en-US" sz="2800" dirty="0" smtClean="0"/>
              <a:t>A node is the parent of all the nodes it connects to with outgoing edges. </a:t>
            </a:r>
          </a:p>
          <a:p>
            <a:endParaRPr lang="en-US" sz="2800" dirty="0" smtClean="0"/>
          </a:p>
          <a:p>
            <a:r>
              <a:rPr lang="en-US" sz="2800" dirty="0" smtClean="0"/>
              <a:t>To left, the parent of </a:t>
            </a:r>
            <a:r>
              <a:rPr lang="en-US" sz="2800" b="1" dirty="0" smtClean="0"/>
              <a:t>z</a:t>
            </a:r>
            <a:r>
              <a:rPr lang="en-US" sz="2800" dirty="0" smtClean="0"/>
              <a:t> and </a:t>
            </a:r>
            <a:r>
              <a:rPr lang="en-US" sz="2800" b="1" dirty="0" smtClean="0"/>
              <a:t>r</a:t>
            </a:r>
            <a:r>
              <a:rPr lang="en-US" sz="2800" dirty="0" smtClean="0"/>
              <a:t> is </a:t>
            </a:r>
            <a:r>
              <a:rPr lang="en-US" sz="2800" b="1" dirty="0" smtClean="0"/>
              <a:t>x</a:t>
            </a:r>
            <a:r>
              <a:rPr lang="en-US" sz="2800" dirty="0" smtClean="0"/>
              <a:t>, also note that </a:t>
            </a:r>
            <a:r>
              <a:rPr lang="en-US" sz="2800" b="1" dirty="0" smtClean="0"/>
              <a:t>x</a:t>
            </a:r>
            <a:r>
              <a:rPr lang="en-US" sz="2800" dirty="0" smtClean="0"/>
              <a:t> is a child of </a:t>
            </a:r>
            <a:r>
              <a:rPr lang="en-US" sz="2800" b="1" dirty="0" smtClean="0"/>
              <a:t>a</a:t>
            </a:r>
            <a:r>
              <a:rPr lang="en-US" sz="2800" dirty="0" smtClean="0"/>
              <a:t> and </a:t>
            </a:r>
            <a:r>
              <a:rPr lang="en-US" sz="2800" b="1" dirty="0" smtClean="0"/>
              <a:t>a</a:t>
            </a:r>
            <a:r>
              <a:rPr lang="en-US" sz="2800" dirty="0" smtClean="0"/>
              <a:t> is a parent of </a:t>
            </a:r>
            <a:r>
              <a:rPr lang="en-US" sz="2800" b="1" dirty="0" smtClean="0"/>
              <a:t>x</a:t>
            </a:r>
          </a:p>
        </p:txBody>
      </p:sp>
      <p:sp>
        <p:nvSpPr>
          <p:cNvPr id="15" name="Oval 14"/>
          <p:cNvSpPr/>
          <p:nvPr/>
        </p:nvSpPr>
        <p:spPr>
          <a:xfrm>
            <a:off x="1752267" y="1868008"/>
            <a:ext cx="409662" cy="423291"/>
          </a:xfrm>
          <a:prstGeom prst="ellipse">
            <a:avLst/>
          </a:prstGeom>
          <a:solidFill>
            <a:srgbClr val="A6A6A6"/>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k</a:t>
            </a:r>
            <a:endParaRPr lang="en-US" dirty="0"/>
          </a:p>
        </p:txBody>
      </p:sp>
      <p:sp>
        <p:nvSpPr>
          <p:cNvPr id="17" name="Oval 16"/>
          <p:cNvSpPr/>
          <p:nvPr/>
        </p:nvSpPr>
        <p:spPr>
          <a:xfrm>
            <a:off x="1321861" y="1417638"/>
            <a:ext cx="409662" cy="423291"/>
          </a:xfrm>
          <a:prstGeom prst="ellipse">
            <a:avLst/>
          </a:prstGeom>
          <a:solidFill>
            <a:srgbClr val="A6A6A6"/>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a:t>
            </a:r>
          </a:p>
        </p:txBody>
      </p:sp>
      <p:sp>
        <p:nvSpPr>
          <p:cNvPr id="18" name="Oval 17"/>
          <p:cNvSpPr/>
          <p:nvPr/>
        </p:nvSpPr>
        <p:spPr>
          <a:xfrm>
            <a:off x="894160" y="1868008"/>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x</a:t>
            </a:r>
          </a:p>
        </p:txBody>
      </p:sp>
      <p:sp>
        <p:nvSpPr>
          <p:cNvPr id="20" name="Oval 19"/>
          <p:cNvSpPr/>
          <p:nvPr/>
        </p:nvSpPr>
        <p:spPr>
          <a:xfrm>
            <a:off x="441338" y="2359573"/>
            <a:ext cx="409662" cy="4232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z</a:t>
            </a:r>
          </a:p>
        </p:txBody>
      </p:sp>
      <p:sp>
        <p:nvSpPr>
          <p:cNvPr id="22" name="Oval 21"/>
          <p:cNvSpPr/>
          <p:nvPr/>
        </p:nvSpPr>
        <p:spPr>
          <a:xfrm>
            <a:off x="1376481" y="2359573"/>
            <a:ext cx="409662" cy="4232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t>
            </a:r>
          </a:p>
        </p:txBody>
      </p:sp>
      <p:cxnSp>
        <p:nvCxnSpPr>
          <p:cNvPr id="24" name="Straight Connector 23"/>
          <p:cNvCxnSpPr>
            <a:stCxn id="17" idx="3"/>
            <a:endCxn id="18" idx="7"/>
          </p:cNvCxnSpPr>
          <p:nvPr/>
        </p:nvCxnSpPr>
        <p:spPr>
          <a:xfrm flipH="1">
            <a:off x="1243828" y="1778939"/>
            <a:ext cx="138027" cy="15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7" idx="5"/>
            <a:endCxn id="15" idx="1"/>
          </p:cNvCxnSpPr>
          <p:nvPr/>
        </p:nvCxnSpPr>
        <p:spPr>
          <a:xfrm>
            <a:off x="1671529" y="1778939"/>
            <a:ext cx="140732" cy="15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8" idx="3"/>
            <a:endCxn id="20" idx="7"/>
          </p:cNvCxnSpPr>
          <p:nvPr/>
        </p:nvCxnSpPr>
        <p:spPr>
          <a:xfrm flipH="1">
            <a:off x="791006" y="2229309"/>
            <a:ext cx="163148" cy="19225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8" idx="5"/>
            <a:endCxn id="22" idx="1"/>
          </p:cNvCxnSpPr>
          <p:nvPr/>
        </p:nvCxnSpPr>
        <p:spPr>
          <a:xfrm>
            <a:off x="1243828" y="2229309"/>
            <a:ext cx="192647" cy="19225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36942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19" name="TextBox 18"/>
          <p:cNvSpPr txBox="1"/>
          <p:nvPr/>
        </p:nvSpPr>
        <p:spPr>
          <a:xfrm>
            <a:off x="2307762" y="1638547"/>
            <a:ext cx="6379037" cy="3108544"/>
          </a:xfrm>
          <a:prstGeom prst="rect">
            <a:avLst/>
          </a:prstGeom>
          <a:noFill/>
        </p:spPr>
        <p:txBody>
          <a:bodyPr wrap="square" rtlCol="0">
            <a:spAutoFit/>
          </a:bodyPr>
          <a:lstStyle/>
          <a:p>
            <a:r>
              <a:rPr lang="en-US" sz="2800" b="1" dirty="0" smtClean="0"/>
              <a:t>Sibling:</a:t>
            </a:r>
          </a:p>
          <a:p>
            <a:endParaRPr lang="en-US" sz="2800" b="1" dirty="0" smtClean="0"/>
          </a:p>
          <a:p>
            <a:r>
              <a:rPr lang="en-US" sz="2800" dirty="0" smtClean="0"/>
              <a:t>Nodes in the tree that are children of the same parent are said to be siblings. </a:t>
            </a:r>
          </a:p>
          <a:p>
            <a:endParaRPr lang="en-US" sz="2800" dirty="0" smtClean="0"/>
          </a:p>
          <a:p>
            <a:r>
              <a:rPr lang="en-US" sz="2800" dirty="0" smtClean="0"/>
              <a:t>The nodes </a:t>
            </a:r>
            <a:r>
              <a:rPr lang="en-US" sz="2800" b="1" dirty="0" smtClean="0"/>
              <a:t>z</a:t>
            </a:r>
            <a:r>
              <a:rPr lang="en-US" sz="2800" dirty="0" smtClean="0"/>
              <a:t> and </a:t>
            </a:r>
            <a:r>
              <a:rPr lang="en-US" sz="2800" b="1" dirty="0" smtClean="0"/>
              <a:t>r</a:t>
            </a:r>
            <a:r>
              <a:rPr lang="en-US" sz="2800" dirty="0" smtClean="0"/>
              <a:t> are siblings in the tree to the left</a:t>
            </a:r>
            <a:endParaRPr lang="en-US" sz="2800" dirty="0" smtClean="0"/>
          </a:p>
        </p:txBody>
      </p:sp>
      <p:sp>
        <p:nvSpPr>
          <p:cNvPr id="15" name="Oval 14"/>
          <p:cNvSpPr/>
          <p:nvPr/>
        </p:nvSpPr>
        <p:spPr>
          <a:xfrm>
            <a:off x="1752267" y="1868008"/>
            <a:ext cx="409662" cy="423291"/>
          </a:xfrm>
          <a:prstGeom prst="ellipse">
            <a:avLst/>
          </a:prstGeom>
          <a:solidFill>
            <a:srgbClr val="A6A6A6"/>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k</a:t>
            </a:r>
            <a:endParaRPr lang="en-US" dirty="0"/>
          </a:p>
        </p:txBody>
      </p:sp>
      <p:sp>
        <p:nvSpPr>
          <p:cNvPr id="17" name="Oval 16"/>
          <p:cNvSpPr/>
          <p:nvPr/>
        </p:nvSpPr>
        <p:spPr>
          <a:xfrm>
            <a:off x="1321861" y="1417638"/>
            <a:ext cx="409662" cy="423291"/>
          </a:xfrm>
          <a:prstGeom prst="ellipse">
            <a:avLst/>
          </a:prstGeom>
          <a:solidFill>
            <a:srgbClr val="A6A6A6"/>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a:t>
            </a:r>
          </a:p>
        </p:txBody>
      </p:sp>
      <p:sp>
        <p:nvSpPr>
          <p:cNvPr id="18" name="Oval 17"/>
          <p:cNvSpPr/>
          <p:nvPr/>
        </p:nvSpPr>
        <p:spPr>
          <a:xfrm>
            <a:off x="894160" y="1868008"/>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x</a:t>
            </a:r>
          </a:p>
        </p:txBody>
      </p:sp>
      <p:sp>
        <p:nvSpPr>
          <p:cNvPr id="20" name="Oval 19"/>
          <p:cNvSpPr/>
          <p:nvPr/>
        </p:nvSpPr>
        <p:spPr>
          <a:xfrm>
            <a:off x="441338" y="2359573"/>
            <a:ext cx="409662" cy="4232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z</a:t>
            </a:r>
          </a:p>
        </p:txBody>
      </p:sp>
      <p:sp>
        <p:nvSpPr>
          <p:cNvPr id="22" name="Oval 21"/>
          <p:cNvSpPr/>
          <p:nvPr/>
        </p:nvSpPr>
        <p:spPr>
          <a:xfrm>
            <a:off x="1376481" y="2359573"/>
            <a:ext cx="409662" cy="4232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t>
            </a:r>
          </a:p>
        </p:txBody>
      </p:sp>
      <p:cxnSp>
        <p:nvCxnSpPr>
          <p:cNvPr id="24" name="Straight Connector 23"/>
          <p:cNvCxnSpPr>
            <a:stCxn id="17" idx="3"/>
            <a:endCxn id="18" idx="7"/>
          </p:cNvCxnSpPr>
          <p:nvPr/>
        </p:nvCxnSpPr>
        <p:spPr>
          <a:xfrm flipH="1">
            <a:off x="1243828" y="1778939"/>
            <a:ext cx="138027" cy="15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7" idx="5"/>
            <a:endCxn id="15" idx="1"/>
          </p:cNvCxnSpPr>
          <p:nvPr/>
        </p:nvCxnSpPr>
        <p:spPr>
          <a:xfrm>
            <a:off x="1671529" y="1778939"/>
            <a:ext cx="140732" cy="15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8" idx="3"/>
            <a:endCxn id="20" idx="7"/>
          </p:cNvCxnSpPr>
          <p:nvPr/>
        </p:nvCxnSpPr>
        <p:spPr>
          <a:xfrm flipH="1">
            <a:off x="791006" y="2229309"/>
            <a:ext cx="163148" cy="19225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8" idx="5"/>
            <a:endCxn id="22" idx="1"/>
          </p:cNvCxnSpPr>
          <p:nvPr/>
        </p:nvCxnSpPr>
        <p:spPr>
          <a:xfrm>
            <a:off x="1243828" y="2229309"/>
            <a:ext cx="192647" cy="19225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61912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4" name="Oval 3"/>
          <p:cNvSpPr/>
          <p:nvPr/>
        </p:nvSpPr>
        <p:spPr>
          <a:xfrm>
            <a:off x="1752267" y="1868008"/>
            <a:ext cx="409662" cy="423291"/>
          </a:xfrm>
          <a:prstGeom prst="ellipse">
            <a:avLst/>
          </a:prstGeom>
          <a:solidFill>
            <a:srgbClr val="A6A6A6"/>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k</a:t>
            </a:r>
            <a:endParaRPr lang="en-US" dirty="0"/>
          </a:p>
        </p:txBody>
      </p:sp>
      <p:sp>
        <p:nvSpPr>
          <p:cNvPr id="5" name="Oval 4"/>
          <p:cNvSpPr/>
          <p:nvPr/>
        </p:nvSpPr>
        <p:spPr>
          <a:xfrm>
            <a:off x="1321861" y="1417638"/>
            <a:ext cx="409662" cy="423291"/>
          </a:xfrm>
          <a:prstGeom prst="ellipse">
            <a:avLst/>
          </a:prstGeom>
          <a:solidFill>
            <a:srgbClr val="A6A6A6"/>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a:t>
            </a:r>
            <a:endParaRPr lang="en-US" dirty="0"/>
          </a:p>
        </p:txBody>
      </p:sp>
      <p:sp>
        <p:nvSpPr>
          <p:cNvPr id="6" name="Oval 5"/>
          <p:cNvSpPr/>
          <p:nvPr/>
        </p:nvSpPr>
        <p:spPr>
          <a:xfrm>
            <a:off x="894160" y="1868008"/>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x</a:t>
            </a:r>
            <a:endParaRPr lang="en-US" dirty="0"/>
          </a:p>
        </p:txBody>
      </p:sp>
      <p:sp>
        <p:nvSpPr>
          <p:cNvPr id="7" name="Oval 6"/>
          <p:cNvSpPr/>
          <p:nvPr/>
        </p:nvSpPr>
        <p:spPr>
          <a:xfrm>
            <a:off x="441338" y="2359573"/>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z</a:t>
            </a:r>
            <a:endParaRPr lang="en-US" dirty="0"/>
          </a:p>
        </p:txBody>
      </p:sp>
      <p:sp>
        <p:nvSpPr>
          <p:cNvPr id="8" name="Oval 7"/>
          <p:cNvSpPr/>
          <p:nvPr/>
        </p:nvSpPr>
        <p:spPr>
          <a:xfrm>
            <a:off x="1376481" y="2359573"/>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r</a:t>
            </a:r>
          </a:p>
        </p:txBody>
      </p:sp>
      <p:cxnSp>
        <p:nvCxnSpPr>
          <p:cNvPr id="10" name="Straight Connector 9"/>
          <p:cNvCxnSpPr>
            <a:stCxn id="5" idx="3"/>
            <a:endCxn id="6" idx="7"/>
          </p:cNvCxnSpPr>
          <p:nvPr/>
        </p:nvCxnSpPr>
        <p:spPr>
          <a:xfrm flipH="1">
            <a:off x="1243828" y="1778939"/>
            <a:ext cx="138027" cy="15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5"/>
            <a:endCxn id="4" idx="1"/>
          </p:cNvCxnSpPr>
          <p:nvPr/>
        </p:nvCxnSpPr>
        <p:spPr>
          <a:xfrm>
            <a:off x="1671529" y="1778939"/>
            <a:ext cx="140732" cy="15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6" idx="3"/>
            <a:endCxn id="7" idx="7"/>
          </p:cNvCxnSpPr>
          <p:nvPr/>
        </p:nvCxnSpPr>
        <p:spPr>
          <a:xfrm flipH="1">
            <a:off x="791006" y="2229309"/>
            <a:ext cx="163148" cy="19225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5"/>
            <a:endCxn id="8" idx="1"/>
          </p:cNvCxnSpPr>
          <p:nvPr/>
        </p:nvCxnSpPr>
        <p:spPr>
          <a:xfrm>
            <a:off x="1243828" y="2229309"/>
            <a:ext cx="192647" cy="192254"/>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307762" y="1638547"/>
            <a:ext cx="6379037" cy="5701561"/>
          </a:xfrm>
          <a:prstGeom prst="rect">
            <a:avLst/>
          </a:prstGeom>
          <a:noFill/>
        </p:spPr>
        <p:txBody>
          <a:bodyPr wrap="square" rtlCol="0">
            <a:spAutoFit/>
          </a:bodyPr>
          <a:lstStyle/>
          <a:p>
            <a:r>
              <a:rPr lang="en-US" sz="2800" b="1" dirty="0" smtClean="0"/>
              <a:t>Subtree:</a:t>
            </a:r>
          </a:p>
          <a:p>
            <a:endParaRPr lang="en-US" sz="1050" b="1" dirty="0" smtClean="0"/>
          </a:p>
          <a:p>
            <a:r>
              <a:rPr lang="en-US" sz="2800" dirty="0" smtClean="0"/>
              <a:t>A subtree is a set of nodes and edges comprised of a parent and all the descendants of that parent.</a:t>
            </a:r>
          </a:p>
          <a:p>
            <a:endParaRPr lang="en-US" sz="2800" dirty="0"/>
          </a:p>
          <a:p>
            <a:r>
              <a:rPr lang="en-US" sz="2800" dirty="0" smtClean="0"/>
              <a:t>A subtree can be a part of a bigger tree.</a:t>
            </a:r>
          </a:p>
          <a:p>
            <a:endParaRPr lang="en-US" sz="2800" dirty="0"/>
          </a:p>
          <a:p>
            <a:r>
              <a:rPr lang="en-US" sz="2800" dirty="0" smtClean="0"/>
              <a:t>In the tree to the left </a:t>
            </a:r>
            <a:r>
              <a:rPr lang="en-US" sz="2800" b="1" dirty="0" smtClean="0"/>
              <a:t>x</a:t>
            </a:r>
            <a:r>
              <a:rPr lang="en-US" sz="2800" dirty="0" smtClean="0"/>
              <a:t>, </a:t>
            </a:r>
            <a:r>
              <a:rPr lang="en-US" sz="2800" b="1" dirty="0" smtClean="0"/>
              <a:t>z</a:t>
            </a:r>
            <a:r>
              <a:rPr lang="en-US" sz="2800" dirty="0" smtClean="0"/>
              <a:t>, and </a:t>
            </a:r>
            <a:r>
              <a:rPr lang="en-US" sz="2800" b="1" dirty="0" smtClean="0"/>
              <a:t>r</a:t>
            </a:r>
            <a:r>
              <a:rPr lang="en-US" sz="2800" dirty="0" smtClean="0"/>
              <a:t> form one subtree. </a:t>
            </a:r>
          </a:p>
          <a:p>
            <a:endParaRPr lang="en-US" sz="2800" dirty="0"/>
          </a:p>
          <a:p>
            <a:r>
              <a:rPr lang="en-US" sz="2800" dirty="0" smtClean="0"/>
              <a:t>Note that </a:t>
            </a:r>
            <a:r>
              <a:rPr lang="en-US" sz="2800" b="1" dirty="0" smtClean="0"/>
              <a:t>k</a:t>
            </a:r>
            <a:r>
              <a:rPr lang="en-US" sz="2800" dirty="0" smtClean="0"/>
              <a:t> is also a subtree by itself.</a:t>
            </a:r>
          </a:p>
          <a:p>
            <a:endParaRPr lang="en-US" sz="2800" dirty="0" smtClean="0"/>
          </a:p>
          <a:p>
            <a:endParaRPr lang="en-US" dirty="0"/>
          </a:p>
        </p:txBody>
      </p:sp>
    </p:spTree>
    <p:extLst>
      <p:ext uri="{BB962C8B-B14F-4D97-AF65-F5344CB8AC3E}">
        <p14:creationId xmlns:p14="http://schemas.microsoft.com/office/powerpoint/2010/main" val="16466946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4" name="Oval 3"/>
          <p:cNvSpPr/>
          <p:nvPr/>
        </p:nvSpPr>
        <p:spPr>
          <a:xfrm>
            <a:off x="1752267" y="1868008"/>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k</a:t>
            </a:r>
            <a:endParaRPr lang="en-US" dirty="0"/>
          </a:p>
        </p:txBody>
      </p:sp>
      <p:sp>
        <p:nvSpPr>
          <p:cNvPr id="5" name="Oval 4"/>
          <p:cNvSpPr/>
          <p:nvPr/>
        </p:nvSpPr>
        <p:spPr>
          <a:xfrm>
            <a:off x="1321861" y="1417638"/>
            <a:ext cx="409662" cy="423291"/>
          </a:xfrm>
          <a:prstGeom prst="ellipse">
            <a:avLst/>
          </a:prstGeom>
          <a:solidFill>
            <a:srgbClr val="A6A6A6"/>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a:t>
            </a:r>
            <a:endParaRPr lang="en-US" dirty="0"/>
          </a:p>
        </p:txBody>
      </p:sp>
      <p:sp>
        <p:nvSpPr>
          <p:cNvPr id="6" name="Oval 5"/>
          <p:cNvSpPr/>
          <p:nvPr/>
        </p:nvSpPr>
        <p:spPr>
          <a:xfrm>
            <a:off x="894160" y="1868008"/>
            <a:ext cx="409662" cy="423291"/>
          </a:xfrm>
          <a:prstGeom prst="ellipse">
            <a:avLst/>
          </a:prstGeom>
          <a:solidFill>
            <a:srgbClr val="A6A6A6"/>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x</a:t>
            </a:r>
            <a:endParaRPr lang="en-US" dirty="0"/>
          </a:p>
        </p:txBody>
      </p:sp>
      <p:sp>
        <p:nvSpPr>
          <p:cNvPr id="7" name="Oval 6"/>
          <p:cNvSpPr/>
          <p:nvPr/>
        </p:nvSpPr>
        <p:spPr>
          <a:xfrm>
            <a:off x="441338" y="2359573"/>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z</a:t>
            </a:r>
            <a:endParaRPr lang="en-US" dirty="0"/>
          </a:p>
        </p:txBody>
      </p:sp>
      <p:sp>
        <p:nvSpPr>
          <p:cNvPr id="8" name="Oval 7"/>
          <p:cNvSpPr/>
          <p:nvPr/>
        </p:nvSpPr>
        <p:spPr>
          <a:xfrm>
            <a:off x="1376481" y="2359573"/>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r</a:t>
            </a:r>
          </a:p>
        </p:txBody>
      </p:sp>
      <p:cxnSp>
        <p:nvCxnSpPr>
          <p:cNvPr id="10" name="Straight Connector 9"/>
          <p:cNvCxnSpPr>
            <a:stCxn id="5" idx="3"/>
            <a:endCxn id="6" idx="7"/>
          </p:cNvCxnSpPr>
          <p:nvPr/>
        </p:nvCxnSpPr>
        <p:spPr>
          <a:xfrm flipH="1">
            <a:off x="1243828" y="1778939"/>
            <a:ext cx="138027" cy="15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5"/>
            <a:endCxn id="4" idx="1"/>
          </p:cNvCxnSpPr>
          <p:nvPr/>
        </p:nvCxnSpPr>
        <p:spPr>
          <a:xfrm>
            <a:off x="1671529" y="1778939"/>
            <a:ext cx="140732" cy="15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6" idx="3"/>
            <a:endCxn id="7" idx="7"/>
          </p:cNvCxnSpPr>
          <p:nvPr/>
        </p:nvCxnSpPr>
        <p:spPr>
          <a:xfrm flipH="1">
            <a:off x="791006" y="2229309"/>
            <a:ext cx="163148" cy="19225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5"/>
            <a:endCxn id="8" idx="1"/>
          </p:cNvCxnSpPr>
          <p:nvPr/>
        </p:nvCxnSpPr>
        <p:spPr>
          <a:xfrm>
            <a:off x="1243828" y="2229309"/>
            <a:ext cx="192647" cy="192254"/>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307762" y="1638547"/>
            <a:ext cx="6379037" cy="3385542"/>
          </a:xfrm>
          <a:prstGeom prst="rect">
            <a:avLst/>
          </a:prstGeom>
          <a:noFill/>
        </p:spPr>
        <p:txBody>
          <a:bodyPr wrap="square" rtlCol="0">
            <a:spAutoFit/>
          </a:bodyPr>
          <a:lstStyle/>
          <a:p>
            <a:r>
              <a:rPr lang="en-US" sz="2800" dirty="0" smtClean="0"/>
              <a:t>Leaf Node</a:t>
            </a:r>
          </a:p>
          <a:p>
            <a:endParaRPr lang="en-US" sz="2800" dirty="0" smtClean="0"/>
          </a:p>
          <a:p>
            <a:r>
              <a:rPr lang="en-US" sz="2800" dirty="0" smtClean="0"/>
              <a:t>A leaf node is a node that has no children.</a:t>
            </a:r>
          </a:p>
          <a:p>
            <a:endParaRPr lang="en-US" sz="2800" dirty="0"/>
          </a:p>
          <a:p>
            <a:r>
              <a:rPr lang="en-US" sz="2800" dirty="0" smtClean="0"/>
              <a:t>All the leaf nodes of the tree to the left are </a:t>
            </a:r>
            <a:r>
              <a:rPr lang="en-US" sz="2800" b="1" dirty="0" smtClean="0"/>
              <a:t>z</a:t>
            </a:r>
            <a:r>
              <a:rPr lang="en-US" sz="2800" dirty="0" smtClean="0"/>
              <a:t>, </a:t>
            </a:r>
            <a:r>
              <a:rPr lang="en-US" sz="2800" b="1" dirty="0" smtClean="0"/>
              <a:t>r</a:t>
            </a:r>
            <a:r>
              <a:rPr lang="en-US" sz="2800" dirty="0" smtClean="0"/>
              <a:t> and </a:t>
            </a:r>
            <a:r>
              <a:rPr lang="en-US" sz="2800" b="1" dirty="0" smtClean="0"/>
              <a:t>k</a:t>
            </a:r>
            <a:r>
              <a:rPr lang="en-US" sz="2800" dirty="0" smtClean="0"/>
              <a:t>. </a:t>
            </a:r>
          </a:p>
          <a:p>
            <a:endParaRPr lang="en-US" sz="2800" dirty="0" smtClean="0"/>
          </a:p>
          <a:p>
            <a:endParaRPr lang="en-US" dirty="0"/>
          </a:p>
        </p:txBody>
      </p:sp>
    </p:spTree>
    <p:extLst>
      <p:ext uri="{BB962C8B-B14F-4D97-AF65-F5344CB8AC3E}">
        <p14:creationId xmlns:p14="http://schemas.microsoft.com/office/powerpoint/2010/main" val="26066713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grpSp>
        <p:nvGrpSpPr>
          <p:cNvPr id="3" name="Group 2"/>
          <p:cNvGrpSpPr/>
          <p:nvPr/>
        </p:nvGrpSpPr>
        <p:grpSpPr>
          <a:xfrm>
            <a:off x="758809" y="1417637"/>
            <a:ext cx="2148557" cy="1841113"/>
            <a:chOff x="441338" y="1417638"/>
            <a:chExt cx="1720591" cy="1365226"/>
          </a:xfrm>
        </p:grpSpPr>
        <p:sp>
          <p:nvSpPr>
            <p:cNvPr id="4" name="Oval 3"/>
            <p:cNvSpPr/>
            <p:nvPr/>
          </p:nvSpPr>
          <p:spPr>
            <a:xfrm>
              <a:off x="1752267" y="1868008"/>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k</a:t>
              </a:r>
              <a:endParaRPr lang="en-US" dirty="0"/>
            </a:p>
          </p:txBody>
        </p:sp>
        <p:sp>
          <p:nvSpPr>
            <p:cNvPr id="5" name="Oval 4"/>
            <p:cNvSpPr/>
            <p:nvPr/>
          </p:nvSpPr>
          <p:spPr>
            <a:xfrm>
              <a:off x="1321861" y="1417638"/>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a:t>
              </a:r>
              <a:endParaRPr lang="en-US" dirty="0"/>
            </a:p>
          </p:txBody>
        </p:sp>
        <p:sp>
          <p:nvSpPr>
            <p:cNvPr id="6" name="Oval 5"/>
            <p:cNvSpPr/>
            <p:nvPr/>
          </p:nvSpPr>
          <p:spPr>
            <a:xfrm>
              <a:off x="894160" y="1868008"/>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x</a:t>
              </a:r>
              <a:endParaRPr lang="en-US" dirty="0"/>
            </a:p>
          </p:txBody>
        </p:sp>
        <p:sp>
          <p:nvSpPr>
            <p:cNvPr id="7" name="Oval 6"/>
            <p:cNvSpPr/>
            <p:nvPr/>
          </p:nvSpPr>
          <p:spPr>
            <a:xfrm>
              <a:off x="441338" y="2359573"/>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z</a:t>
              </a:r>
              <a:endParaRPr lang="en-US" dirty="0"/>
            </a:p>
          </p:txBody>
        </p:sp>
        <p:sp>
          <p:nvSpPr>
            <p:cNvPr id="8" name="Oval 7"/>
            <p:cNvSpPr/>
            <p:nvPr/>
          </p:nvSpPr>
          <p:spPr>
            <a:xfrm>
              <a:off x="1376481" y="2359573"/>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r</a:t>
              </a:r>
            </a:p>
          </p:txBody>
        </p:sp>
        <p:cxnSp>
          <p:nvCxnSpPr>
            <p:cNvPr id="10" name="Straight Connector 9"/>
            <p:cNvCxnSpPr>
              <a:stCxn id="5" idx="3"/>
              <a:endCxn id="6" idx="7"/>
            </p:cNvCxnSpPr>
            <p:nvPr/>
          </p:nvCxnSpPr>
          <p:spPr>
            <a:xfrm flipH="1">
              <a:off x="1243828" y="1778939"/>
              <a:ext cx="138027" cy="15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5"/>
              <a:endCxn id="4" idx="1"/>
            </p:cNvCxnSpPr>
            <p:nvPr/>
          </p:nvCxnSpPr>
          <p:spPr>
            <a:xfrm>
              <a:off x="1671529" y="1778939"/>
              <a:ext cx="140732" cy="15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6" idx="3"/>
              <a:endCxn id="7" idx="7"/>
            </p:cNvCxnSpPr>
            <p:nvPr/>
          </p:nvCxnSpPr>
          <p:spPr>
            <a:xfrm flipH="1">
              <a:off x="791006" y="2229309"/>
              <a:ext cx="163148" cy="19225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5"/>
              <a:endCxn id="8" idx="1"/>
            </p:cNvCxnSpPr>
            <p:nvPr/>
          </p:nvCxnSpPr>
          <p:spPr>
            <a:xfrm>
              <a:off x="1243828" y="2229309"/>
              <a:ext cx="192647" cy="19225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41292" y="1638547"/>
            <a:ext cx="5545507" cy="4832093"/>
          </a:xfrm>
          <a:prstGeom prst="rect">
            <a:avLst/>
          </a:prstGeom>
          <a:noFill/>
        </p:spPr>
        <p:txBody>
          <a:bodyPr wrap="square" rtlCol="0">
            <a:spAutoFit/>
          </a:bodyPr>
          <a:lstStyle/>
          <a:p>
            <a:r>
              <a:rPr lang="en-US" sz="2800" b="1" dirty="0" smtClean="0"/>
              <a:t>Level</a:t>
            </a:r>
          </a:p>
          <a:p>
            <a:r>
              <a:rPr lang="en-US" sz="2800" dirty="0" smtClean="0"/>
              <a:t>The level of a node n is the number of edges on the path from the root node to n. </a:t>
            </a:r>
          </a:p>
          <a:p>
            <a:endParaRPr lang="en-US" sz="2800" dirty="0"/>
          </a:p>
          <a:p>
            <a:r>
              <a:rPr lang="en-US" sz="2800" b="1" dirty="0" smtClean="0"/>
              <a:t>Height:</a:t>
            </a:r>
          </a:p>
          <a:p>
            <a:endParaRPr lang="en-US" sz="2800" b="1" dirty="0" smtClean="0"/>
          </a:p>
          <a:p>
            <a:r>
              <a:rPr lang="en-US" sz="2800" dirty="0" smtClean="0"/>
              <a:t>The height of a tree is equal to the maximum level of any node in the tree.</a:t>
            </a:r>
            <a:br>
              <a:rPr lang="en-US" sz="2800" dirty="0" smtClean="0"/>
            </a:br>
            <a:r>
              <a:rPr lang="en-US" sz="2800" dirty="0" smtClean="0"/>
              <a:t> The height of the tree  to left is 2</a:t>
            </a:r>
          </a:p>
        </p:txBody>
      </p:sp>
      <p:cxnSp>
        <p:nvCxnSpPr>
          <p:cNvPr id="11" name="Straight Connector 10"/>
          <p:cNvCxnSpPr/>
          <p:nvPr/>
        </p:nvCxnSpPr>
        <p:spPr>
          <a:xfrm flipH="1">
            <a:off x="200508" y="1988478"/>
            <a:ext cx="2706858" cy="40344"/>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200508" y="2604558"/>
            <a:ext cx="2706858" cy="40344"/>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235945" y="3275008"/>
            <a:ext cx="2706858" cy="40344"/>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73401" y="1568733"/>
            <a:ext cx="340658" cy="461665"/>
          </a:xfrm>
          <a:prstGeom prst="rect">
            <a:avLst/>
          </a:prstGeom>
          <a:noFill/>
        </p:spPr>
        <p:txBody>
          <a:bodyPr wrap="none" rtlCol="0">
            <a:spAutoFit/>
          </a:bodyPr>
          <a:lstStyle/>
          <a:p>
            <a:r>
              <a:rPr lang="en-US" sz="2400" dirty="0" smtClean="0"/>
              <a:t>0</a:t>
            </a:r>
            <a:endParaRPr lang="en-US" sz="2400" dirty="0"/>
          </a:p>
        </p:txBody>
      </p:sp>
      <p:sp>
        <p:nvSpPr>
          <p:cNvPr id="24" name="TextBox 23"/>
          <p:cNvSpPr txBox="1"/>
          <p:nvPr/>
        </p:nvSpPr>
        <p:spPr>
          <a:xfrm>
            <a:off x="286871" y="2118891"/>
            <a:ext cx="340658" cy="461665"/>
          </a:xfrm>
          <a:prstGeom prst="rect">
            <a:avLst/>
          </a:prstGeom>
          <a:noFill/>
        </p:spPr>
        <p:txBody>
          <a:bodyPr wrap="none" rtlCol="0">
            <a:spAutoFit/>
          </a:bodyPr>
          <a:lstStyle/>
          <a:p>
            <a:r>
              <a:rPr lang="en-US" sz="2400" dirty="0" smtClean="0"/>
              <a:t>1</a:t>
            </a:r>
            <a:endParaRPr lang="en-US" sz="2400" dirty="0"/>
          </a:p>
        </p:txBody>
      </p:sp>
      <p:sp>
        <p:nvSpPr>
          <p:cNvPr id="25" name="TextBox 24"/>
          <p:cNvSpPr txBox="1"/>
          <p:nvPr/>
        </p:nvSpPr>
        <p:spPr>
          <a:xfrm>
            <a:off x="273401" y="2732956"/>
            <a:ext cx="340658" cy="461665"/>
          </a:xfrm>
          <a:prstGeom prst="rect">
            <a:avLst/>
          </a:prstGeom>
          <a:noFill/>
        </p:spPr>
        <p:txBody>
          <a:bodyPr wrap="none" rtlCol="0">
            <a:spAutoFit/>
          </a:bodyPr>
          <a:lstStyle/>
          <a:p>
            <a:r>
              <a:rPr lang="en-US" sz="2400" dirty="0" smtClean="0"/>
              <a:t>2</a:t>
            </a:r>
            <a:endParaRPr lang="en-US" sz="2400" dirty="0"/>
          </a:p>
        </p:txBody>
      </p:sp>
      <p:sp>
        <p:nvSpPr>
          <p:cNvPr id="26" name="TextBox 25"/>
          <p:cNvSpPr txBox="1"/>
          <p:nvPr/>
        </p:nvSpPr>
        <p:spPr>
          <a:xfrm>
            <a:off x="255472" y="1107068"/>
            <a:ext cx="912329" cy="461665"/>
          </a:xfrm>
          <a:prstGeom prst="rect">
            <a:avLst/>
          </a:prstGeom>
          <a:noFill/>
        </p:spPr>
        <p:txBody>
          <a:bodyPr wrap="none" rtlCol="0">
            <a:spAutoFit/>
          </a:bodyPr>
          <a:lstStyle/>
          <a:p>
            <a:r>
              <a:rPr lang="en-US" sz="2400" dirty="0" smtClean="0"/>
              <a:t>Level:</a:t>
            </a:r>
            <a:endParaRPr lang="en-US" sz="2400" dirty="0"/>
          </a:p>
        </p:txBody>
      </p:sp>
    </p:spTree>
    <p:extLst>
      <p:ext uri="{BB962C8B-B14F-4D97-AF65-F5344CB8AC3E}">
        <p14:creationId xmlns:p14="http://schemas.microsoft.com/office/powerpoint/2010/main" val="377600186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1343"/>
          </a:xfrm>
        </p:spPr>
        <p:txBody>
          <a:bodyPr>
            <a:normAutofit fontScale="90000"/>
          </a:bodyPr>
          <a:lstStyle/>
          <a:p>
            <a:r>
              <a:rPr lang="en-US" dirty="0" smtClean="0"/>
              <a:t>Definition one of a tree:</a:t>
            </a:r>
            <a:endParaRPr lang="en-US" dirty="0"/>
          </a:p>
        </p:txBody>
      </p:sp>
      <p:sp>
        <p:nvSpPr>
          <p:cNvPr id="3" name="Content Placeholder 2"/>
          <p:cNvSpPr>
            <a:spLocks noGrp="1"/>
          </p:cNvSpPr>
          <p:nvPr>
            <p:ph idx="1"/>
          </p:nvPr>
        </p:nvSpPr>
        <p:spPr>
          <a:xfrm>
            <a:off x="457200" y="1153098"/>
            <a:ext cx="8229600" cy="5397828"/>
          </a:xfrm>
        </p:spPr>
        <p:txBody>
          <a:bodyPr>
            <a:normAutofit fontScale="92500" lnSpcReduction="20000"/>
          </a:bodyPr>
          <a:lstStyle/>
          <a:p>
            <a:pPr marL="0" indent="0">
              <a:buNone/>
            </a:pPr>
            <a:r>
              <a:rPr lang="en-US" dirty="0" smtClean="0"/>
              <a:t>A tree consists of a set of nodes and a set of edges that connect pairs of nodes. A tree has the following properties:</a:t>
            </a:r>
          </a:p>
          <a:p>
            <a:pPr marL="0" indent="0">
              <a:buNone/>
            </a:pPr>
            <a:endParaRPr lang="en-US" dirty="0" smtClean="0"/>
          </a:p>
          <a:p>
            <a:pPr marL="514350" indent="-514350">
              <a:buFont typeface="+mj-lt"/>
              <a:buAutoNum type="arabicPeriod"/>
            </a:pPr>
            <a:r>
              <a:rPr lang="en-US" dirty="0" smtClean="0"/>
              <a:t>One node of the tree is designated as the root node.</a:t>
            </a:r>
          </a:p>
          <a:p>
            <a:pPr marL="514350" indent="-514350">
              <a:buFont typeface="+mj-lt"/>
              <a:buAutoNum type="arabicPeriod"/>
            </a:pPr>
            <a:r>
              <a:rPr lang="en-US" dirty="0" smtClean="0"/>
              <a:t>Every node n, except the root node, is connected by an edge from exactly one other node p, where p is the parent of n.</a:t>
            </a:r>
          </a:p>
          <a:p>
            <a:pPr marL="514350" indent="-514350">
              <a:buFont typeface="+mj-lt"/>
              <a:buAutoNum type="arabicPeriod"/>
            </a:pPr>
            <a:r>
              <a:rPr lang="en-US" dirty="0" smtClean="0"/>
              <a:t>A unique path traverses from the root to each node.</a:t>
            </a:r>
          </a:p>
          <a:p>
            <a:pPr marL="514350" indent="-514350">
              <a:buFont typeface="+mj-lt"/>
              <a:buAutoNum type="arabicPeriod"/>
            </a:pPr>
            <a:r>
              <a:rPr lang="en-US" dirty="0" smtClean="0"/>
              <a:t>If each node in the tree has a maximum of two children, we say that the tree is a binary tree.</a:t>
            </a:r>
          </a:p>
          <a:p>
            <a:pPr marL="0" indent="0">
              <a:buNone/>
            </a:pPr>
            <a:endParaRPr lang="en-US" dirty="0"/>
          </a:p>
        </p:txBody>
      </p:sp>
    </p:spTree>
    <p:extLst>
      <p:ext uri="{BB962C8B-B14F-4D97-AF65-F5344CB8AC3E}">
        <p14:creationId xmlns:p14="http://schemas.microsoft.com/office/powerpoint/2010/main" val="88249676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56985" y="1762652"/>
            <a:ext cx="6247767" cy="4723112"/>
          </a:xfrm>
          <a:prstGeom prst="rect">
            <a:avLst/>
          </a:prstGeom>
        </p:spPr>
      </p:pic>
      <p:sp>
        <p:nvSpPr>
          <p:cNvPr id="5" name="TextBox 4"/>
          <p:cNvSpPr txBox="1"/>
          <p:nvPr/>
        </p:nvSpPr>
        <p:spPr>
          <a:xfrm>
            <a:off x="384307" y="434494"/>
            <a:ext cx="4143832" cy="3970318"/>
          </a:xfrm>
          <a:prstGeom prst="rect">
            <a:avLst/>
          </a:prstGeom>
          <a:noFill/>
        </p:spPr>
        <p:txBody>
          <a:bodyPr wrap="square" rtlCol="0">
            <a:spAutoFit/>
          </a:bodyPr>
          <a:lstStyle/>
          <a:p>
            <a:r>
              <a:rPr lang="en-US" sz="3600" dirty="0" smtClean="0"/>
              <a:t>This illustrates a tree that fits definition one. The arrowheads on the edges indicate the direction of the connection.</a:t>
            </a:r>
            <a:endParaRPr lang="en-US" sz="3600" dirty="0"/>
          </a:p>
        </p:txBody>
      </p:sp>
    </p:spTree>
    <p:extLst>
      <p:ext uri="{BB962C8B-B14F-4D97-AF65-F5344CB8AC3E}">
        <p14:creationId xmlns:p14="http://schemas.microsoft.com/office/powerpoint/2010/main" val="404474881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1343"/>
          </a:xfrm>
        </p:spPr>
        <p:txBody>
          <a:bodyPr>
            <a:normAutofit fontScale="90000"/>
          </a:bodyPr>
          <a:lstStyle/>
          <a:p>
            <a:r>
              <a:rPr lang="en-US" dirty="0" smtClean="0"/>
              <a:t>Recursive Definition of a tree:</a:t>
            </a:r>
            <a:endParaRPr lang="en-US" dirty="0"/>
          </a:p>
        </p:txBody>
      </p:sp>
      <p:sp>
        <p:nvSpPr>
          <p:cNvPr id="3" name="Content Placeholder 2"/>
          <p:cNvSpPr>
            <a:spLocks noGrp="1"/>
          </p:cNvSpPr>
          <p:nvPr>
            <p:ph idx="1"/>
          </p:nvPr>
        </p:nvSpPr>
        <p:spPr>
          <a:xfrm>
            <a:off x="457200" y="1153098"/>
            <a:ext cx="8229600" cy="5397828"/>
          </a:xfrm>
        </p:spPr>
        <p:txBody>
          <a:bodyPr>
            <a:normAutofit/>
          </a:bodyPr>
          <a:lstStyle/>
          <a:p>
            <a:pPr marL="514350" indent="-514350">
              <a:buFont typeface="+mj-lt"/>
              <a:buAutoNum type="arabicPeriod"/>
            </a:pPr>
            <a:r>
              <a:rPr lang="en-US" dirty="0" smtClean="0"/>
              <a:t>A tree is either empty or consists of a root and zero or more subtrees, each of which is also a tree. </a:t>
            </a:r>
          </a:p>
          <a:p>
            <a:pPr marL="514350" indent="-514350">
              <a:buFont typeface="+mj-lt"/>
              <a:buAutoNum type="arabicPeriod"/>
            </a:pPr>
            <a:r>
              <a:rPr lang="en-US" dirty="0" smtClean="0"/>
              <a:t>The root of each subtree is connected to the root of the parent tree by an edge. </a:t>
            </a:r>
            <a:endParaRPr lang="en-US" dirty="0"/>
          </a:p>
        </p:txBody>
      </p:sp>
    </p:spTree>
    <p:extLst>
      <p:ext uri="{BB962C8B-B14F-4D97-AF65-F5344CB8AC3E}">
        <p14:creationId xmlns:p14="http://schemas.microsoft.com/office/powerpoint/2010/main" val="10552447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Tree example: Taxonomy of some animals</a:t>
            </a:r>
            <a:endParaRPr lang="en-US" dirty="0"/>
          </a:p>
        </p:txBody>
      </p:sp>
      <p:pic>
        <p:nvPicPr>
          <p:cNvPr id="4" name="Picture 3"/>
          <p:cNvPicPr>
            <a:picLocks noChangeAspect="1"/>
          </p:cNvPicPr>
          <p:nvPr/>
        </p:nvPicPr>
        <p:blipFill>
          <a:blip r:embed="rId2"/>
          <a:stretch>
            <a:fillRect/>
          </a:stretch>
        </p:blipFill>
        <p:spPr>
          <a:xfrm>
            <a:off x="1898800" y="1360484"/>
            <a:ext cx="5597993" cy="5497516"/>
          </a:xfrm>
          <a:prstGeom prst="rect">
            <a:avLst/>
          </a:prstGeom>
        </p:spPr>
      </p:pic>
    </p:spTree>
    <p:extLst>
      <p:ext uri="{BB962C8B-B14F-4D97-AF65-F5344CB8AC3E}">
        <p14:creationId xmlns:p14="http://schemas.microsoft.com/office/powerpoint/2010/main" val="287390436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12461" y="1738001"/>
            <a:ext cx="6516363" cy="5120000"/>
          </a:xfrm>
          <a:prstGeom prst="rect">
            <a:avLst/>
          </a:prstGeom>
        </p:spPr>
      </p:pic>
      <p:sp>
        <p:nvSpPr>
          <p:cNvPr id="5" name="TextBox 4"/>
          <p:cNvSpPr txBox="1"/>
          <p:nvPr/>
        </p:nvSpPr>
        <p:spPr>
          <a:xfrm>
            <a:off x="350889" y="384366"/>
            <a:ext cx="6867399" cy="5693867"/>
          </a:xfrm>
          <a:prstGeom prst="rect">
            <a:avLst/>
          </a:prstGeom>
          <a:noFill/>
        </p:spPr>
        <p:txBody>
          <a:bodyPr wrap="square" rtlCol="0">
            <a:spAutoFit/>
          </a:bodyPr>
          <a:lstStyle/>
          <a:p>
            <a:r>
              <a:rPr lang="en-US" sz="2800" dirty="0" smtClean="0"/>
              <a:t>This figure illustrates this recursive definition of a tree. </a:t>
            </a:r>
          </a:p>
          <a:p>
            <a:r>
              <a:rPr lang="en-US" sz="2800" dirty="0" smtClean="0"/>
              <a:t>Using the recursive definition of a tree, we know that the tree in this figure </a:t>
            </a:r>
            <a:br>
              <a:rPr lang="en-US" sz="2800" dirty="0" smtClean="0"/>
            </a:br>
            <a:r>
              <a:rPr lang="en-US" sz="2800" dirty="0" smtClean="0"/>
              <a:t>has at least four nodes, since </a:t>
            </a:r>
            <a:br>
              <a:rPr lang="en-US" sz="2800" dirty="0" smtClean="0"/>
            </a:br>
            <a:r>
              <a:rPr lang="en-US" sz="2800" dirty="0" smtClean="0"/>
              <a:t>each of the triangles representing </a:t>
            </a:r>
            <a:br>
              <a:rPr lang="en-US" sz="2800" dirty="0" smtClean="0"/>
            </a:br>
            <a:r>
              <a:rPr lang="en-US" sz="2800" dirty="0" smtClean="0"/>
              <a:t>a subtree must have a root.</a:t>
            </a:r>
            <a:br>
              <a:rPr lang="en-US" sz="2800" dirty="0" smtClean="0"/>
            </a:br>
            <a:r>
              <a:rPr lang="en-US" sz="2800" dirty="0" smtClean="0"/>
              <a:t>It may have many </a:t>
            </a:r>
            <a:br>
              <a:rPr lang="en-US" sz="2800" dirty="0" smtClean="0"/>
            </a:br>
            <a:r>
              <a:rPr lang="en-US" sz="2800" dirty="0" smtClean="0"/>
              <a:t>more nodes than</a:t>
            </a:r>
            <a:br>
              <a:rPr lang="en-US" sz="2800" dirty="0" smtClean="0"/>
            </a:br>
            <a:r>
              <a:rPr lang="en-US" sz="2800" dirty="0" smtClean="0"/>
              <a:t> that, but we do </a:t>
            </a:r>
            <a:br>
              <a:rPr lang="en-US" sz="2800" dirty="0" smtClean="0"/>
            </a:br>
            <a:r>
              <a:rPr lang="en-US" sz="2800" dirty="0" smtClean="0"/>
              <a:t>not know unless we </a:t>
            </a:r>
          </a:p>
          <a:p>
            <a:r>
              <a:rPr lang="en-US" sz="2800" dirty="0" smtClean="0"/>
              <a:t>look deeper into</a:t>
            </a:r>
          </a:p>
          <a:p>
            <a:r>
              <a:rPr lang="en-US" sz="2800" dirty="0" smtClean="0"/>
              <a:t> the tree.</a:t>
            </a:r>
            <a:endParaRPr lang="en-US" sz="2800" dirty="0"/>
          </a:p>
        </p:txBody>
      </p:sp>
    </p:spTree>
    <p:extLst>
      <p:ext uri="{BB962C8B-B14F-4D97-AF65-F5344CB8AC3E}">
        <p14:creationId xmlns:p14="http://schemas.microsoft.com/office/powerpoint/2010/main" val="266803005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053" y="274637"/>
            <a:ext cx="8402747" cy="2048267"/>
          </a:xfrm>
        </p:spPr>
        <p:txBody>
          <a:bodyPr>
            <a:normAutofit/>
          </a:bodyPr>
          <a:lstStyle/>
          <a:p>
            <a:r>
              <a:rPr lang="en-US" sz="3600" dirty="0" smtClean="0"/>
              <a:t>There are many ways to represent </a:t>
            </a:r>
            <a:br>
              <a:rPr lang="en-US" sz="3600" dirty="0" smtClean="0"/>
            </a:br>
            <a:r>
              <a:rPr lang="en-US" sz="3600" dirty="0" smtClean="0"/>
              <a:t>a tree in a diagram:</a:t>
            </a:r>
            <a:r>
              <a:rPr lang="en-US" sz="2800" dirty="0" smtClean="0">
                <a:hlinkClick r:id="rId2"/>
              </a:rPr>
              <a:t>http</a:t>
            </a:r>
            <a:r>
              <a:rPr lang="en-US" sz="2700" dirty="0" smtClean="0">
                <a:hlinkClick r:id="rId2"/>
              </a:rPr>
              <a:t>://en.wikipedia.org/wiki/Tree_structure#Representing_trees</a:t>
            </a:r>
            <a:endParaRPr lang="en-US" dirty="0"/>
          </a:p>
        </p:txBody>
      </p:sp>
      <p:sp>
        <p:nvSpPr>
          <p:cNvPr id="3" name="Content Placeholder 2"/>
          <p:cNvSpPr>
            <a:spLocks noGrp="1"/>
          </p:cNvSpPr>
          <p:nvPr>
            <p:ph idx="1"/>
          </p:nvPr>
        </p:nvSpPr>
        <p:spPr>
          <a:xfrm>
            <a:off x="457200" y="2874386"/>
            <a:ext cx="8431988" cy="3776809"/>
          </a:xfrm>
        </p:spPr>
        <p:txBody>
          <a:bodyPr numCol="1">
            <a:normAutofit/>
          </a:bodyPr>
          <a:lstStyle/>
          <a:p>
            <a:r>
              <a:rPr lang="en-US" dirty="0" smtClean="0"/>
              <a:t>node link diagrams</a:t>
            </a:r>
          </a:p>
          <a:p>
            <a:r>
              <a:rPr lang="en-US" dirty="0" smtClean="0"/>
              <a:t>Nested Sets</a:t>
            </a:r>
          </a:p>
          <a:p>
            <a:r>
              <a:rPr lang="en-US" dirty="0" smtClean="0"/>
              <a:t>Layered "icicle" diagrams</a:t>
            </a:r>
          </a:p>
          <a:p>
            <a:r>
              <a:rPr lang="en-US" dirty="0" smtClean="0"/>
              <a:t>outline</a:t>
            </a:r>
          </a:p>
          <a:p>
            <a:r>
              <a:rPr lang="en-US" dirty="0" smtClean="0"/>
              <a:t>Nested parentheses</a:t>
            </a:r>
          </a:p>
          <a:p>
            <a:r>
              <a:rPr lang="en-US" dirty="0" smtClean="0"/>
              <a:t>Radial Trees</a:t>
            </a:r>
          </a:p>
          <a:p>
            <a:endParaRPr lang="en-US" dirty="0"/>
          </a:p>
        </p:txBody>
      </p:sp>
    </p:spTree>
    <p:extLst>
      <p:ext uri="{BB962C8B-B14F-4D97-AF65-F5344CB8AC3E}">
        <p14:creationId xmlns:p14="http://schemas.microsoft.com/office/powerpoint/2010/main" val="209926756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Tree Implementations in Python</a:t>
            </a:r>
            <a:endParaRPr lang="en-US" dirty="0"/>
          </a:p>
        </p:txBody>
      </p:sp>
    </p:spTree>
    <p:extLst>
      <p:ext uri="{BB962C8B-B14F-4D97-AF65-F5344CB8AC3E}">
        <p14:creationId xmlns:p14="http://schemas.microsoft.com/office/powerpoint/2010/main" val="3086776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Binary List implementation of a tree</a:t>
            </a:r>
            <a:endParaRPr lang="en-US" dirty="0"/>
          </a:p>
        </p:txBody>
      </p:sp>
      <p:sp>
        <p:nvSpPr>
          <p:cNvPr id="3" name="Content Placeholder 2"/>
          <p:cNvSpPr>
            <a:spLocks noGrp="1"/>
          </p:cNvSpPr>
          <p:nvPr>
            <p:ph idx="1"/>
          </p:nvPr>
        </p:nvSpPr>
        <p:spPr/>
        <p:txBody>
          <a:bodyPr>
            <a:normAutofit/>
          </a:bodyPr>
          <a:lstStyle/>
          <a:p>
            <a:pPr marL="457200" lvl="1" indent="0">
              <a:buNone/>
            </a:pPr>
            <a:r>
              <a:rPr lang="en-US" dirty="0" smtClean="0"/>
              <a:t>Recursive view:  [ key, left subtree, right subtree ]</a:t>
            </a:r>
          </a:p>
          <a:p>
            <a:pPr marL="857250" lvl="2" indent="0">
              <a:buNone/>
            </a:pPr>
            <a:r>
              <a:rPr lang="en-US" sz="3200" dirty="0"/>
              <a:t>E</a:t>
            </a:r>
            <a:r>
              <a:rPr lang="en-US" sz="3200" dirty="0" smtClean="0"/>
              <a:t>ach tree or sub tree (</a:t>
            </a:r>
            <a:r>
              <a:rPr lang="en-US" sz="3200" b="1" dirty="0" smtClean="0"/>
              <a:t>t</a:t>
            </a:r>
            <a:r>
              <a:rPr lang="en-US" sz="3200" dirty="0" smtClean="0"/>
              <a:t>) consist of a </a:t>
            </a:r>
            <a:r>
              <a:rPr lang="en-US" sz="3200" b="1" dirty="0" smtClean="0"/>
              <a:t>list</a:t>
            </a:r>
            <a:r>
              <a:rPr lang="en-US" sz="3200" dirty="0" smtClean="0"/>
              <a:t> with three elements:</a:t>
            </a:r>
          </a:p>
          <a:p>
            <a:pPr marL="1825625" lvl="2" indent="-968375">
              <a:buNone/>
            </a:pPr>
            <a:r>
              <a:rPr lang="en-US" sz="3200" dirty="0" smtClean="0"/>
              <a:t>   t[0] is the node key</a:t>
            </a:r>
          </a:p>
          <a:p>
            <a:pPr marL="1825625" lvl="2" indent="-968375">
              <a:buNone/>
            </a:pPr>
            <a:r>
              <a:rPr lang="en-US" sz="3200" dirty="0" smtClean="0"/>
              <a:t>   t[1] is the left sub tree or [] for no child on left</a:t>
            </a:r>
          </a:p>
          <a:p>
            <a:pPr marL="1825625" lvl="2" indent="-968375">
              <a:buNone/>
            </a:pPr>
            <a:r>
              <a:rPr lang="en-US" sz="3200" dirty="0" smtClean="0"/>
              <a:t>   t[2] is the right sub tree or [] for no child on right</a:t>
            </a:r>
          </a:p>
          <a:p>
            <a:pPr marL="457200" lvl="1" indent="0">
              <a:buNone/>
            </a:pPr>
            <a:endParaRPr lang="en-US" sz="3200" dirty="0"/>
          </a:p>
          <a:p>
            <a:pPr marL="971550" lvl="1" indent="-514350">
              <a:buFont typeface="+mj-lt"/>
              <a:buAutoNum type="arabicPeriod"/>
            </a:pPr>
            <a:endParaRPr lang="en-US" dirty="0"/>
          </a:p>
        </p:txBody>
      </p:sp>
    </p:spTree>
    <p:extLst>
      <p:ext uri="{BB962C8B-B14F-4D97-AF65-F5344CB8AC3E}">
        <p14:creationId xmlns:p14="http://schemas.microsoft.com/office/powerpoint/2010/main" val="338720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38132" y="1600200"/>
            <a:ext cx="8652144" cy="4525963"/>
          </a:xfrm>
        </p:spPr>
        <p:txBody>
          <a:bodyPr>
            <a:normAutofit/>
          </a:bodyPr>
          <a:lstStyle/>
          <a:p>
            <a:pPr marL="0" indent="0">
              <a:buNone/>
            </a:pPr>
            <a:r>
              <a:rPr lang="en-US" dirty="0" smtClean="0">
                <a:latin typeface="Consolas"/>
                <a:cs typeface="Consolas"/>
              </a:rPr>
              <a:t>t </a:t>
            </a:r>
            <a:r>
              <a:rPr lang="en-US" dirty="0">
                <a:latin typeface="Consolas"/>
                <a:cs typeface="Consolas"/>
              </a:rPr>
              <a:t>= </a:t>
            </a:r>
            <a:r>
              <a:rPr lang="en-US" dirty="0" smtClean="0">
                <a:latin typeface="Consolas"/>
                <a:cs typeface="Consolas"/>
              </a:rPr>
              <a:t>[</a:t>
            </a:r>
            <a:r>
              <a:rPr lang="en-US" dirty="0">
                <a:latin typeface="Consolas"/>
                <a:cs typeface="Consolas"/>
              </a:rPr>
              <a:t>"a",</a:t>
            </a:r>
            <a:br>
              <a:rPr lang="en-US" dirty="0">
                <a:latin typeface="Consolas"/>
                <a:cs typeface="Consolas"/>
              </a:rPr>
            </a:br>
            <a:r>
              <a:rPr lang="en-US" dirty="0">
                <a:latin typeface="Consolas"/>
                <a:cs typeface="Consolas"/>
              </a:rPr>
              <a:t>      </a:t>
            </a:r>
            <a:r>
              <a:rPr lang="en-US" dirty="0" smtClean="0">
                <a:latin typeface="Consolas"/>
                <a:cs typeface="Consolas"/>
              </a:rPr>
              <a:t>[</a:t>
            </a:r>
            <a:r>
              <a:rPr lang="en-US" dirty="0">
                <a:latin typeface="Consolas"/>
                <a:cs typeface="Consolas"/>
              </a:rPr>
              <a:t>"b",            # a left</a:t>
            </a:r>
            <a:br>
              <a:rPr lang="en-US" dirty="0">
                <a:latin typeface="Consolas"/>
                <a:cs typeface="Consolas"/>
              </a:rPr>
            </a:br>
            <a:r>
              <a:rPr lang="en-US" dirty="0">
                <a:latin typeface="Consolas"/>
                <a:cs typeface="Consolas"/>
              </a:rPr>
              <a:t>        </a:t>
            </a:r>
            <a:r>
              <a:rPr lang="en-US" dirty="0" smtClean="0">
                <a:latin typeface="Consolas"/>
                <a:cs typeface="Consolas"/>
              </a:rPr>
              <a:t>[</a:t>
            </a:r>
            <a:r>
              <a:rPr lang="en-US" dirty="0">
                <a:latin typeface="Consolas"/>
                <a:cs typeface="Consolas"/>
              </a:rPr>
              <a:t>"d", </a:t>
            </a:r>
            <a:r>
              <a:rPr lang="en-US" dirty="0" smtClean="0">
                <a:latin typeface="Consolas"/>
                <a:cs typeface="Consolas"/>
              </a:rPr>
              <a:t>[]</a:t>
            </a:r>
            <a:r>
              <a:rPr lang="en-US" dirty="0">
                <a:latin typeface="Consolas"/>
                <a:cs typeface="Consolas"/>
              </a:rPr>
              <a:t>, </a:t>
            </a:r>
            <a:r>
              <a:rPr lang="en-US" dirty="0" smtClean="0">
                <a:latin typeface="Consolas"/>
                <a:cs typeface="Consolas"/>
              </a:rPr>
              <a:t>[]]</a:t>
            </a:r>
            <a:r>
              <a:rPr lang="en-US" dirty="0">
                <a:latin typeface="Consolas"/>
                <a:cs typeface="Consolas"/>
              </a:rPr>
              <a:t>, # b left</a:t>
            </a:r>
            <a:br>
              <a:rPr lang="en-US" dirty="0">
                <a:latin typeface="Consolas"/>
                <a:cs typeface="Consolas"/>
              </a:rPr>
            </a:br>
            <a:r>
              <a:rPr lang="en-US" dirty="0">
                <a:latin typeface="Consolas"/>
                <a:cs typeface="Consolas"/>
              </a:rPr>
              <a:t>        </a:t>
            </a:r>
            <a:r>
              <a:rPr lang="en-US" dirty="0" smtClean="0">
                <a:latin typeface="Consolas"/>
                <a:cs typeface="Consolas"/>
              </a:rPr>
              <a:t>[</a:t>
            </a:r>
            <a:r>
              <a:rPr lang="en-US" dirty="0">
                <a:latin typeface="Consolas"/>
                <a:cs typeface="Consolas"/>
              </a:rPr>
              <a:t>"e", </a:t>
            </a:r>
            <a:r>
              <a:rPr lang="en-US" dirty="0" smtClean="0">
                <a:latin typeface="Consolas"/>
                <a:cs typeface="Consolas"/>
              </a:rPr>
              <a:t>[]</a:t>
            </a:r>
            <a:r>
              <a:rPr lang="en-US" dirty="0">
                <a:latin typeface="Consolas"/>
                <a:cs typeface="Consolas"/>
              </a:rPr>
              <a:t>, </a:t>
            </a:r>
            <a:r>
              <a:rPr lang="en-US" dirty="0" smtClean="0">
                <a:latin typeface="Consolas"/>
                <a:cs typeface="Consolas"/>
              </a:rPr>
              <a:t>[]]  </a:t>
            </a:r>
            <a:r>
              <a:rPr lang="en-US" dirty="0">
                <a:latin typeface="Consolas"/>
                <a:cs typeface="Consolas"/>
              </a:rPr>
              <a:t># b right</a:t>
            </a:r>
            <a:br>
              <a:rPr lang="en-US" dirty="0">
                <a:latin typeface="Consolas"/>
                <a:cs typeface="Consolas"/>
              </a:rPr>
            </a:br>
            <a:r>
              <a:rPr lang="en-US" dirty="0">
                <a:latin typeface="Consolas"/>
                <a:cs typeface="Consolas"/>
              </a:rPr>
              <a:t>      </a:t>
            </a:r>
            <a:r>
              <a:rPr lang="en-US" dirty="0" smtClean="0">
                <a:latin typeface="Consolas"/>
                <a:cs typeface="Consolas"/>
              </a:rPr>
              <a:t>]</a:t>
            </a:r>
            <a:r>
              <a:rPr lang="en-US" dirty="0">
                <a:latin typeface="Consolas"/>
                <a:cs typeface="Consolas"/>
              </a:rPr>
              <a:t>,</a:t>
            </a:r>
            <a:br>
              <a:rPr lang="en-US" dirty="0">
                <a:latin typeface="Consolas"/>
                <a:cs typeface="Consolas"/>
              </a:rPr>
            </a:br>
            <a:r>
              <a:rPr lang="en-US" dirty="0">
                <a:latin typeface="Consolas"/>
                <a:cs typeface="Consolas"/>
              </a:rPr>
              <a:t>      </a:t>
            </a:r>
            <a:r>
              <a:rPr lang="en-US" dirty="0" smtClean="0">
                <a:latin typeface="Consolas"/>
                <a:cs typeface="Consolas"/>
              </a:rPr>
              <a:t>[</a:t>
            </a:r>
            <a:r>
              <a:rPr lang="en-US" dirty="0">
                <a:latin typeface="Consolas"/>
                <a:cs typeface="Consolas"/>
              </a:rPr>
              <a:t>"c", </a:t>
            </a:r>
            <a:r>
              <a:rPr lang="en-US" dirty="0" smtClean="0">
                <a:latin typeface="Consolas"/>
                <a:cs typeface="Consolas"/>
              </a:rPr>
              <a:t>[]</a:t>
            </a:r>
            <a:r>
              <a:rPr lang="en-US" dirty="0">
                <a:latin typeface="Consolas"/>
                <a:cs typeface="Consolas"/>
              </a:rPr>
              <a:t>, </a:t>
            </a:r>
            <a:r>
              <a:rPr lang="en-US" dirty="0" smtClean="0">
                <a:latin typeface="Consolas"/>
                <a:cs typeface="Consolas"/>
              </a:rPr>
              <a:t>[]]      </a:t>
            </a:r>
            <a:r>
              <a:rPr lang="en-US" dirty="0">
                <a:latin typeface="Consolas"/>
                <a:cs typeface="Consolas"/>
              </a:rPr>
              <a:t># a right</a:t>
            </a:r>
            <a:br>
              <a:rPr lang="en-US" dirty="0">
                <a:latin typeface="Consolas"/>
                <a:cs typeface="Consolas"/>
              </a:rPr>
            </a:br>
            <a:r>
              <a:rPr lang="en-US" dirty="0"/>
              <a:t>    </a:t>
            </a:r>
            <a:r>
              <a:rPr lang="en-US" dirty="0" smtClean="0"/>
              <a:t>       ]</a:t>
            </a:r>
          </a:p>
          <a:p>
            <a:pPr marL="0" indent="0">
              <a:buNone/>
            </a:pPr>
            <a:r>
              <a:rPr lang="en-US" dirty="0" smtClean="0">
                <a:latin typeface="Consolas"/>
                <a:cs typeface="Consolas"/>
              </a:rPr>
              <a:t>or  </a:t>
            </a:r>
            <a:r>
              <a:rPr lang="tr-TR" sz="1800" dirty="0" smtClean="0">
                <a:latin typeface="Consolas"/>
                <a:cs typeface="Consolas"/>
              </a:rPr>
              <a:t>['a', ['b', ['d', [], []], ['e', [], []]], ['c', [], []]]</a:t>
            </a:r>
          </a:p>
          <a:p>
            <a:pPr marL="0" indent="0">
              <a:buNone/>
            </a:pPr>
            <a:endParaRPr lang="en-US" dirty="0"/>
          </a:p>
        </p:txBody>
      </p:sp>
    </p:spTree>
    <p:extLst>
      <p:ext uri="{BB962C8B-B14F-4D97-AF65-F5344CB8AC3E}">
        <p14:creationId xmlns:p14="http://schemas.microsoft.com/office/powerpoint/2010/main" val="1421745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4925" y="1336202"/>
            <a:ext cx="8323294" cy="5355313"/>
          </a:xfrm>
          <a:prstGeom prst="rect">
            <a:avLst/>
          </a:prstGeom>
        </p:spPr>
        <p:txBody>
          <a:bodyPr wrap="square">
            <a:spAutoFit/>
          </a:bodyPr>
          <a:lstStyle/>
          <a:p>
            <a:r>
              <a:rPr lang="en-US" b="1" dirty="0" smtClean="0">
                <a:latin typeface="Consolas"/>
                <a:cs typeface="Consolas"/>
              </a:rPr>
              <a:t>def</a:t>
            </a:r>
            <a:r>
              <a:rPr lang="en-US" dirty="0" smtClean="0">
                <a:latin typeface="Consolas"/>
                <a:cs typeface="Consolas"/>
              </a:rPr>
              <a:t> Bintree(r): </a:t>
            </a:r>
            <a:r>
              <a:rPr lang="en-US" b="1" dirty="0" smtClean="0">
                <a:latin typeface="Consolas"/>
                <a:cs typeface="Consolas"/>
              </a:rPr>
              <a:t>return</a:t>
            </a:r>
            <a:r>
              <a:rPr lang="en-US" dirty="0" smtClean="0">
                <a:latin typeface="Consolas"/>
                <a:cs typeface="Consolas"/>
              </a:rPr>
              <a:t> [r, [], []]</a:t>
            </a:r>
          </a:p>
          <a:p>
            <a:endParaRPr lang="en-US" dirty="0" smtClean="0">
              <a:latin typeface="Consolas"/>
              <a:cs typeface="Consolas"/>
            </a:endParaRPr>
          </a:p>
          <a:p>
            <a:r>
              <a:rPr lang="en-US" b="1" dirty="0" smtClean="0">
                <a:latin typeface="Consolas"/>
                <a:cs typeface="Consolas"/>
              </a:rPr>
              <a:t>def</a:t>
            </a:r>
            <a:r>
              <a:rPr lang="en-US" dirty="0" smtClean="0">
                <a:latin typeface="Consolas"/>
                <a:cs typeface="Consolas"/>
              </a:rPr>
              <a:t> insertLeft(root, newBranch):</a:t>
            </a:r>
          </a:p>
          <a:p>
            <a:r>
              <a:rPr lang="en-US" dirty="0" smtClean="0">
                <a:latin typeface="Consolas"/>
                <a:cs typeface="Consolas"/>
              </a:rPr>
              <a:t>    t = root[1] # get current left</a:t>
            </a:r>
          </a:p>
          <a:p>
            <a:r>
              <a:rPr lang="en-US" dirty="0" smtClean="0">
                <a:latin typeface="Consolas"/>
                <a:cs typeface="Consolas"/>
              </a:rPr>
              <a:t>    root[1] = [newBranch, t, []]</a:t>
            </a:r>
          </a:p>
          <a:p>
            <a:r>
              <a:rPr lang="en-US" dirty="0" smtClean="0">
                <a:latin typeface="Consolas"/>
                <a:cs typeface="Consolas"/>
              </a:rPr>
              <a:t>    </a:t>
            </a:r>
            <a:r>
              <a:rPr lang="en-US" b="1" dirty="0" smtClean="0">
                <a:latin typeface="Consolas"/>
                <a:cs typeface="Consolas"/>
              </a:rPr>
              <a:t>return</a:t>
            </a:r>
            <a:r>
              <a:rPr lang="en-US" dirty="0" smtClean="0">
                <a:latin typeface="Consolas"/>
                <a:cs typeface="Consolas"/>
              </a:rPr>
              <a:t> root</a:t>
            </a:r>
          </a:p>
          <a:p>
            <a:endParaRPr lang="en-US" dirty="0" smtClean="0">
              <a:latin typeface="Consolas"/>
              <a:cs typeface="Consolas"/>
            </a:endParaRPr>
          </a:p>
          <a:p>
            <a:r>
              <a:rPr lang="en-US" b="1" dirty="0" smtClean="0">
                <a:latin typeface="Consolas"/>
                <a:cs typeface="Consolas"/>
              </a:rPr>
              <a:t>def</a:t>
            </a:r>
            <a:r>
              <a:rPr lang="en-US" dirty="0" smtClean="0">
                <a:latin typeface="Consolas"/>
                <a:cs typeface="Consolas"/>
              </a:rPr>
              <a:t> insertRight(root,newBranch):</a:t>
            </a:r>
          </a:p>
          <a:p>
            <a:r>
              <a:rPr lang="en-US" dirty="0" smtClean="0">
                <a:latin typeface="Consolas"/>
                <a:cs typeface="Consolas"/>
              </a:rPr>
              <a:t>    t = root[2] # get current right</a:t>
            </a:r>
          </a:p>
          <a:p>
            <a:r>
              <a:rPr lang="en-US" dirty="0" smtClean="0">
                <a:latin typeface="Consolas"/>
                <a:cs typeface="Consolas"/>
              </a:rPr>
              <a:t>    root[2] = [newBranch, [], t]</a:t>
            </a:r>
          </a:p>
          <a:p>
            <a:r>
              <a:rPr lang="en-US" dirty="0" smtClean="0">
                <a:latin typeface="Consolas"/>
                <a:cs typeface="Consolas"/>
              </a:rPr>
              <a:t>    </a:t>
            </a:r>
            <a:r>
              <a:rPr lang="en-US" b="1" dirty="0" smtClean="0">
                <a:latin typeface="Consolas"/>
                <a:cs typeface="Consolas"/>
              </a:rPr>
              <a:t>return</a:t>
            </a:r>
            <a:r>
              <a:rPr lang="en-US" dirty="0" smtClean="0">
                <a:latin typeface="Consolas"/>
                <a:cs typeface="Consolas"/>
              </a:rPr>
              <a:t> root</a:t>
            </a:r>
          </a:p>
          <a:p>
            <a:endParaRPr lang="en-US" dirty="0" smtClean="0">
              <a:latin typeface="Consolas"/>
              <a:cs typeface="Consolas"/>
            </a:endParaRPr>
          </a:p>
          <a:p>
            <a:r>
              <a:rPr lang="en-US" b="1" dirty="0" smtClean="0">
                <a:latin typeface="Consolas"/>
                <a:cs typeface="Consolas"/>
              </a:rPr>
              <a:t>def</a:t>
            </a:r>
            <a:r>
              <a:rPr lang="en-US" dirty="0" smtClean="0">
                <a:latin typeface="Consolas"/>
                <a:cs typeface="Consolas"/>
              </a:rPr>
              <a:t> getRootVal(root): </a:t>
            </a:r>
            <a:r>
              <a:rPr lang="en-US" b="1" dirty="0" smtClean="0">
                <a:latin typeface="Consolas"/>
                <a:cs typeface="Consolas"/>
              </a:rPr>
              <a:t>return</a:t>
            </a:r>
            <a:r>
              <a:rPr lang="en-US" dirty="0" smtClean="0">
                <a:latin typeface="Consolas"/>
                <a:cs typeface="Consolas"/>
              </a:rPr>
              <a:t> root[0]</a:t>
            </a:r>
          </a:p>
          <a:p>
            <a:endParaRPr lang="en-US" dirty="0" smtClean="0">
              <a:latin typeface="Consolas"/>
              <a:cs typeface="Consolas"/>
            </a:endParaRPr>
          </a:p>
          <a:p>
            <a:r>
              <a:rPr lang="en-US" b="1" dirty="0" smtClean="0">
                <a:latin typeface="Consolas"/>
                <a:cs typeface="Consolas"/>
              </a:rPr>
              <a:t>def</a:t>
            </a:r>
            <a:r>
              <a:rPr lang="en-US" dirty="0" smtClean="0">
                <a:latin typeface="Consolas"/>
                <a:cs typeface="Consolas"/>
              </a:rPr>
              <a:t> setRootVal(root,newVal): root[0] = newVal</a:t>
            </a:r>
          </a:p>
          <a:p>
            <a:endParaRPr lang="en-US" dirty="0" smtClean="0">
              <a:latin typeface="Consolas"/>
              <a:cs typeface="Consolas"/>
            </a:endParaRPr>
          </a:p>
          <a:p>
            <a:r>
              <a:rPr lang="en-US" b="1" dirty="0" smtClean="0">
                <a:latin typeface="Consolas"/>
                <a:cs typeface="Consolas"/>
              </a:rPr>
              <a:t>def</a:t>
            </a:r>
            <a:r>
              <a:rPr lang="en-US" dirty="0" smtClean="0">
                <a:latin typeface="Consolas"/>
                <a:cs typeface="Consolas"/>
              </a:rPr>
              <a:t> getLeftChild(root): </a:t>
            </a:r>
            <a:r>
              <a:rPr lang="en-US" b="1" dirty="0" smtClean="0">
                <a:latin typeface="Consolas"/>
                <a:cs typeface="Consolas"/>
              </a:rPr>
              <a:t>return</a:t>
            </a:r>
            <a:r>
              <a:rPr lang="en-US" dirty="0" smtClean="0">
                <a:latin typeface="Consolas"/>
                <a:cs typeface="Consolas"/>
              </a:rPr>
              <a:t> root[1]</a:t>
            </a:r>
          </a:p>
          <a:p>
            <a:endParaRPr lang="en-US" dirty="0" smtClean="0">
              <a:latin typeface="Consolas"/>
              <a:cs typeface="Consolas"/>
            </a:endParaRPr>
          </a:p>
          <a:p>
            <a:r>
              <a:rPr lang="en-US" b="1" dirty="0" smtClean="0">
                <a:latin typeface="Consolas"/>
                <a:cs typeface="Consolas"/>
              </a:rPr>
              <a:t>def</a:t>
            </a:r>
            <a:r>
              <a:rPr lang="en-US" dirty="0" smtClean="0">
                <a:latin typeface="Consolas"/>
                <a:cs typeface="Consolas"/>
              </a:rPr>
              <a:t> getRightChild(root): </a:t>
            </a:r>
            <a:r>
              <a:rPr lang="en-US" b="1" dirty="0" smtClean="0">
                <a:latin typeface="Consolas"/>
                <a:cs typeface="Consolas"/>
              </a:rPr>
              <a:t>return</a:t>
            </a:r>
            <a:r>
              <a:rPr lang="en-US" dirty="0" smtClean="0">
                <a:latin typeface="Consolas"/>
                <a:cs typeface="Consolas"/>
              </a:rPr>
              <a:t> root[2]</a:t>
            </a:r>
            <a:endParaRPr lang="en-US" dirty="0">
              <a:latin typeface="Consolas"/>
              <a:cs typeface="Consolas"/>
            </a:endParaRPr>
          </a:p>
        </p:txBody>
      </p:sp>
      <p:sp>
        <p:nvSpPr>
          <p:cNvPr id="5" name="Title 1"/>
          <p:cNvSpPr>
            <a:spLocks noGrp="1"/>
          </p:cNvSpPr>
          <p:nvPr>
            <p:ph type="title"/>
          </p:nvPr>
        </p:nvSpPr>
        <p:spPr>
          <a:xfrm>
            <a:off x="457200" y="274638"/>
            <a:ext cx="8229600" cy="711343"/>
          </a:xfrm>
        </p:spPr>
        <p:txBody>
          <a:bodyPr>
            <a:normAutofit fontScale="90000"/>
          </a:bodyPr>
          <a:lstStyle/>
          <a:p>
            <a:r>
              <a:rPr lang="en-US" dirty="0" smtClean="0"/>
              <a:t>functions to work with tree list</a:t>
            </a:r>
            <a:endParaRPr lang="en-US" dirty="0"/>
          </a:p>
        </p:txBody>
      </p:sp>
    </p:spTree>
    <p:extLst>
      <p:ext uri="{BB962C8B-B14F-4D97-AF65-F5344CB8AC3E}">
        <p14:creationId xmlns:p14="http://schemas.microsoft.com/office/powerpoint/2010/main" val="1194805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152543"/>
            <a:ext cx="6717672" cy="1569660"/>
          </a:xfrm>
          <a:prstGeom prst="rect">
            <a:avLst/>
          </a:prstGeom>
        </p:spPr>
        <p:txBody>
          <a:bodyPr wrap="square">
            <a:spAutoFit/>
          </a:bodyPr>
          <a:lstStyle/>
          <a:p>
            <a:r>
              <a:rPr lang="en-US" sz="2400" b="1" dirty="0" smtClean="0">
                <a:latin typeface="Consolas"/>
                <a:cs typeface="Consolas"/>
              </a:rPr>
              <a:t>def</a:t>
            </a:r>
            <a:r>
              <a:rPr lang="en-US" sz="2400" dirty="0" smtClean="0">
                <a:latin typeface="Consolas"/>
                <a:cs typeface="Consolas"/>
              </a:rPr>
              <a:t> insertLeft(root, newBranch):</a:t>
            </a:r>
          </a:p>
          <a:p>
            <a:r>
              <a:rPr lang="en-US" sz="2400" dirty="0" smtClean="0">
                <a:latin typeface="Consolas"/>
                <a:cs typeface="Consolas"/>
              </a:rPr>
              <a:t>    t = root[1] # get current left</a:t>
            </a:r>
          </a:p>
          <a:p>
            <a:r>
              <a:rPr lang="en-US" sz="2400" dirty="0" smtClean="0">
                <a:latin typeface="Consolas"/>
                <a:cs typeface="Consolas"/>
              </a:rPr>
              <a:t>    root[1] = [newBranch, t, []]</a:t>
            </a:r>
          </a:p>
          <a:p>
            <a:r>
              <a:rPr lang="en-US" sz="2400" dirty="0" smtClean="0">
                <a:latin typeface="Consolas"/>
                <a:cs typeface="Consolas"/>
              </a:rPr>
              <a:t>    </a:t>
            </a:r>
            <a:r>
              <a:rPr lang="en-US" sz="2400" b="1" dirty="0" smtClean="0">
                <a:latin typeface="Consolas"/>
                <a:cs typeface="Consolas"/>
              </a:rPr>
              <a:t>return</a:t>
            </a:r>
            <a:r>
              <a:rPr lang="en-US" sz="2400" dirty="0" smtClean="0">
                <a:latin typeface="Consolas"/>
                <a:cs typeface="Consolas"/>
              </a:rPr>
              <a:t> root</a:t>
            </a:r>
            <a:endParaRPr lang="en-US" sz="2400" dirty="0" smtClean="0">
              <a:latin typeface="Consolas"/>
              <a:cs typeface="Consolas"/>
            </a:endParaRPr>
          </a:p>
        </p:txBody>
      </p:sp>
      <p:sp>
        <p:nvSpPr>
          <p:cNvPr id="5" name="Oval 4"/>
          <p:cNvSpPr/>
          <p:nvPr/>
        </p:nvSpPr>
        <p:spPr>
          <a:xfrm>
            <a:off x="1236020" y="1984539"/>
            <a:ext cx="498945" cy="464949"/>
          </a:xfrm>
          <a:prstGeom prst="ellipse">
            <a:avLst/>
          </a:prstGeom>
          <a:solidFill>
            <a:schemeClr val="tx2">
              <a:lumMod val="75000"/>
            </a:schemeClr>
          </a:solidFill>
          <a:effectLst/>
        </p:spPr>
        <p:style>
          <a:lnRef idx="1">
            <a:schemeClr val="dk1"/>
          </a:lnRef>
          <a:fillRef idx="3">
            <a:schemeClr val="dk1"/>
          </a:fillRef>
          <a:effectRef idx="2">
            <a:schemeClr val="dk1"/>
          </a:effectRef>
          <a:fontRef idx="minor">
            <a:schemeClr val="lt1"/>
          </a:fontRef>
        </p:style>
        <p:txBody>
          <a:bodyPr rtlCol="0" anchor="b"/>
          <a:lstStyle/>
          <a:p>
            <a:pPr algn="ctr"/>
            <a:r>
              <a:rPr lang="en-US" sz="2400" dirty="0" smtClean="0"/>
              <a:t>11</a:t>
            </a:r>
            <a:endParaRPr lang="en-US" sz="2400" dirty="0"/>
          </a:p>
        </p:txBody>
      </p:sp>
      <p:sp>
        <p:nvSpPr>
          <p:cNvPr id="6" name="Oval 5"/>
          <p:cNvSpPr/>
          <p:nvPr/>
        </p:nvSpPr>
        <p:spPr>
          <a:xfrm>
            <a:off x="850467" y="2601888"/>
            <a:ext cx="498945" cy="464949"/>
          </a:xfrm>
          <a:prstGeom prst="ellipse">
            <a:avLst/>
          </a:prstGeom>
          <a:solidFill>
            <a:schemeClr val="tx2">
              <a:lumMod val="75000"/>
            </a:schemeClr>
          </a:solidFill>
          <a:effectLst/>
        </p:spPr>
        <p:style>
          <a:lnRef idx="1">
            <a:schemeClr val="dk1"/>
          </a:lnRef>
          <a:fillRef idx="3">
            <a:schemeClr val="dk1"/>
          </a:fillRef>
          <a:effectRef idx="2">
            <a:schemeClr val="dk1"/>
          </a:effectRef>
          <a:fontRef idx="minor">
            <a:schemeClr val="lt1"/>
          </a:fontRef>
        </p:style>
        <p:txBody>
          <a:bodyPr rtlCol="0" anchor="b"/>
          <a:lstStyle/>
          <a:p>
            <a:pPr algn="ctr"/>
            <a:r>
              <a:rPr lang="en-US" sz="2400" dirty="0" smtClean="0"/>
              <a:t>5</a:t>
            </a:r>
            <a:endParaRPr lang="en-US" sz="2400" dirty="0"/>
          </a:p>
        </p:txBody>
      </p:sp>
      <p:sp>
        <p:nvSpPr>
          <p:cNvPr id="7" name="Oval 6"/>
          <p:cNvSpPr/>
          <p:nvPr/>
        </p:nvSpPr>
        <p:spPr>
          <a:xfrm>
            <a:off x="1637892" y="2601888"/>
            <a:ext cx="498945" cy="464949"/>
          </a:xfrm>
          <a:prstGeom prst="ellipse">
            <a:avLst/>
          </a:prstGeom>
          <a:solidFill>
            <a:schemeClr val="tx2">
              <a:lumMod val="75000"/>
            </a:schemeClr>
          </a:solidFill>
          <a:effectLst/>
        </p:spPr>
        <p:style>
          <a:lnRef idx="1">
            <a:schemeClr val="dk1"/>
          </a:lnRef>
          <a:fillRef idx="3">
            <a:schemeClr val="dk1"/>
          </a:fillRef>
          <a:effectRef idx="2">
            <a:schemeClr val="dk1"/>
          </a:effectRef>
          <a:fontRef idx="minor">
            <a:schemeClr val="lt1"/>
          </a:fontRef>
        </p:style>
        <p:txBody>
          <a:bodyPr rtlCol="0" anchor="b"/>
          <a:lstStyle/>
          <a:p>
            <a:pPr algn="ctr"/>
            <a:r>
              <a:rPr lang="en-US" sz="2400" dirty="0" smtClean="0"/>
              <a:t>2</a:t>
            </a:r>
            <a:endParaRPr lang="en-US" sz="2400" dirty="0"/>
          </a:p>
        </p:txBody>
      </p:sp>
      <p:sp>
        <p:nvSpPr>
          <p:cNvPr id="8" name="Oval 7"/>
          <p:cNvSpPr/>
          <p:nvPr/>
        </p:nvSpPr>
        <p:spPr>
          <a:xfrm>
            <a:off x="1258692" y="3251871"/>
            <a:ext cx="498945" cy="464949"/>
          </a:xfrm>
          <a:prstGeom prst="ellipse">
            <a:avLst/>
          </a:prstGeom>
          <a:solidFill>
            <a:schemeClr val="tx2">
              <a:lumMod val="75000"/>
            </a:schemeClr>
          </a:solidFill>
          <a:effectLst/>
        </p:spPr>
        <p:style>
          <a:lnRef idx="1">
            <a:schemeClr val="dk1"/>
          </a:lnRef>
          <a:fillRef idx="3">
            <a:schemeClr val="dk1"/>
          </a:fillRef>
          <a:effectRef idx="2">
            <a:schemeClr val="dk1"/>
          </a:effectRef>
          <a:fontRef idx="minor">
            <a:schemeClr val="lt1"/>
          </a:fontRef>
        </p:style>
        <p:txBody>
          <a:bodyPr rtlCol="0" anchor="b"/>
          <a:lstStyle/>
          <a:p>
            <a:pPr algn="ctr"/>
            <a:r>
              <a:rPr lang="en-US" sz="2400" dirty="0" smtClean="0"/>
              <a:t>9</a:t>
            </a:r>
            <a:endParaRPr lang="en-US" sz="2400" dirty="0"/>
          </a:p>
        </p:txBody>
      </p:sp>
      <p:cxnSp>
        <p:nvCxnSpPr>
          <p:cNvPr id="10" name="Straight Arrow Connector 9"/>
          <p:cNvCxnSpPr>
            <a:stCxn id="5" idx="5"/>
            <a:endCxn id="7" idx="0"/>
          </p:cNvCxnSpPr>
          <p:nvPr/>
        </p:nvCxnSpPr>
        <p:spPr>
          <a:xfrm>
            <a:off x="1661896" y="2381398"/>
            <a:ext cx="225469" cy="2204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6" idx="0"/>
          </p:cNvCxnSpPr>
          <p:nvPr/>
        </p:nvCxnSpPr>
        <p:spPr>
          <a:xfrm flipH="1">
            <a:off x="1099940" y="2381398"/>
            <a:ext cx="209149" cy="2204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3"/>
            <a:endCxn id="8" idx="0"/>
          </p:cNvCxnSpPr>
          <p:nvPr/>
        </p:nvCxnSpPr>
        <p:spPr>
          <a:xfrm flipH="1">
            <a:off x="1508165" y="2998747"/>
            <a:ext cx="202796" cy="2531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997916" y="4528688"/>
            <a:ext cx="5613121" cy="1569660"/>
          </a:xfrm>
          <a:prstGeom prst="rect">
            <a:avLst/>
          </a:prstGeom>
        </p:spPr>
        <p:txBody>
          <a:bodyPr>
            <a:spAutoFit/>
          </a:bodyPr>
          <a:lstStyle>
            <a:defPPr>
              <a:defRPr lang="en-US"/>
            </a:defPPr>
            <a:lvl1pPr>
              <a:defRPr b="1">
                <a:latin typeface="Consolas"/>
                <a:cs typeface="Consolas"/>
              </a:defRPr>
            </a:lvl1pPr>
          </a:lstStyle>
          <a:p>
            <a:r>
              <a:rPr lang="en-US" sz="2400" b="0" dirty="0" smtClean="0"/>
              <a:t>t </a:t>
            </a:r>
            <a:r>
              <a:rPr lang="en-US" sz="2400" b="0" dirty="0"/>
              <a:t>= </a:t>
            </a:r>
            <a:r>
              <a:rPr lang="en-US" sz="2400" b="0" dirty="0" smtClean="0"/>
              <a:t>Bintree(</a:t>
            </a:r>
            <a:r>
              <a:rPr lang="en-US" sz="2400" b="0" dirty="0"/>
              <a:t>1</a:t>
            </a:r>
            <a:r>
              <a:rPr lang="en-US" sz="2400" b="0" dirty="0" smtClean="0"/>
              <a:t>)</a:t>
            </a:r>
            <a:br>
              <a:rPr lang="en-US" sz="2400" b="0" dirty="0" smtClean="0"/>
            </a:br>
            <a:r>
              <a:rPr lang="en-US" sz="2400" b="0" dirty="0" smtClean="0"/>
              <a:t>insertLeft(t</a:t>
            </a:r>
            <a:r>
              <a:rPr lang="en-US" sz="2400" b="0" dirty="0"/>
              <a:t>,5</a:t>
            </a:r>
            <a:r>
              <a:rPr lang="en-US" sz="2400" b="0" dirty="0" smtClean="0"/>
              <a:t>)</a:t>
            </a:r>
            <a:br>
              <a:rPr lang="en-US" sz="2400" b="0" dirty="0" smtClean="0"/>
            </a:br>
            <a:r>
              <a:rPr lang="en-US" sz="2400" b="0" dirty="0" smtClean="0"/>
              <a:t>insertRight(t</a:t>
            </a:r>
            <a:r>
              <a:rPr lang="en-US" sz="2400" b="0" dirty="0"/>
              <a:t>,2</a:t>
            </a:r>
            <a:r>
              <a:rPr lang="en-US" sz="2400" b="0" dirty="0" smtClean="0"/>
              <a:t>)</a:t>
            </a:r>
            <a:br>
              <a:rPr lang="en-US" sz="2400" b="0" dirty="0" smtClean="0"/>
            </a:br>
            <a:r>
              <a:rPr lang="en-US" sz="2400" b="0" dirty="0" smtClean="0"/>
              <a:t>insertLeft(getRightChild(t)</a:t>
            </a:r>
            <a:r>
              <a:rPr lang="en-US" sz="2400" b="0" dirty="0"/>
              <a:t>,9</a:t>
            </a:r>
            <a:r>
              <a:rPr lang="en-US" sz="2400" b="0" dirty="0" smtClean="0"/>
              <a:t>)</a:t>
            </a:r>
            <a:endParaRPr lang="en-US" sz="2400" b="0" dirty="0"/>
          </a:p>
        </p:txBody>
      </p:sp>
    </p:spTree>
    <p:extLst>
      <p:ext uri="{BB962C8B-B14F-4D97-AF65-F5344CB8AC3E}">
        <p14:creationId xmlns:p14="http://schemas.microsoft.com/office/powerpoint/2010/main" val="1732341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 as linked structure in Class</a:t>
            </a:r>
            <a:endParaRPr lang="en-US" dirty="0"/>
          </a:p>
        </p:txBody>
      </p:sp>
      <p:sp>
        <p:nvSpPr>
          <p:cNvPr id="5" name="Rectangle 4"/>
          <p:cNvSpPr/>
          <p:nvPr/>
        </p:nvSpPr>
        <p:spPr>
          <a:xfrm>
            <a:off x="698451" y="1286566"/>
            <a:ext cx="4572000" cy="461665"/>
          </a:xfrm>
          <a:prstGeom prst="rect">
            <a:avLst/>
          </a:prstGeom>
        </p:spPr>
        <p:txBody>
          <a:bodyPr>
            <a:spAutoFit/>
          </a:bodyPr>
          <a:lstStyle/>
          <a:p>
            <a:endParaRPr lang="en-US" sz="2400" dirty="0">
              <a:latin typeface="Consolas"/>
              <a:cs typeface="Consolas"/>
            </a:endParaRPr>
          </a:p>
        </p:txBody>
      </p:sp>
      <p:sp>
        <p:nvSpPr>
          <p:cNvPr id="6" name="TextBox 5"/>
          <p:cNvSpPr txBox="1"/>
          <p:nvPr/>
        </p:nvSpPr>
        <p:spPr>
          <a:xfrm>
            <a:off x="0" y="1417638"/>
            <a:ext cx="9144000" cy="5216393"/>
          </a:xfrm>
          <a:prstGeom prst="rect">
            <a:avLst/>
          </a:prstGeom>
          <a:noFill/>
        </p:spPr>
        <p:txBody>
          <a:bodyPr wrap="square" numCol="2" rtlCol="0">
            <a:spAutoFit/>
          </a:bodyPr>
          <a:lstStyle/>
          <a:p>
            <a:r>
              <a:rPr lang="en-US" i="1" dirty="0"/>
              <a:t>class </a:t>
            </a:r>
            <a:r>
              <a:rPr lang="en-US" dirty="0"/>
              <a:t>BinaryTree:</a:t>
            </a:r>
            <a:br>
              <a:rPr lang="en-US" dirty="0"/>
            </a:br>
            <a:r>
              <a:rPr lang="en-US" dirty="0"/>
              <a:t>    </a:t>
            </a:r>
            <a:r>
              <a:rPr lang="en-US" i="1" dirty="0"/>
              <a:t>def __init__</a:t>
            </a:r>
            <a:r>
              <a:rPr lang="en-US" dirty="0" smtClean="0"/>
              <a:t>(</a:t>
            </a:r>
            <a:r>
              <a:rPr lang="en-US" i="1" dirty="0"/>
              <a:t>self</a:t>
            </a:r>
            <a:r>
              <a:rPr lang="en-US" dirty="0"/>
              <a:t>,</a:t>
            </a:r>
            <a:r>
              <a:rPr lang="en-US" i="1" dirty="0"/>
              <a:t>rootObj</a:t>
            </a:r>
            <a:r>
              <a:rPr lang="en-US" dirty="0" smtClean="0"/>
              <a:t>)</a:t>
            </a:r>
            <a:r>
              <a:rPr lang="en-US" dirty="0"/>
              <a:t>:</a:t>
            </a:r>
            <a:br>
              <a:rPr lang="en-US" dirty="0"/>
            </a:br>
            <a:r>
              <a:rPr lang="en-US" dirty="0"/>
              <a:t>        </a:t>
            </a:r>
            <a:r>
              <a:rPr lang="en-US" i="1" dirty="0"/>
              <a:t>self</a:t>
            </a:r>
            <a:r>
              <a:rPr lang="en-US" dirty="0" smtClean="0"/>
              <a:t>.key </a:t>
            </a:r>
            <a:r>
              <a:rPr lang="en-US" dirty="0"/>
              <a:t>= </a:t>
            </a:r>
            <a:r>
              <a:rPr lang="en-US" i="1" dirty="0"/>
              <a:t>rootObj</a:t>
            </a:r>
            <a:br>
              <a:rPr lang="en-US" i="1" dirty="0"/>
            </a:br>
            <a:r>
              <a:rPr lang="en-US" i="1" dirty="0"/>
              <a:t>        self</a:t>
            </a:r>
            <a:r>
              <a:rPr lang="en-US" dirty="0" smtClean="0"/>
              <a:t>.leftChild </a:t>
            </a:r>
            <a:r>
              <a:rPr lang="en-US" dirty="0"/>
              <a:t>= </a:t>
            </a:r>
            <a:r>
              <a:rPr lang="en-US" i="1" dirty="0"/>
              <a:t>None</a:t>
            </a:r>
            <a:br>
              <a:rPr lang="en-US" i="1" dirty="0"/>
            </a:br>
            <a:r>
              <a:rPr lang="en-US" i="1" dirty="0"/>
              <a:t>        self</a:t>
            </a:r>
            <a:r>
              <a:rPr lang="en-US" dirty="0" smtClean="0"/>
              <a:t>.rightChild </a:t>
            </a:r>
            <a:r>
              <a:rPr lang="en-US" dirty="0"/>
              <a:t>= </a:t>
            </a:r>
            <a:r>
              <a:rPr lang="en-US" i="1" dirty="0"/>
              <a:t>None</a:t>
            </a:r>
            <a:br>
              <a:rPr lang="en-US" i="1" dirty="0"/>
            </a:br>
            <a:r>
              <a:rPr lang="en-US" i="1" dirty="0"/>
              <a:t/>
            </a:r>
            <a:br>
              <a:rPr lang="en-US" i="1" dirty="0"/>
            </a:br>
            <a:r>
              <a:rPr lang="en-US" i="1" dirty="0"/>
              <a:t>    def </a:t>
            </a:r>
            <a:r>
              <a:rPr lang="en-US" dirty="0"/>
              <a:t>insertLeft</a:t>
            </a:r>
            <a:r>
              <a:rPr lang="en-US" dirty="0" smtClean="0"/>
              <a:t>(</a:t>
            </a:r>
            <a:r>
              <a:rPr lang="en-US" i="1" dirty="0"/>
              <a:t>self</a:t>
            </a:r>
            <a:r>
              <a:rPr lang="en-US" dirty="0"/>
              <a:t>,</a:t>
            </a:r>
            <a:r>
              <a:rPr lang="en-US" i="1" dirty="0"/>
              <a:t>newNode</a:t>
            </a:r>
            <a:r>
              <a:rPr lang="en-US" dirty="0" smtClean="0"/>
              <a:t>)</a:t>
            </a:r>
            <a:r>
              <a:rPr lang="en-US" dirty="0"/>
              <a:t>:</a:t>
            </a:r>
            <a:br>
              <a:rPr lang="en-US" dirty="0"/>
            </a:br>
            <a:r>
              <a:rPr lang="en-US" dirty="0"/>
              <a:t>        </a:t>
            </a:r>
            <a:r>
              <a:rPr lang="en-US" dirty="0" smtClean="0"/>
              <a:t>oldLeft </a:t>
            </a:r>
            <a:r>
              <a:rPr lang="en-US" dirty="0"/>
              <a:t>= </a:t>
            </a:r>
            <a:r>
              <a:rPr lang="en-US" i="1" dirty="0"/>
              <a:t>self</a:t>
            </a:r>
            <a:r>
              <a:rPr lang="en-US" dirty="0" smtClean="0"/>
              <a:t>.leftChild</a:t>
            </a:r>
            <a:br>
              <a:rPr lang="en-US" dirty="0" smtClean="0"/>
            </a:br>
            <a:r>
              <a:rPr lang="en-US" dirty="0" smtClean="0"/>
              <a:t>        </a:t>
            </a:r>
            <a:r>
              <a:rPr lang="en-US" i="1" dirty="0"/>
              <a:t>self</a:t>
            </a:r>
            <a:r>
              <a:rPr lang="en-US" dirty="0" smtClean="0"/>
              <a:t>.leftChild </a:t>
            </a:r>
            <a:r>
              <a:rPr lang="en-US" dirty="0"/>
              <a:t>= </a:t>
            </a:r>
            <a:r>
              <a:rPr lang="en-US" dirty="0" smtClean="0"/>
              <a:t>BinaryTree(</a:t>
            </a:r>
            <a:r>
              <a:rPr lang="en-US" i="1" dirty="0"/>
              <a:t>newNode</a:t>
            </a:r>
            <a:r>
              <a:rPr lang="en-US" dirty="0" smtClean="0"/>
              <a:t>)</a:t>
            </a:r>
            <a:br>
              <a:rPr lang="en-US" dirty="0" smtClean="0"/>
            </a:br>
            <a:r>
              <a:rPr lang="en-US" dirty="0" smtClean="0"/>
              <a:t>        </a:t>
            </a:r>
            <a:r>
              <a:rPr lang="en-US" i="1" dirty="0"/>
              <a:t>self</a:t>
            </a:r>
            <a:r>
              <a:rPr lang="en-US" dirty="0" smtClean="0"/>
              <a:t>.leftChild.leftChild </a:t>
            </a:r>
            <a:r>
              <a:rPr lang="en-US" dirty="0"/>
              <a:t>= </a:t>
            </a:r>
            <a:r>
              <a:rPr lang="en-US" dirty="0" smtClean="0"/>
              <a:t>oldLeft</a:t>
            </a:r>
            <a:br>
              <a:rPr lang="en-US" dirty="0" smtClean="0"/>
            </a:br>
            <a:r>
              <a:rPr lang="en-US" dirty="0" smtClean="0"/>
              <a:t/>
            </a:r>
            <a:br>
              <a:rPr lang="en-US" dirty="0" smtClean="0"/>
            </a:br>
            <a:r>
              <a:rPr lang="en-US" dirty="0" smtClean="0"/>
              <a:t>    </a:t>
            </a:r>
            <a:r>
              <a:rPr lang="en-US" i="1" dirty="0"/>
              <a:t>def </a:t>
            </a:r>
            <a:r>
              <a:rPr lang="en-US" dirty="0"/>
              <a:t>insertRight</a:t>
            </a:r>
            <a:r>
              <a:rPr lang="en-US" dirty="0" smtClean="0"/>
              <a:t>(</a:t>
            </a:r>
            <a:r>
              <a:rPr lang="en-US" i="1" dirty="0"/>
              <a:t>self</a:t>
            </a:r>
            <a:r>
              <a:rPr lang="en-US" dirty="0"/>
              <a:t>,</a:t>
            </a:r>
            <a:r>
              <a:rPr lang="en-US" i="1" dirty="0"/>
              <a:t>newNode</a:t>
            </a:r>
            <a:r>
              <a:rPr lang="en-US" dirty="0" smtClean="0"/>
              <a:t>)</a:t>
            </a:r>
            <a:r>
              <a:rPr lang="en-US" dirty="0"/>
              <a:t>:</a:t>
            </a:r>
            <a:br>
              <a:rPr lang="en-US" dirty="0"/>
            </a:br>
            <a:r>
              <a:rPr lang="en-US" dirty="0"/>
              <a:t>        </a:t>
            </a:r>
            <a:r>
              <a:rPr lang="en-US" dirty="0" smtClean="0"/>
              <a:t>oldright </a:t>
            </a:r>
            <a:r>
              <a:rPr lang="en-US" dirty="0"/>
              <a:t>= </a:t>
            </a:r>
            <a:r>
              <a:rPr lang="en-US" i="1" dirty="0"/>
              <a:t>self</a:t>
            </a:r>
            <a:r>
              <a:rPr lang="en-US" dirty="0" smtClean="0"/>
              <a:t>.rightChild</a:t>
            </a:r>
            <a:br>
              <a:rPr lang="en-US" dirty="0" smtClean="0"/>
            </a:br>
            <a:r>
              <a:rPr lang="en-US" dirty="0" smtClean="0"/>
              <a:t>        </a:t>
            </a:r>
            <a:r>
              <a:rPr lang="en-US" i="1" dirty="0"/>
              <a:t>self</a:t>
            </a:r>
            <a:r>
              <a:rPr lang="en-US" dirty="0" smtClean="0"/>
              <a:t>.rightChild </a:t>
            </a:r>
            <a:r>
              <a:rPr lang="en-US" dirty="0"/>
              <a:t>= </a:t>
            </a:r>
            <a:r>
              <a:rPr lang="en-US" dirty="0" smtClean="0"/>
              <a:t>BinaryTree(</a:t>
            </a:r>
            <a:r>
              <a:rPr lang="en-US" i="1" dirty="0"/>
              <a:t>newNode</a:t>
            </a:r>
            <a:r>
              <a:rPr lang="en-US" dirty="0" smtClean="0"/>
              <a:t>)</a:t>
            </a:r>
            <a:br>
              <a:rPr lang="en-US" dirty="0" smtClean="0"/>
            </a:br>
            <a:r>
              <a:rPr lang="en-US" dirty="0" smtClean="0"/>
              <a:t>        </a:t>
            </a:r>
            <a:r>
              <a:rPr lang="en-US" i="1" dirty="0"/>
              <a:t>self</a:t>
            </a:r>
            <a:r>
              <a:rPr lang="en-US" dirty="0" smtClean="0"/>
              <a:t>.rightChild.rightChild </a:t>
            </a:r>
            <a:r>
              <a:rPr lang="en-US" dirty="0"/>
              <a:t>= </a:t>
            </a:r>
            <a:r>
              <a:rPr lang="en-US" dirty="0" smtClean="0"/>
              <a:t>oldright</a:t>
            </a:r>
            <a:br>
              <a:rPr lang="en-US" dirty="0" smtClean="0"/>
            </a:br>
            <a:endParaRPr lang="en-US" dirty="0" smtClean="0"/>
          </a:p>
          <a:p>
            <a:endParaRPr lang="en-US" dirty="0"/>
          </a:p>
          <a:p>
            <a:r>
              <a:rPr lang="en-US" dirty="0" smtClean="0"/>
              <a:t/>
            </a:r>
            <a:br>
              <a:rPr lang="en-US" dirty="0" smtClean="0"/>
            </a:br>
            <a:r>
              <a:rPr lang="en-US" dirty="0" smtClean="0"/>
              <a:t>    </a:t>
            </a:r>
            <a:r>
              <a:rPr lang="en-US" i="1" dirty="0"/>
              <a:t>def </a:t>
            </a:r>
            <a:r>
              <a:rPr lang="en-US" dirty="0"/>
              <a:t>getRightChild</a:t>
            </a:r>
            <a:r>
              <a:rPr lang="en-US" dirty="0" smtClean="0"/>
              <a:t>(</a:t>
            </a:r>
            <a:r>
              <a:rPr lang="en-US" i="1" dirty="0"/>
              <a:t>self</a:t>
            </a:r>
            <a:r>
              <a:rPr lang="en-US" dirty="0" smtClean="0"/>
              <a:t>)</a:t>
            </a:r>
            <a:r>
              <a:rPr lang="en-US" dirty="0"/>
              <a:t>: </a:t>
            </a:r>
            <a:r>
              <a:rPr lang="en-US" i="1" dirty="0"/>
              <a:t>return self</a:t>
            </a:r>
            <a:r>
              <a:rPr lang="en-US" dirty="0" smtClean="0"/>
              <a:t>.rightChild</a:t>
            </a:r>
            <a:br>
              <a:rPr lang="en-US" dirty="0" smtClean="0"/>
            </a:br>
            <a:r>
              <a:rPr lang="en-US" dirty="0" smtClean="0"/>
              <a:t/>
            </a:r>
            <a:br>
              <a:rPr lang="en-US" dirty="0" smtClean="0"/>
            </a:br>
            <a:r>
              <a:rPr lang="en-US" dirty="0" smtClean="0"/>
              <a:t>    </a:t>
            </a:r>
            <a:r>
              <a:rPr lang="en-US" i="1" dirty="0"/>
              <a:t>def </a:t>
            </a:r>
            <a:r>
              <a:rPr lang="en-US" dirty="0"/>
              <a:t>getLeftChild</a:t>
            </a:r>
            <a:r>
              <a:rPr lang="en-US" dirty="0" smtClean="0"/>
              <a:t>(</a:t>
            </a:r>
            <a:r>
              <a:rPr lang="en-US" i="1" dirty="0"/>
              <a:t>self</a:t>
            </a:r>
            <a:r>
              <a:rPr lang="en-US" dirty="0" smtClean="0"/>
              <a:t>)</a:t>
            </a:r>
            <a:r>
              <a:rPr lang="en-US" dirty="0"/>
              <a:t>: </a:t>
            </a:r>
            <a:r>
              <a:rPr lang="en-US" i="1" dirty="0"/>
              <a:t>return self</a:t>
            </a:r>
            <a:r>
              <a:rPr lang="en-US" dirty="0" smtClean="0"/>
              <a:t>.leftChild</a:t>
            </a:r>
            <a:br>
              <a:rPr lang="en-US" dirty="0" smtClean="0"/>
            </a:br>
            <a:r>
              <a:rPr lang="en-US" dirty="0" smtClean="0"/>
              <a:t/>
            </a:r>
            <a:br>
              <a:rPr lang="en-US" dirty="0" smtClean="0"/>
            </a:br>
            <a:r>
              <a:rPr lang="en-US" dirty="0" smtClean="0"/>
              <a:t>    </a:t>
            </a:r>
            <a:r>
              <a:rPr lang="en-US" i="1" dirty="0"/>
              <a:t>def </a:t>
            </a:r>
            <a:r>
              <a:rPr lang="en-US" dirty="0"/>
              <a:t>setRootVal</a:t>
            </a:r>
            <a:r>
              <a:rPr lang="en-US" dirty="0" smtClean="0"/>
              <a:t>(</a:t>
            </a:r>
            <a:r>
              <a:rPr lang="en-US" i="1" dirty="0"/>
              <a:t>self</a:t>
            </a:r>
            <a:r>
              <a:rPr lang="en-US" dirty="0"/>
              <a:t>,</a:t>
            </a:r>
            <a:r>
              <a:rPr lang="en-US" i="1" dirty="0"/>
              <a:t>obj</a:t>
            </a:r>
            <a:r>
              <a:rPr lang="en-US" dirty="0" smtClean="0"/>
              <a:t>)</a:t>
            </a:r>
            <a:r>
              <a:rPr lang="en-US" dirty="0"/>
              <a:t>: </a:t>
            </a:r>
            <a:r>
              <a:rPr lang="en-US" i="1" dirty="0"/>
              <a:t>self</a:t>
            </a:r>
            <a:r>
              <a:rPr lang="en-US" dirty="0" smtClean="0"/>
              <a:t>.key </a:t>
            </a:r>
            <a:r>
              <a:rPr lang="en-US" dirty="0"/>
              <a:t>= </a:t>
            </a:r>
            <a:r>
              <a:rPr lang="en-US" i="1" dirty="0"/>
              <a:t>obj</a:t>
            </a:r>
            <a:br>
              <a:rPr lang="en-US" i="1" dirty="0"/>
            </a:br>
            <a:r>
              <a:rPr lang="en-US" i="1" dirty="0"/>
              <a:t/>
            </a:r>
            <a:br>
              <a:rPr lang="en-US" i="1" dirty="0"/>
            </a:br>
            <a:r>
              <a:rPr lang="en-US" i="1" dirty="0"/>
              <a:t>    def </a:t>
            </a:r>
            <a:r>
              <a:rPr lang="en-US" dirty="0"/>
              <a:t>getRootVal</a:t>
            </a:r>
            <a:r>
              <a:rPr lang="en-US" dirty="0" smtClean="0"/>
              <a:t>(</a:t>
            </a:r>
            <a:r>
              <a:rPr lang="en-US" i="1" dirty="0"/>
              <a:t>self</a:t>
            </a:r>
            <a:r>
              <a:rPr lang="en-US" dirty="0" smtClean="0"/>
              <a:t>)</a:t>
            </a:r>
            <a:r>
              <a:rPr lang="en-US" dirty="0"/>
              <a:t>: </a:t>
            </a:r>
            <a:r>
              <a:rPr lang="en-US" i="1" dirty="0"/>
              <a:t>return self</a:t>
            </a:r>
            <a:r>
              <a:rPr lang="en-US" dirty="0" smtClean="0"/>
              <a:t>.key</a:t>
            </a:r>
            <a:endParaRPr lang="en-US" dirty="0">
              <a:latin typeface="Consolas"/>
              <a:cs typeface="Consolas"/>
            </a:endParaRPr>
          </a:p>
        </p:txBody>
      </p:sp>
    </p:spTree>
    <p:extLst>
      <p:ext uri="{BB962C8B-B14F-4D97-AF65-F5344CB8AC3E}">
        <p14:creationId xmlns:p14="http://schemas.microsoft.com/office/powerpoint/2010/main" val="1627330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this</a:t>
            </a:r>
            <a:endParaRPr lang="en-US" dirty="0"/>
          </a:p>
        </p:txBody>
      </p:sp>
      <p:pic>
        <p:nvPicPr>
          <p:cNvPr id="4" name="Picture 3"/>
          <p:cNvPicPr>
            <a:picLocks noChangeAspect="1"/>
          </p:cNvPicPr>
          <p:nvPr/>
        </p:nvPicPr>
        <p:blipFill>
          <a:blip r:embed="rId2"/>
          <a:stretch>
            <a:fillRect/>
          </a:stretch>
        </p:blipFill>
        <p:spPr>
          <a:xfrm>
            <a:off x="1594130" y="1632992"/>
            <a:ext cx="6668168" cy="4252584"/>
          </a:xfrm>
          <a:prstGeom prst="rect">
            <a:avLst/>
          </a:prstGeom>
        </p:spPr>
      </p:pic>
    </p:spTree>
    <p:extLst>
      <p:ext uri="{BB962C8B-B14F-4D97-AF65-F5344CB8AC3E}">
        <p14:creationId xmlns:p14="http://schemas.microsoft.com/office/powerpoint/2010/main" val="2937914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do it:</a:t>
            </a:r>
            <a:endParaRPr lang="en-US" dirty="0"/>
          </a:p>
        </p:txBody>
      </p:sp>
      <p:sp>
        <p:nvSpPr>
          <p:cNvPr id="4" name="Rectangle 3"/>
          <p:cNvSpPr/>
          <p:nvPr/>
        </p:nvSpPr>
        <p:spPr>
          <a:xfrm>
            <a:off x="578323" y="1582341"/>
            <a:ext cx="7960424" cy="4893647"/>
          </a:xfrm>
          <a:prstGeom prst="rect">
            <a:avLst/>
          </a:prstGeom>
        </p:spPr>
        <p:txBody>
          <a:bodyPr wrap="square">
            <a:spAutoFit/>
          </a:bodyPr>
          <a:lstStyle/>
          <a:p>
            <a:r>
              <a:rPr lang="pl-PL" sz="2400" dirty="0">
                <a:latin typeface="Consolas"/>
                <a:cs typeface="Consolas"/>
              </a:rPr>
              <a:t>#        a</a:t>
            </a:r>
            <a:br>
              <a:rPr lang="pl-PL" sz="2400" dirty="0">
                <a:latin typeface="Consolas"/>
                <a:cs typeface="Consolas"/>
              </a:rPr>
            </a:br>
            <a:r>
              <a:rPr lang="pl-PL" sz="2400" dirty="0">
                <a:latin typeface="Consolas"/>
                <a:cs typeface="Consolas"/>
              </a:rPr>
              <a:t>#     /     \</a:t>
            </a:r>
            <a:br>
              <a:rPr lang="pl-PL" sz="2400" dirty="0">
                <a:latin typeface="Consolas"/>
                <a:cs typeface="Consolas"/>
              </a:rPr>
            </a:br>
            <a:r>
              <a:rPr lang="pl-PL" sz="2400" dirty="0">
                <a:latin typeface="Consolas"/>
                <a:cs typeface="Consolas"/>
              </a:rPr>
              <a:t>#    b       c</a:t>
            </a:r>
            <a:br>
              <a:rPr lang="pl-PL" sz="2400" dirty="0">
                <a:latin typeface="Consolas"/>
                <a:cs typeface="Consolas"/>
              </a:rPr>
            </a:br>
            <a:r>
              <a:rPr lang="pl-PL" sz="2400" dirty="0">
                <a:latin typeface="Consolas"/>
                <a:cs typeface="Consolas"/>
              </a:rPr>
              <a:t>#     \     / \</a:t>
            </a:r>
            <a:br>
              <a:rPr lang="pl-PL" sz="2400" dirty="0">
                <a:latin typeface="Consolas"/>
                <a:cs typeface="Consolas"/>
              </a:rPr>
            </a:br>
            <a:r>
              <a:rPr lang="pl-PL" sz="2400" dirty="0">
                <a:latin typeface="Consolas"/>
                <a:cs typeface="Consolas"/>
              </a:rPr>
              <a:t>#      d   e   f</a:t>
            </a:r>
            <a:br>
              <a:rPr lang="pl-PL" sz="2400" dirty="0">
                <a:latin typeface="Consolas"/>
                <a:cs typeface="Consolas"/>
              </a:rPr>
            </a:br>
            <a:r>
              <a:rPr lang="pl-PL" sz="2400" dirty="0">
                <a:latin typeface="Consolas"/>
                <a:cs typeface="Consolas"/>
              </a:rPr>
              <a:t/>
            </a:r>
            <a:br>
              <a:rPr lang="pl-PL" sz="2400" dirty="0">
                <a:latin typeface="Consolas"/>
                <a:cs typeface="Consolas"/>
              </a:rPr>
            </a:br>
            <a:r>
              <a:rPr lang="pl-PL" sz="2400" dirty="0">
                <a:latin typeface="Consolas"/>
                <a:cs typeface="Consolas"/>
              </a:rPr>
              <a:t>    r = </a:t>
            </a:r>
            <a:r>
              <a:rPr lang="pl-PL" sz="2400" dirty="0">
                <a:latin typeface="Consolas"/>
                <a:cs typeface="Consolas"/>
              </a:rPr>
              <a:t>BinaryTree</a:t>
            </a:r>
            <a:r>
              <a:rPr lang="pl-PL" sz="2400" dirty="0">
                <a:latin typeface="Consolas"/>
                <a:cs typeface="Consolas"/>
              </a:rPr>
              <a:t>('a')</a:t>
            </a:r>
            <a:br>
              <a:rPr lang="pl-PL" sz="2400" dirty="0">
                <a:latin typeface="Consolas"/>
                <a:cs typeface="Consolas"/>
              </a:rPr>
            </a:br>
            <a:r>
              <a:rPr lang="pl-PL" sz="2400" dirty="0">
                <a:latin typeface="Consolas"/>
                <a:cs typeface="Consolas"/>
              </a:rPr>
              <a:t>    r.insertLeft('b')</a:t>
            </a:r>
            <a:br>
              <a:rPr lang="pl-PL" sz="2400" dirty="0">
                <a:latin typeface="Consolas"/>
                <a:cs typeface="Consolas"/>
              </a:rPr>
            </a:br>
            <a:r>
              <a:rPr lang="pl-PL" sz="2400" dirty="0">
                <a:latin typeface="Consolas"/>
                <a:cs typeface="Consolas"/>
              </a:rPr>
              <a:t>    r.getLeftChild().insertRight('d')</a:t>
            </a:r>
            <a:br>
              <a:rPr lang="pl-PL" sz="2400" dirty="0">
                <a:latin typeface="Consolas"/>
                <a:cs typeface="Consolas"/>
              </a:rPr>
            </a:br>
            <a:r>
              <a:rPr lang="pl-PL" sz="2400" dirty="0">
                <a:latin typeface="Consolas"/>
                <a:cs typeface="Consolas"/>
              </a:rPr>
              <a:t>    r.insertRight('f')</a:t>
            </a:r>
            <a:br>
              <a:rPr lang="pl-PL" sz="2400" dirty="0">
                <a:latin typeface="Consolas"/>
                <a:cs typeface="Consolas"/>
              </a:rPr>
            </a:br>
            <a:r>
              <a:rPr lang="pl-PL" sz="2400" dirty="0">
                <a:latin typeface="Consolas"/>
                <a:cs typeface="Consolas"/>
              </a:rPr>
              <a:t>    r.insertRight('c')</a:t>
            </a:r>
            <a:br>
              <a:rPr lang="pl-PL" sz="2400" dirty="0">
                <a:latin typeface="Consolas"/>
                <a:cs typeface="Consolas"/>
              </a:rPr>
            </a:br>
            <a:r>
              <a:rPr lang="pl-PL" sz="2400" dirty="0">
                <a:latin typeface="Consolas"/>
                <a:cs typeface="Consolas"/>
              </a:rPr>
              <a:t>    r.getRightChild().insertLeft('e')</a:t>
            </a:r>
            <a:br>
              <a:rPr lang="pl-PL" sz="2400" dirty="0">
                <a:latin typeface="Consolas"/>
                <a:cs typeface="Consolas"/>
              </a:rPr>
            </a:br>
            <a:r>
              <a:rPr lang="pl-PL" sz="2400" dirty="0">
                <a:latin typeface="Consolas"/>
                <a:cs typeface="Consolas"/>
              </a:rPr>
              <a:t>    r.diagram(</a:t>
            </a:r>
            <a:r>
              <a:rPr lang="pl-PL" sz="2400" dirty="0" smtClean="0">
                <a:latin typeface="Consolas"/>
                <a:cs typeface="Consolas"/>
              </a:rPr>
              <a:t>) </a:t>
            </a:r>
            <a:r>
              <a:rPr lang="pl-PL" sz="2400" dirty="0" smtClean="0">
                <a:solidFill>
                  <a:srgbClr val="A6A6A6"/>
                </a:solidFill>
                <a:latin typeface="Consolas"/>
                <a:cs typeface="Consolas"/>
              </a:rPr>
              <a:t># gjenkins draw diagram</a:t>
            </a:r>
            <a:endParaRPr lang="pl-PL" sz="2400" dirty="0">
              <a:solidFill>
                <a:srgbClr val="A6A6A6"/>
              </a:solidFill>
              <a:latin typeface="Consolas"/>
              <a:cs typeface="Consolas"/>
            </a:endParaRPr>
          </a:p>
        </p:txBody>
      </p:sp>
    </p:spTree>
    <p:extLst>
      <p:ext uri="{BB962C8B-B14F-4D97-AF65-F5344CB8AC3E}">
        <p14:creationId xmlns:p14="http://schemas.microsoft.com/office/powerpoint/2010/main" val="793862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p:cNvPr>
          <p:cNvPicPr>
            <a:picLocks noChangeAspect="1"/>
          </p:cNvPicPr>
          <p:nvPr/>
        </p:nvPicPr>
        <p:blipFill>
          <a:blip r:embed="rId3"/>
          <a:stretch>
            <a:fillRect/>
          </a:stretch>
        </p:blipFill>
        <p:spPr>
          <a:xfrm>
            <a:off x="342900" y="0"/>
            <a:ext cx="8440615" cy="6858000"/>
          </a:xfrm>
          <a:prstGeom prst="rect">
            <a:avLst/>
          </a:prstGeom>
        </p:spPr>
      </p:pic>
      <p:sp>
        <p:nvSpPr>
          <p:cNvPr id="6" name="TextBox 5"/>
          <p:cNvSpPr txBox="1"/>
          <p:nvPr/>
        </p:nvSpPr>
        <p:spPr>
          <a:xfrm>
            <a:off x="1570372" y="232127"/>
            <a:ext cx="1438690" cy="1200329"/>
          </a:xfrm>
          <a:prstGeom prst="rect">
            <a:avLst/>
          </a:prstGeom>
          <a:noFill/>
        </p:spPr>
        <p:txBody>
          <a:bodyPr wrap="none" rtlCol="0">
            <a:spAutoFit/>
          </a:bodyPr>
          <a:lstStyle/>
          <a:p>
            <a:r>
              <a:rPr lang="en-US" sz="3600" dirty="0" smtClean="0"/>
              <a:t>All Life </a:t>
            </a:r>
            <a:br>
              <a:rPr lang="en-US" sz="3600" dirty="0" smtClean="0"/>
            </a:br>
            <a:r>
              <a:rPr lang="en-US" sz="3600" dirty="0" smtClean="0"/>
              <a:t>Click</a:t>
            </a:r>
            <a:endParaRPr lang="en-US" sz="3600" dirty="0"/>
          </a:p>
        </p:txBody>
      </p:sp>
    </p:spTree>
    <p:extLst>
      <p:ext uri="{BB962C8B-B14F-4D97-AF65-F5344CB8AC3E}">
        <p14:creationId xmlns:p14="http://schemas.microsoft.com/office/powerpoint/2010/main" val="387055194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directory structure (top)</a:t>
            </a:r>
            <a:endParaRPr lang="en-US" dirty="0"/>
          </a:p>
        </p:txBody>
      </p:sp>
      <p:pic>
        <p:nvPicPr>
          <p:cNvPr id="4" name="Picture 3"/>
          <p:cNvPicPr>
            <a:picLocks noChangeAspect="1"/>
          </p:cNvPicPr>
          <p:nvPr/>
        </p:nvPicPr>
        <p:blipFill>
          <a:blip r:embed="rId2"/>
          <a:stretch>
            <a:fillRect/>
          </a:stretch>
        </p:blipFill>
        <p:spPr>
          <a:xfrm>
            <a:off x="0" y="2578100"/>
            <a:ext cx="9144000" cy="1677066"/>
          </a:xfrm>
          <a:prstGeom prst="rect">
            <a:avLst/>
          </a:prstGeom>
        </p:spPr>
      </p:pic>
    </p:spTree>
    <p:extLst>
      <p:ext uri="{BB962C8B-B14F-4D97-AF65-F5344CB8AC3E}">
        <p14:creationId xmlns:p14="http://schemas.microsoft.com/office/powerpoint/2010/main" val="254352467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6216" y="0"/>
            <a:ext cx="5811131" cy="3539431"/>
          </a:xfrm>
          <a:prstGeom prst="rect">
            <a:avLst/>
          </a:prstGeom>
          <a:noFill/>
        </p:spPr>
        <p:txBody>
          <a:bodyPr wrap="none" rtlCol="0">
            <a:spAutoFit/>
          </a:bodyPr>
          <a:lstStyle/>
          <a:p>
            <a:r>
              <a:rPr lang="en-US" sz="1400" dirty="0" smtClean="0">
                <a:latin typeface="Consolas"/>
                <a:cs typeface="Consolas"/>
              </a:rPr>
              <a:t>&lt;html xmlns="http://www.w3.org/1999/xhtml"</a:t>
            </a:r>
          </a:p>
          <a:p>
            <a:r>
              <a:rPr lang="en-US" sz="1400" dirty="0" smtClean="0">
                <a:latin typeface="Consolas"/>
                <a:cs typeface="Consolas"/>
              </a:rPr>
              <a:t>      xml:lang="en" lang="en"&gt;</a:t>
            </a:r>
          </a:p>
          <a:p>
            <a:r>
              <a:rPr lang="en-US" sz="1400" dirty="0" smtClean="0">
                <a:latin typeface="Consolas"/>
                <a:cs typeface="Consolas"/>
              </a:rPr>
              <a:t>&lt;head&gt;</a:t>
            </a:r>
          </a:p>
          <a:p>
            <a:r>
              <a:rPr lang="en-US" sz="1400" dirty="0" smtClean="0">
                <a:latin typeface="Consolas"/>
                <a:cs typeface="Consolas"/>
              </a:rPr>
              <a:t>    &lt;meta http-equiv="Content-Type"</a:t>
            </a:r>
          </a:p>
          <a:p>
            <a:r>
              <a:rPr lang="en-US" sz="1400" dirty="0" smtClean="0">
                <a:latin typeface="Consolas"/>
                <a:cs typeface="Consolas"/>
              </a:rPr>
              <a:t>          content="text/html; charset=utf-8" /&gt;</a:t>
            </a:r>
          </a:p>
          <a:p>
            <a:r>
              <a:rPr lang="en-US" sz="1400" dirty="0" smtClean="0">
                <a:latin typeface="Consolas"/>
                <a:cs typeface="Consolas"/>
              </a:rPr>
              <a:t>    &lt;title&gt;simple&lt;/title&gt;</a:t>
            </a:r>
          </a:p>
          <a:p>
            <a:r>
              <a:rPr lang="en-US" sz="1400" dirty="0" smtClean="0">
                <a:latin typeface="Consolas"/>
                <a:cs typeface="Consolas"/>
              </a:rPr>
              <a:t>&lt;/head&gt;</a:t>
            </a:r>
          </a:p>
          <a:p>
            <a:r>
              <a:rPr lang="en-US" sz="1400" dirty="0" smtClean="0">
                <a:latin typeface="Consolas"/>
                <a:cs typeface="Consolas"/>
              </a:rPr>
              <a:t>&lt;body&gt;</a:t>
            </a:r>
          </a:p>
          <a:p>
            <a:r>
              <a:rPr lang="en-US" sz="1400" dirty="0" smtClean="0">
                <a:latin typeface="Consolas"/>
                <a:cs typeface="Consolas"/>
              </a:rPr>
              <a:t>&lt;h1&gt;A simple web page&lt;/h1&gt;</a:t>
            </a:r>
          </a:p>
          <a:p>
            <a:r>
              <a:rPr lang="en-US" sz="1400" dirty="0" smtClean="0">
                <a:latin typeface="Consolas"/>
                <a:cs typeface="Consolas"/>
              </a:rPr>
              <a:t>&lt;ul&gt;</a:t>
            </a:r>
          </a:p>
          <a:p>
            <a:r>
              <a:rPr lang="en-US" sz="1400" dirty="0" smtClean="0">
                <a:latin typeface="Consolas"/>
                <a:cs typeface="Consolas"/>
              </a:rPr>
              <a:t>    &lt;li&gt;List item one&lt;/li&gt;</a:t>
            </a:r>
          </a:p>
          <a:p>
            <a:r>
              <a:rPr lang="en-US" sz="1400" dirty="0" smtClean="0">
                <a:latin typeface="Consolas"/>
                <a:cs typeface="Consolas"/>
              </a:rPr>
              <a:t>    &lt;li&gt;List item two&lt;/li&gt;</a:t>
            </a:r>
          </a:p>
          <a:p>
            <a:r>
              <a:rPr lang="en-US" sz="1400" dirty="0" smtClean="0">
                <a:latin typeface="Consolas"/>
                <a:cs typeface="Consolas"/>
              </a:rPr>
              <a:t>&lt;/ul&gt;</a:t>
            </a:r>
          </a:p>
          <a:p>
            <a:r>
              <a:rPr lang="en-US" sz="1400" dirty="0" smtClean="0">
                <a:latin typeface="Consolas"/>
                <a:cs typeface="Consolas"/>
              </a:rPr>
              <a:t>&lt;h2&gt;&lt;a href="http://www.cs.luther.edu"&gt;Luther CS &lt;/a&gt;&lt;h2&gt;</a:t>
            </a:r>
          </a:p>
          <a:p>
            <a:r>
              <a:rPr lang="en-US" sz="1400" dirty="0" smtClean="0">
                <a:latin typeface="Consolas"/>
                <a:cs typeface="Consolas"/>
              </a:rPr>
              <a:t>&lt;/body&gt;</a:t>
            </a:r>
          </a:p>
          <a:p>
            <a:r>
              <a:rPr lang="en-US" sz="1400" dirty="0" smtClean="0">
                <a:latin typeface="Consolas"/>
                <a:cs typeface="Consolas"/>
              </a:rPr>
              <a:t>&lt;/html&gt;</a:t>
            </a:r>
            <a:endParaRPr lang="en-US" sz="1400" dirty="0">
              <a:latin typeface="Consolas"/>
              <a:cs typeface="Consolas"/>
            </a:endParaRPr>
          </a:p>
        </p:txBody>
      </p:sp>
      <p:pic>
        <p:nvPicPr>
          <p:cNvPr id="5" name="Picture 4"/>
          <p:cNvPicPr>
            <a:picLocks noChangeAspect="1"/>
          </p:cNvPicPr>
          <p:nvPr/>
        </p:nvPicPr>
        <p:blipFill>
          <a:blip r:embed="rId2"/>
          <a:stretch>
            <a:fillRect/>
          </a:stretch>
        </p:blipFill>
        <p:spPr>
          <a:xfrm>
            <a:off x="2335074" y="3021128"/>
            <a:ext cx="6808926" cy="3836872"/>
          </a:xfrm>
          <a:prstGeom prst="rect">
            <a:avLst/>
          </a:prstGeom>
        </p:spPr>
      </p:pic>
      <p:sp>
        <p:nvSpPr>
          <p:cNvPr id="7" name="TextBox 6"/>
          <p:cNvSpPr txBox="1"/>
          <p:nvPr/>
        </p:nvSpPr>
        <p:spPr>
          <a:xfrm>
            <a:off x="382351" y="4164639"/>
            <a:ext cx="2412214" cy="523220"/>
          </a:xfrm>
          <a:prstGeom prst="rect">
            <a:avLst/>
          </a:prstGeom>
          <a:noFill/>
        </p:spPr>
        <p:txBody>
          <a:bodyPr wrap="none" rtlCol="0">
            <a:spAutoFit/>
          </a:bodyPr>
          <a:lstStyle/>
          <a:p>
            <a:r>
              <a:rPr lang="en-US" sz="2800" dirty="0" smtClean="0"/>
              <a:t>Web site HTML</a:t>
            </a:r>
            <a:endParaRPr lang="en-US" sz="2800" dirty="0"/>
          </a:p>
        </p:txBody>
      </p:sp>
    </p:spTree>
    <p:extLst>
      <p:ext uri="{BB962C8B-B14F-4D97-AF65-F5344CB8AC3E}">
        <p14:creationId xmlns:p14="http://schemas.microsoft.com/office/powerpoint/2010/main" val="124548957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6006" b="4322"/>
          <a:stretch/>
        </p:blipFill>
        <p:spPr>
          <a:xfrm>
            <a:off x="444500" y="534768"/>
            <a:ext cx="8242300" cy="5899177"/>
          </a:xfrm>
          <a:prstGeom prst="rect">
            <a:avLst/>
          </a:prstGeom>
        </p:spPr>
      </p:pic>
    </p:spTree>
    <p:extLst>
      <p:ext uri="{BB962C8B-B14F-4D97-AF65-F5344CB8AC3E}">
        <p14:creationId xmlns:p14="http://schemas.microsoft.com/office/powerpoint/2010/main" val="313814115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4" name="Oval 3"/>
          <p:cNvSpPr/>
          <p:nvPr/>
        </p:nvSpPr>
        <p:spPr>
          <a:xfrm>
            <a:off x="1752267" y="1868008"/>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k</a:t>
            </a:r>
            <a:endParaRPr lang="en-US" dirty="0"/>
          </a:p>
        </p:txBody>
      </p:sp>
      <p:sp>
        <p:nvSpPr>
          <p:cNvPr id="5" name="Oval 4"/>
          <p:cNvSpPr/>
          <p:nvPr/>
        </p:nvSpPr>
        <p:spPr>
          <a:xfrm>
            <a:off x="1321861" y="1417638"/>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a:t>
            </a:r>
            <a:endParaRPr lang="en-US" dirty="0"/>
          </a:p>
        </p:txBody>
      </p:sp>
      <p:sp>
        <p:nvSpPr>
          <p:cNvPr id="6" name="Oval 5"/>
          <p:cNvSpPr/>
          <p:nvPr/>
        </p:nvSpPr>
        <p:spPr>
          <a:xfrm>
            <a:off x="894160" y="1868008"/>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x</a:t>
            </a:r>
            <a:endParaRPr lang="en-US" dirty="0"/>
          </a:p>
        </p:txBody>
      </p:sp>
      <p:sp>
        <p:nvSpPr>
          <p:cNvPr id="7" name="Oval 6"/>
          <p:cNvSpPr/>
          <p:nvPr/>
        </p:nvSpPr>
        <p:spPr>
          <a:xfrm>
            <a:off x="441338" y="2359573"/>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z</a:t>
            </a:r>
            <a:endParaRPr lang="en-US" dirty="0"/>
          </a:p>
        </p:txBody>
      </p:sp>
      <p:sp>
        <p:nvSpPr>
          <p:cNvPr id="8" name="Oval 7"/>
          <p:cNvSpPr/>
          <p:nvPr/>
        </p:nvSpPr>
        <p:spPr>
          <a:xfrm>
            <a:off x="1376481" y="2359573"/>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r</a:t>
            </a:r>
          </a:p>
        </p:txBody>
      </p:sp>
      <p:cxnSp>
        <p:nvCxnSpPr>
          <p:cNvPr id="10" name="Straight Connector 9"/>
          <p:cNvCxnSpPr>
            <a:stCxn id="5" idx="3"/>
            <a:endCxn id="6" idx="7"/>
          </p:cNvCxnSpPr>
          <p:nvPr/>
        </p:nvCxnSpPr>
        <p:spPr>
          <a:xfrm flipH="1">
            <a:off x="1243828" y="1778939"/>
            <a:ext cx="138027" cy="15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5"/>
            <a:endCxn id="4" idx="1"/>
          </p:cNvCxnSpPr>
          <p:nvPr/>
        </p:nvCxnSpPr>
        <p:spPr>
          <a:xfrm>
            <a:off x="1671529" y="1778939"/>
            <a:ext cx="140732" cy="15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6" idx="3"/>
            <a:endCxn id="7" idx="7"/>
          </p:cNvCxnSpPr>
          <p:nvPr/>
        </p:nvCxnSpPr>
        <p:spPr>
          <a:xfrm flipH="1">
            <a:off x="791006" y="2229309"/>
            <a:ext cx="163148" cy="19225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5"/>
            <a:endCxn id="8" idx="1"/>
          </p:cNvCxnSpPr>
          <p:nvPr/>
        </p:nvCxnSpPr>
        <p:spPr>
          <a:xfrm>
            <a:off x="1243828" y="2229309"/>
            <a:ext cx="192647" cy="192254"/>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307762" y="1638547"/>
            <a:ext cx="6379037" cy="5109091"/>
          </a:xfrm>
          <a:prstGeom prst="rect">
            <a:avLst/>
          </a:prstGeom>
          <a:noFill/>
        </p:spPr>
        <p:txBody>
          <a:bodyPr wrap="square" rtlCol="0">
            <a:spAutoFit/>
          </a:bodyPr>
          <a:lstStyle/>
          <a:p>
            <a:r>
              <a:rPr lang="en-US" sz="2800" b="1" dirty="0" smtClean="0"/>
              <a:t>Node</a:t>
            </a:r>
            <a:r>
              <a:rPr lang="en-US" sz="2800" dirty="0" smtClean="0"/>
              <a:t>:  	</a:t>
            </a:r>
          </a:p>
          <a:p>
            <a:endParaRPr lang="en-US" sz="2800" dirty="0"/>
          </a:p>
          <a:p>
            <a:r>
              <a:rPr lang="en-US" sz="2800" dirty="0" smtClean="0"/>
              <a:t>A node is a fundamental part of a tree. It can have a name, which we call the “key.” </a:t>
            </a:r>
          </a:p>
          <a:p>
            <a:endParaRPr lang="en-US" sz="2800" dirty="0"/>
          </a:p>
          <a:p>
            <a:r>
              <a:rPr lang="en-US" sz="2800" dirty="0" smtClean="0"/>
              <a:t>A node may also have additional information. We call this additional information the “payload.” While the payload information is not central to many tree algorithms, it is often critical in applications that make use of trees.</a:t>
            </a:r>
          </a:p>
          <a:p>
            <a:endParaRPr lang="en-US" dirty="0"/>
          </a:p>
        </p:txBody>
      </p:sp>
      <p:cxnSp>
        <p:nvCxnSpPr>
          <p:cNvPr id="21" name="Straight Connector 20"/>
          <p:cNvCxnSpPr/>
          <p:nvPr/>
        </p:nvCxnSpPr>
        <p:spPr>
          <a:xfrm flipH="1" flipV="1">
            <a:off x="2307762" y="1417638"/>
            <a:ext cx="432515" cy="22090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4" idx="0"/>
          </p:cNvCxnSpPr>
          <p:nvPr/>
        </p:nvCxnSpPr>
        <p:spPr>
          <a:xfrm flipH="1">
            <a:off x="1957098" y="1417638"/>
            <a:ext cx="350664" cy="4503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18487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4" name="Oval 3"/>
          <p:cNvSpPr/>
          <p:nvPr/>
        </p:nvSpPr>
        <p:spPr>
          <a:xfrm>
            <a:off x="1752267" y="1868008"/>
            <a:ext cx="409662" cy="423291"/>
          </a:xfrm>
          <a:prstGeom prst="ellipse">
            <a:avLst/>
          </a:prstGeom>
          <a:solidFill>
            <a:schemeClr val="bg1">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chemeClr val="bg1">
                  <a:lumMod val="65000"/>
                </a:schemeClr>
              </a:solidFill>
            </a:endParaRPr>
          </a:p>
        </p:txBody>
      </p:sp>
      <p:sp>
        <p:nvSpPr>
          <p:cNvPr id="5" name="Oval 4"/>
          <p:cNvSpPr/>
          <p:nvPr/>
        </p:nvSpPr>
        <p:spPr>
          <a:xfrm>
            <a:off x="1321861" y="1417638"/>
            <a:ext cx="409662" cy="423291"/>
          </a:xfrm>
          <a:prstGeom prst="ellipse">
            <a:avLst/>
          </a:prstGeom>
          <a:solidFill>
            <a:schemeClr val="bg1">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chemeClr val="bg1">
                  <a:lumMod val="65000"/>
                </a:schemeClr>
              </a:solidFill>
            </a:endParaRPr>
          </a:p>
        </p:txBody>
      </p:sp>
      <p:sp>
        <p:nvSpPr>
          <p:cNvPr id="6" name="Oval 5"/>
          <p:cNvSpPr/>
          <p:nvPr/>
        </p:nvSpPr>
        <p:spPr>
          <a:xfrm>
            <a:off x="894160" y="1868008"/>
            <a:ext cx="409662" cy="423291"/>
          </a:xfrm>
          <a:prstGeom prst="ellipse">
            <a:avLst/>
          </a:prstGeom>
          <a:solidFill>
            <a:schemeClr val="bg1">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chemeClr val="bg1">
                  <a:lumMod val="65000"/>
                </a:schemeClr>
              </a:solidFill>
            </a:endParaRPr>
          </a:p>
        </p:txBody>
      </p:sp>
      <p:sp>
        <p:nvSpPr>
          <p:cNvPr id="7" name="Oval 6"/>
          <p:cNvSpPr/>
          <p:nvPr/>
        </p:nvSpPr>
        <p:spPr>
          <a:xfrm>
            <a:off x="441338" y="2359573"/>
            <a:ext cx="409662" cy="423291"/>
          </a:xfrm>
          <a:prstGeom prst="ellipse">
            <a:avLst/>
          </a:prstGeom>
          <a:solidFill>
            <a:schemeClr val="bg1">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chemeClr val="bg1">
                  <a:lumMod val="65000"/>
                </a:schemeClr>
              </a:solidFill>
            </a:endParaRPr>
          </a:p>
        </p:txBody>
      </p:sp>
      <p:sp>
        <p:nvSpPr>
          <p:cNvPr id="8" name="Oval 7"/>
          <p:cNvSpPr/>
          <p:nvPr/>
        </p:nvSpPr>
        <p:spPr>
          <a:xfrm>
            <a:off x="1376481" y="2359573"/>
            <a:ext cx="409662" cy="423291"/>
          </a:xfrm>
          <a:prstGeom prst="ellipse">
            <a:avLst/>
          </a:prstGeom>
          <a:solidFill>
            <a:schemeClr val="bg1">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chemeClr val="bg1">
                  <a:lumMod val="65000"/>
                </a:schemeClr>
              </a:solidFill>
            </a:endParaRPr>
          </a:p>
        </p:txBody>
      </p:sp>
      <p:cxnSp>
        <p:nvCxnSpPr>
          <p:cNvPr id="10" name="Straight Connector 9"/>
          <p:cNvCxnSpPr>
            <a:stCxn id="5" idx="3"/>
            <a:endCxn id="6" idx="7"/>
          </p:cNvCxnSpPr>
          <p:nvPr/>
        </p:nvCxnSpPr>
        <p:spPr>
          <a:xfrm flipH="1">
            <a:off x="1243828" y="1778939"/>
            <a:ext cx="138027" cy="15105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5"/>
            <a:endCxn id="4" idx="1"/>
          </p:cNvCxnSpPr>
          <p:nvPr/>
        </p:nvCxnSpPr>
        <p:spPr>
          <a:xfrm>
            <a:off x="1671529" y="1778939"/>
            <a:ext cx="140732" cy="15105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6" idx="3"/>
            <a:endCxn id="7" idx="7"/>
          </p:cNvCxnSpPr>
          <p:nvPr/>
        </p:nvCxnSpPr>
        <p:spPr>
          <a:xfrm flipH="1">
            <a:off x="791006" y="2229309"/>
            <a:ext cx="163148" cy="19225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5"/>
            <a:endCxn id="8" idx="1"/>
          </p:cNvCxnSpPr>
          <p:nvPr/>
        </p:nvCxnSpPr>
        <p:spPr>
          <a:xfrm>
            <a:off x="1243828" y="2229309"/>
            <a:ext cx="192647" cy="19225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307762" y="1638547"/>
            <a:ext cx="6379037" cy="5109091"/>
          </a:xfrm>
          <a:prstGeom prst="rect">
            <a:avLst/>
          </a:prstGeom>
          <a:noFill/>
        </p:spPr>
        <p:txBody>
          <a:bodyPr wrap="square" rtlCol="0">
            <a:spAutoFit/>
          </a:bodyPr>
          <a:lstStyle/>
          <a:p>
            <a:r>
              <a:rPr lang="en-US" sz="2800" b="1" dirty="0" smtClean="0"/>
              <a:t>Edge:</a:t>
            </a:r>
          </a:p>
          <a:p>
            <a:endParaRPr lang="en-US" sz="2800" b="1" dirty="0" smtClean="0"/>
          </a:p>
          <a:p>
            <a:r>
              <a:rPr lang="en-US" sz="2800" dirty="0" smtClean="0"/>
              <a:t>An edge is another fundamental part of a tree. </a:t>
            </a:r>
          </a:p>
          <a:p>
            <a:r>
              <a:rPr lang="en-US" sz="2800" dirty="0" smtClean="0"/>
              <a:t>An edge connects two nodes to show that there is a relationship between them. </a:t>
            </a:r>
          </a:p>
          <a:p>
            <a:endParaRPr lang="en-US" sz="2800" dirty="0"/>
          </a:p>
          <a:p>
            <a:r>
              <a:rPr lang="en-US" sz="2800" dirty="0" smtClean="0"/>
              <a:t>Every node (except the root) is connected by exactly one incoming edge from another node. Each node may have several outgoing edges.</a:t>
            </a:r>
          </a:p>
          <a:p>
            <a:endParaRPr lang="en-US" dirty="0"/>
          </a:p>
        </p:txBody>
      </p:sp>
      <p:cxnSp>
        <p:nvCxnSpPr>
          <p:cNvPr id="27" name="Straight Connector 26"/>
          <p:cNvCxnSpPr/>
          <p:nvPr/>
        </p:nvCxnSpPr>
        <p:spPr>
          <a:xfrm flipH="1" flipV="1">
            <a:off x="2447199" y="1269934"/>
            <a:ext cx="299658" cy="3686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1786143" y="1269934"/>
            <a:ext cx="661056" cy="5709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3058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4" name="Oval 3"/>
          <p:cNvSpPr/>
          <p:nvPr/>
        </p:nvSpPr>
        <p:spPr>
          <a:xfrm>
            <a:off x="1752267" y="1868008"/>
            <a:ext cx="409662" cy="423291"/>
          </a:xfrm>
          <a:prstGeom prst="ellipse">
            <a:avLst/>
          </a:prstGeom>
          <a:solidFill>
            <a:schemeClr val="bg1">
              <a:lumMod val="6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 name="Oval 4"/>
          <p:cNvSpPr/>
          <p:nvPr/>
        </p:nvSpPr>
        <p:spPr>
          <a:xfrm>
            <a:off x="1321861" y="1417638"/>
            <a:ext cx="409662" cy="42329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6" name="Oval 5"/>
          <p:cNvSpPr/>
          <p:nvPr/>
        </p:nvSpPr>
        <p:spPr>
          <a:xfrm>
            <a:off x="894160" y="1868008"/>
            <a:ext cx="409662" cy="423291"/>
          </a:xfrm>
          <a:prstGeom prst="ellipse">
            <a:avLst/>
          </a:prstGeom>
          <a:solidFill>
            <a:schemeClr val="bg1">
              <a:lumMod val="6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7" name="Oval 6"/>
          <p:cNvSpPr/>
          <p:nvPr/>
        </p:nvSpPr>
        <p:spPr>
          <a:xfrm>
            <a:off x="441338" y="2359573"/>
            <a:ext cx="409662" cy="423291"/>
          </a:xfrm>
          <a:prstGeom prst="ellipse">
            <a:avLst/>
          </a:prstGeom>
          <a:solidFill>
            <a:schemeClr val="bg1">
              <a:lumMod val="6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8" name="Oval 7"/>
          <p:cNvSpPr/>
          <p:nvPr/>
        </p:nvSpPr>
        <p:spPr>
          <a:xfrm>
            <a:off x="1376481" y="2359573"/>
            <a:ext cx="409662" cy="423291"/>
          </a:xfrm>
          <a:prstGeom prst="ellipse">
            <a:avLst/>
          </a:prstGeom>
          <a:solidFill>
            <a:schemeClr val="bg1">
              <a:lumMod val="6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cxnSp>
        <p:nvCxnSpPr>
          <p:cNvPr id="10" name="Straight Connector 9"/>
          <p:cNvCxnSpPr>
            <a:stCxn id="5" idx="3"/>
            <a:endCxn id="6" idx="7"/>
          </p:cNvCxnSpPr>
          <p:nvPr/>
        </p:nvCxnSpPr>
        <p:spPr>
          <a:xfrm flipH="1">
            <a:off x="1243828" y="1778939"/>
            <a:ext cx="138027" cy="15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5"/>
            <a:endCxn id="4" idx="1"/>
          </p:cNvCxnSpPr>
          <p:nvPr/>
        </p:nvCxnSpPr>
        <p:spPr>
          <a:xfrm>
            <a:off x="1671529" y="1778939"/>
            <a:ext cx="140732" cy="15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6" idx="3"/>
            <a:endCxn id="7" idx="7"/>
          </p:cNvCxnSpPr>
          <p:nvPr/>
        </p:nvCxnSpPr>
        <p:spPr>
          <a:xfrm flipH="1">
            <a:off x="791006" y="2229309"/>
            <a:ext cx="163148" cy="19225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5"/>
            <a:endCxn id="8" idx="1"/>
          </p:cNvCxnSpPr>
          <p:nvPr/>
        </p:nvCxnSpPr>
        <p:spPr>
          <a:xfrm>
            <a:off x="1243828" y="2229309"/>
            <a:ext cx="192647" cy="192254"/>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307762" y="1638547"/>
            <a:ext cx="6379037" cy="1384995"/>
          </a:xfrm>
          <a:prstGeom prst="rect">
            <a:avLst/>
          </a:prstGeom>
          <a:noFill/>
        </p:spPr>
        <p:txBody>
          <a:bodyPr wrap="square" rtlCol="0">
            <a:spAutoFit/>
          </a:bodyPr>
          <a:lstStyle/>
          <a:p>
            <a:r>
              <a:rPr lang="en-US" sz="2800" b="1" dirty="0" smtClean="0"/>
              <a:t>Root:</a:t>
            </a:r>
          </a:p>
          <a:p>
            <a:r>
              <a:rPr lang="en-US" sz="2800" dirty="0" smtClean="0"/>
              <a:t>The root of the tree is the only node in the tree that has no incoming edges. </a:t>
            </a:r>
            <a:endParaRPr lang="en-US" dirty="0"/>
          </a:p>
        </p:txBody>
      </p:sp>
      <p:cxnSp>
        <p:nvCxnSpPr>
          <p:cNvPr id="21" name="Straight Connector 20"/>
          <p:cNvCxnSpPr/>
          <p:nvPr/>
        </p:nvCxnSpPr>
        <p:spPr>
          <a:xfrm flipH="1" flipV="1">
            <a:off x="2161929" y="919135"/>
            <a:ext cx="578347" cy="71941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5" idx="7"/>
          </p:cNvCxnSpPr>
          <p:nvPr/>
        </p:nvCxnSpPr>
        <p:spPr>
          <a:xfrm flipH="1">
            <a:off x="1671529" y="919135"/>
            <a:ext cx="490400" cy="56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44208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1641</TotalTime>
  <Words>1122</Words>
  <Application>Microsoft Macintosh PowerPoint</Application>
  <PresentationFormat>On-screen Show (4:3)</PresentationFormat>
  <Paragraphs>197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Trees – Chapter 6</vt:lpstr>
      <vt:lpstr>Tree example: Taxonomy of some animals</vt:lpstr>
      <vt:lpstr>PowerPoint Presentation</vt:lpstr>
      <vt:lpstr>Unix directory structure (top)</vt:lpstr>
      <vt:lpstr>PowerPoint Presentation</vt:lpstr>
      <vt:lpstr>PowerPoint Presentation</vt:lpstr>
      <vt:lpstr>Terminology</vt:lpstr>
      <vt:lpstr>Terminology</vt:lpstr>
      <vt:lpstr>Terminology</vt:lpstr>
      <vt:lpstr>Terminology</vt:lpstr>
      <vt:lpstr>Terminology</vt:lpstr>
      <vt:lpstr>Terminology</vt:lpstr>
      <vt:lpstr>Terminology</vt:lpstr>
      <vt:lpstr>Terminology</vt:lpstr>
      <vt:lpstr>Terminology</vt:lpstr>
      <vt:lpstr>Terminology</vt:lpstr>
      <vt:lpstr>Definition one of a tree:</vt:lpstr>
      <vt:lpstr>PowerPoint Presentation</vt:lpstr>
      <vt:lpstr>Recursive Definition of a tree:</vt:lpstr>
      <vt:lpstr>PowerPoint Presentation</vt:lpstr>
      <vt:lpstr>There are many ways to represent  a tree in a diagram:http://en.wikipedia.org/wiki/Tree_structure#Representing_trees</vt:lpstr>
      <vt:lpstr>Tree Implementations in Python</vt:lpstr>
      <vt:lpstr>Binary List implementation of a tree</vt:lpstr>
      <vt:lpstr>Example</vt:lpstr>
      <vt:lpstr>functions to work with tree list</vt:lpstr>
      <vt:lpstr>PowerPoint Presentation</vt:lpstr>
      <vt:lpstr>Implement as linked structure in Class</vt:lpstr>
      <vt:lpstr>do this</vt:lpstr>
      <vt:lpstr>How to do it:</vt:lpstr>
    </vt:vector>
  </TitlesOfParts>
  <Company>LBCC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 – Chapter 6</dc:title>
  <dc:creator>Gerry Jenkins</dc:creator>
  <cp:lastModifiedBy>Gerry Jenkins</cp:lastModifiedBy>
  <cp:revision>22</cp:revision>
  <dcterms:created xsi:type="dcterms:W3CDTF">2015-05-14T20:29:35Z</dcterms:created>
  <dcterms:modified xsi:type="dcterms:W3CDTF">2015-05-15T23:50:57Z</dcterms:modified>
</cp:coreProperties>
</file>