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6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6A25-32E3-3249-9136-83239DABC466}" type="datetimeFigureOut">
              <a:rPr lang="en-US" smtClean="0"/>
              <a:t>May/20/15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ABB0-9D3E-4C42-A34D-52AD3007C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1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postorder traversal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3581" y="1417638"/>
            <a:ext cx="57794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def</a:t>
            </a:r>
            <a:r>
              <a:rPr lang="en-US" altLang="zh-CN" sz="2400" dirty="0"/>
              <a:t> postorder(tree):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tree != None</a:t>
            </a:r>
            <a:r>
              <a:rPr lang="en-US" altLang="zh-CN" sz="2400" dirty="0" smtClean="0"/>
              <a:t>:  </a:t>
            </a:r>
            <a:r>
              <a:rPr lang="en-US" altLang="zh-CN" sz="2400" dirty="0" smtClean="0">
                <a:solidFill>
                  <a:srgbClr val="808000"/>
                </a:solidFill>
              </a:rPr>
              <a:t># do nothing if from leaf</a:t>
            </a:r>
            <a:endParaRPr lang="en-US" altLang="zh-CN" sz="2400" dirty="0"/>
          </a:p>
          <a:p>
            <a:r>
              <a:rPr lang="en-US" altLang="zh-CN" sz="2400" dirty="0"/>
              <a:t>        postorder(tree.getLeftChild())</a:t>
            </a:r>
          </a:p>
          <a:p>
            <a:r>
              <a:rPr lang="en-US" altLang="zh-CN" sz="2400" dirty="0"/>
              <a:t>        postorder(tree.getRightChild())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b="1" dirty="0"/>
              <a:t>print</a:t>
            </a:r>
            <a:r>
              <a:rPr lang="en-US" altLang="zh-CN" sz="2400" dirty="0"/>
              <a:t>(tree.getRootVal())</a:t>
            </a:r>
          </a:p>
        </p:txBody>
      </p:sp>
    </p:spTree>
    <p:extLst>
      <p:ext uri="{BB962C8B-B14F-4D97-AF65-F5344CB8AC3E}">
        <p14:creationId xmlns:p14="http://schemas.microsoft.com/office/powerpoint/2010/main" val="195012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postorder to eval expression tree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871896"/>
            <a:ext cx="80261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opers = </a:t>
            </a:r>
            <a:r>
              <a:rPr lang="en-US" altLang="zh-CN" sz="2800" i="1" dirty="0" smtClean="0"/>
              <a:t>{   </a:t>
            </a:r>
            <a:r>
              <a:rPr lang="en-US" altLang="zh-CN" sz="2800" i="1" dirty="0"/>
              <a:t>'+':operator.add, '-':operator.sub,</a:t>
            </a:r>
          </a:p>
          <a:p>
            <a:r>
              <a:rPr lang="en-US" altLang="zh-CN" sz="2800" i="1" dirty="0"/>
              <a:t>        </a:t>
            </a:r>
            <a:r>
              <a:rPr lang="en-US" altLang="zh-CN" sz="2800" i="1" dirty="0" smtClean="0"/>
              <a:t>          '</a:t>
            </a:r>
            <a:r>
              <a:rPr lang="en-US" altLang="zh-CN" sz="2800" i="1" dirty="0"/>
              <a:t>*':operator.mul, '/':</a:t>
            </a:r>
            <a:r>
              <a:rPr lang="en-US" altLang="zh-CN" sz="2800" i="1" dirty="0" smtClean="0"/>
              <a:t>operator.truediv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}</a:t>
            </a:r>
            <a:endParaRPr lang="en-US" altLang="zh-CN" sz="2800" i="1" dirty="0"/>
          </a:p>
          <a:p>
            <a:r>
              <a:rPr lang="en-US" altLang="zh-CN" sz="2800" b="1" i="1" dirty="0"/>
              <a:t>def</a:t>
            </a:r>
            <a:r>
              <a:rPr lang="en-US" altLang="zh-CN" sz="2800" i="1" dirty="0"/>
              <a:t> postordereval(tree):</a:t>
            </a:r>
          </a:p>
          <a:p>
            <a:r>
              <a:rPr lang="en-US" altLang="zh-CN" sz="2800" i="1" dirty="0"/>
              <a:t>    </a:t>
            </a:r>
            <a:r>
              <a:rPr lang="en-US" altLang="zh-CN" sz="2800" b="1" i="1" dirty="0"/>
              <a:t>if</a:t>
            </a:r>
            <a:r>
              <a:rPr lang="en-US" altLang="zh-CN" sz="2800" i="1" dirty="0"/>
              <a:t> tree:</a:t>
            </a:r>
          </a:p>
          <a:p>
            <a:r>
              <a:rPr lang="en-US" altLang="zh-CN" sz="2800" i="1" dirty="0"/>
              <a:t>        </a:t>
            </a:r>
            <a:r>
              <a:rPr lang="en-US" altLang="zh-CN" sz="2800" i="1" dirty="0" smtClean="0"/>
              <a:t>left= </a:t>
            </a:r>
            <a:r>
              <a:rPr lang="en-US" altLang="zh-CN" sz="2800" i="1" dirty="0"/>
              <a:t>postordereval(tree.getLeftChild())</a:t>
            </a:r>
          </a:p>
          <a:p>
            <a:r>
              <a:rPr lang="en-US" altLang="zh-CN" sz="2800" i="1" dirty="0"/>
              <a:t>        </a:t>
            </a:r>
            <a:r>
              <a:rPr lang="en-US" altLang="zh-CN" sz="2800" i="1" dirty="0" smtClean="0"/>
              <a:t>right= </a:t>
            </a:r>
            <a:r>
              <a:rPr lang="en-US" altLang="zh-CN" sz="2800" i="1" dirty="0"/>
              <a:t>postordereval(tree.getRightChild())</a:t>
            </a:r>
          </a:p>
          <a:p>
            <a:r>
              <a:rPr lang="en-US" altLang="zh-CN" sz="2800" b="1" i="1" dirty="0" smtClean="0"/>
              <a:t>        if</a:t>
            </a:r>
            <a:r>
              <a:rPr lang="en-US" altLang="zh-CN" sz="2800" i="1" dirty="0" smtClean="0"/>
              <a:t> left and right: </a:t>
            </a:r>
            <a:r>
              <a:rPr lang="en-US" altLang="zh-CN" sz="2800" i="1" dirty="0">
                <a:solidFill>
                  <a:srgbClr val="E46C0A"/>
                </a:solidFill>
              </a:rPr>
              <a:t># do if not leaf</a:t>
            </a:r>
          </a:p>
          <a:p>
            <a:r>
              <a:rPr lang="en-US" altLang="zh-CN" sz="2800" i="1" dirty="0"/>
              <a:t>            </a:t>
            </a:r>
            <a:r>
              <a:rPr lang="en-US" altLang="zh-CN" sz="2800" b="1" i="1" dirty="0"/>
              <a:t>return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 opers[ tree.getRootVal</a:t>
            </a:r>
            <a:r>
              <a:rPr lang="en-US" altLang="zh-CN" sz="2800" i="1" dirty="0"/>
              <a:t>()</a:t>
            </a:r>
            <a:r>
              <a:rPr lang="en-US" altLang="zh-CN" sz="2800" i="1" dirty="0" smtClean="0"/>
              <a:t>] (left, right)</a:t>
            </a:r>
            <a:endParaRPr lang="en-US" altLang="zh-CN" sz="2800" i="1" dirty="0"/>
          </a:p>
          <a:p>
            <a:r>
              <a:rPr lang="en-US" altLang="zh-CN" sz="2800" i="1" dirty="0"/>
              <a:t>        </a:t>
            </a:r>
            <a:r>
              <a:rPr lang="en-US" altLang="zh-CN" sz="2800" b="1" i="1" dirty="0"/>
              <a:t>else</a:t>
            </a:r>
            <a:r>
              <a:rPr lang="en-US" altLang="zh-CN" sz="2800" i="1" dirty="0">
                <a:solidFill>
                  <a:srgbClr val="E46C0A"/>
                </a:solidFill>
              </a:rPr>
              <a:t>: # else this is a leaf, return valu</a:t>
            </a:r>
            <a:r>
              <a:rPr lang="en-US" altLang="zh-CN" sz="2800" i="1" dirty="0"/>
              <a:t>e</a:t>
            </a:r>
          </a:p>
          <a:p>
            <a:r>
              <a:rPr lang="en-US" altLang="zh-CN" sz="2800" i="1" dirty="0"/>
              <a:t>            </a:t>
            </a:r>
            <a:r>
              <a:rPr lang="en-US" altLang="zh-CN" sz="2800" b="1" i="1" dirty="0"/>
              <a:t>return</a:t>
            </a:r>
            <a:r>
              <a:rPr lang="en-US" altLang="zh-CN" sz="2800" i="1" dirty="0"/>
              <a:t> tree.getRootVal(</a:t>
            </a:r>
            <a:r>
              <a:rPr lang="en-US" altLang="zh-CN" sz="2800" i="1" dirty="0" smtClean="0"/>
              <a:t>)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69233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263" y="172084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def</a:t>
            </a:r>
            <a:r>
              <a:rPr lang="en-US" altLang="zh-CN" sz="2400" dirty="0"/>
              <a:t> inorder(tree):</a:t>
            </a:r>
          </a:p>
          <a:p>
            <a:r>
              <a:rPr lang="en-US" altLang="zh-CN" sz="2400" dirty="0"/>
              <a:t>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tree != None:</a:t>
            </a:r>
          </a:p>
          <a:p>
            <a:r>
              <a:rPr lang="en-US" altLang="zh-CN" sz="2400" dirty="0"/>
              <a:t>      inorder(tree.getLeftChild())</a:t>
            </a:r>
          </a:p>
          <a:p>
            <a:r>
              <a:rPr lang="en-US" altLang="zh-CN" sz="2400" dirty="0"/>
              <a:t>      </a:t>
            </a:r>
            <a:r>
              <a:rPr lang="en-US" altLang="zh-CN" sz="2400" b="1" dirty="0"/>
              <a:t>print</a:t>
            </a:r>
            <a:r>
              <a:rPr lang="en-US" altLang="zh-CN" sz="2400" dirty="0"/>
              <a:t>(tree.getRootVal())</a:t>
            </a:r>
          </a:p>
          <a:p>
            <a:r>
              <a:rPr lang="en-US" altLang="zh-CN" sz="2400" dirty="0"/>
              <a:t>      inorder(tree.getRightChild())</a:t>
            </a:r>
          </a:p>
        </p:txBody>
      </p:sp>
    </p:spTree>
    <p:extLst>
      <p:ext uri="{BB962C8B-B14F-4D97-AF65-F5344CB8AC3E}">
        <p14:creationId xmlns:p14="http://schemas.microsoft.com/office/powerpoint/2010/main" val="112423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as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9551"/>
          </a:xfrm>
        </p:spPr>
        <p:txBody>
          <a:bodyPr/>
          <a:lstStyle/>
          <a:p>
            <a:r>
              <a:rPr lang="en-US" dirty="0" smtClean="0"/>
              <a:t>This returns the expression from the expression tree as a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2021" y="2951599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def</a:t>
            </a:r>
            <a:r>
              <a:rPr lang="en-US" altLang="zh-CN" sz="2400" dirty="0"/>
              <a:t> printexp(tree):</a:t>
            </a:r>
          </a:p>
          <a:p>
            <a:r>
              <a:rPr lang="en-US" altLang="zh-CN" sz="2400" dirty="0"/>
              <a:t>  sVal = ""</a:t>
            </a:r>
          </a:p>
          <a:p>
            <a:r>
              <a:rPr lang="en-US" altLang="zh-CN" sz="2400" dirty="0"/>
              <a:t>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tree:</a:t>
            </a:r>
          </a:p>
          <a:p>
            <a:r>
              <a:rPr lang="fr-FR" altLang="zh-CN" sz="2400" dirty="0"/>
              <a:t>      sVal = '(' + printexp(tree.getLeftChild())</a:t>
            </a:r>
          </a:p>
          <a:p>
            <a:r>
              <a:rPr lang="fr-FR" altLang="zh-CN" sz="2400" dirty="0"/>
              <a:t>      sVal = sVal + str(tree.getRootVal())</a:t>
            </a:r>
          </a:p>
          <a:p>
            <a:r>
              <a:rPr lang="fr-FR" altLang="zh-CN" sz="2400" dirty="0"/>
              <a:t>      sVal = sVal + printexp(tree.getRightChild())+')'</a:t>
            </a:r>
          </a:p>
          <a:p>
            <a:r>
              <a:rPr lang="fr-FR" altLang="zh-CN" sz="2400" dirty="0"/>
              <a:t> 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sVal</a:t>
            </a:r>
          </a:p>
        </p:txBody>
      </p:sp>
    </p:spTree>
    <p:extLst>
      <p:ext uri="{BB962C8B-B14F-4D97-AF65-F5344CB8AC3E}">
        <p14:creationId xmlns:p14="http://schemas.microsoft.com/office/powerpoint/2010/main" val="291628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to visit all the nodes in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systematic ways to visit all the nodes of a binary tree: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preorder – root &gt; left  &gt;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inorder –  left &gt; root &gt; right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postorder –  left &gt; right &gt;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math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math expressions we already covered</a:t>
            </a:r>
          </a:p>
          <a:p>
            <a:r>
              <a:rPr lang="en-US" dirty="0" smtClean="0"/>
              <a:t>prefix, infix, and postfix expressions</a:t>
            </a:r>
          </a:p>
          <a:p>
            <a:r>
              <a:rPr lang="en-US" dirty="0" smtClean="0"/>
              <a:t>It exactly corresponds to these terms if we are looking a an expression tree structure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68067" y="4491253"/>
            <a:ext cx="667755" cy="667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00312" y="5468577"/>
            <a:ext cx="667755" cy="667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35822" y="5458408"/>
            <a:ext cx="667755" cy="667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6134190" y="5061218"/>
            <a:ext cx="431667" cy="407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7038032" y="5061218"/>
            <a:ext cx="431668" cy="39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8267" y="471385"/>
            <a:ext cx="3076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  1  2</a:t>
            </a:r>
            <a:r>
              <a:rPr lang="en-US" sz="2800" b="1" dirty="0" smtClean="0">
                <a:solidFill>
                  <a:srgbClr val="0000FF"/>
                </a:solidFill>
              </a:rPr>
              <a:t>    </a:t>
            </a:r>
            <a:r>
              <a:rPr lang="en-US" sz="2800" dirty="0" smtClean="0">
                <a:solidFill>
                  <a:srgbClr val="0000FF"/>
                </a:solidFill>
              </a:rPr>
              <a:t>is a prefix expression</a:t>
            </a:r>
          </a:p>
          <a:p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49894" y="576137"/>
            <a:ext cx="1636661" cy="1540327"/>
            <a:chOff x="6729110" y="576137"/>
            <a:chExt cx="1636661" cy="1540327"/>
          </a:xfrm>
        </p:grpSpPr>
        <p:sp>
          <p:nvSpPr>
            <p:cNvPr id="4" name="Oval 3"/>
            <p:cNvSpPr/>
            <p:nvPr/>
          </p:nvSpPr>
          <p:spPr>
            <a:xfrm>
              <a:off x="7200470" y="576137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729110" y="1448709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98016" y="1438540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4" idx="3"/>
              <a:endCxn id="5" idx="0"/>
            </p:cNvCxnSpPr>
            <p:nvPr/>
          </p:nvCxnSpPr>
          <p:spPr>
            <a:xfrm flipH="1">
              <a:off x="7062988" y="1146102"/>
              <a:ext cx="235272" cy="3026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5"/>
              <a:endCxn id="6" idx="0"/>
            </p:cNvCxnSpPr>
            <p:nvPr/>
          </p:nvCxnSpPr>
          <p:spPr>
            <a:xfrm>
              <a:off x="7770435" y="1146102"/>
              <a:ext cx="261459" cy="292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8267" y="2535514"/>
            <a:ext cx="3076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 + 2</a:t>
            </a:r>
            <a:r>
              <a:rPr lang="en-US" sz="2800" b="1" dirty="0" smtClean="0">
                <a:solidFill>
                  <a:srgbClr val="0000FF"/>
                </a:solidFill>
              </a:rPr>
              <a:t>    </a:t>
            </a:r>
            <a:r>
              <a:rPr lang="en-US" sz="2800" dirty="0" smtClean="0">
                <a:solidFill>
                  <a:srgbClr val="0000FF"/>
                </a:solidFill>
              </a:rPr>
              <a:t>is a infix expression</a:t>
            </a:r>
          </a:p>
          <a:p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267" y="4586549"/>
            <a:ext cx="3076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  2  +</a:t>
            </a:r>
            <a:r>
              <a:rPr lang="en-US" sz="2800" b="1" dirty="0" smtClean="0">
                <a:solidFill>
                  <a:srgbClr val="0000FF"/>
                </a:solidFill>
              </a:rPr>
              <a:t>    </a:t>
            </a:r>
            <a:r>
              <a:rPr lang="en-US" sz="2800" dirty="0" smtClean="0">
                <a:solidFill>
                  <a:srgbClr val="0000FF"/>
                </a:solidFill>
              </a:rPr>
              <a:t>is a postfix expression</a:t>
            </a: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9385" y="576137"/>
            <a:ext cx="261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visit nodes</a:t>
            </a:r>
            <a:r>
              <a:rPr lang="en-US" sz="2800" dirty="0" smtClean="0"/>
              <a:t>  </a:t>
            </a:r>
          </a:p>
          <a:p>
            <a:r>
              <a:rPr lang="en-US" sz="2800" b="1" dirty="0" smtClean="0"/>
              <a:t>+</a:t>
            </a:r>
            <a:r>
              <a:rPr lang="en-US" sz="2800" dirty="0" smtClean="0"/>
              <a:t> then </a:t>
            </a:r>
            <a:r>
              <a:rPr lang="en-US" sz="2800" b="1" dirty="0" smtClean="0"/>
              <a:t>1</a:t>
            </a:r>
            <a:r>
              <a:rPr lang="en-US" sz="2800" dirty="0" smtClean="0"/>
              <a:t> then </a:t>
            </a:r>
            <a:r>
              <a:rPr lang="en-US" sz="2800" b="1" dirty="0" smtClean="0"/>
              <a:t>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preorder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9385" y="2535514"/>
            <a:ext cx="261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visit nodes</a:t>
            </a:r>
            <a:r>
              <a:rPr lang="en-US" sz="2800" dirty="0" smtClean="0"/>
              <a:t>  </a:t>
            </a:r>
          </a:p>
          <a:p>
            <a:r>
              <a:rPr lang="en-US" sz="2800" b="1" dirty="0" smtClean="0"/>
              <a:t>1 </a:t>
            </a:r>
            <a:r>
              <a:rPr lang="en-US" sz="2800" dirty="0" smtClean="0"/>
              <a:t>then </a:t>
            </a:r>
            <a:r>
              <a:rPr lang="en-US" sz="2800" b="1" dirty="0" smtClean="0"/>
              <a:t>+ </a:t>
            </a:r>
            <a:r>
              <a:rPr lang="en-US" sz="2800" dirty="0" smtClean="0"/>
              <a:t>then </a:t>
            </a:r>
            <a:r>
              <a:rPr lang="en-US" sz="2800" b="1" dirty="0" smtClean="0"/>
              <a:t>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inorder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385" y="4586549"/>
            <a:ext cx="2610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visit nodes</a:t>
            </a:r>
            <a:r>
              <a:rPr lang="en-US" sz="2800" dirty="0" smtClean="0"/>
              <a:t>  </a:t>
            </a:r>
          </a:p>
          <a:p>
            <a:r>
              <a:rPr lang="en-US" sz="2800" b="1" dirty="0" smtClean="0"/>
              <a:t>1 </a:t>
            </a:r>
            <a:r>
              <a:rPr lang="en-US" sz="2800" dirty="0" smtClean="0"/>
              <a:t>then </a:t>
            </a:r>
            <a:r>
              <a:rPr lang="en-US" sz="2800" b="1" dirty="0" smtClean="0"/>
              <a:t>2 </a:t>
            </a:r>
            <a:r>
              <a:rPr lang="en-US" sz="2800" dirty="0" smtClean="0"/>
              <a:t>then </a:t>
            </a:r>
            <a:r>
              <a:rPr lang="en-US" sz="2800" b="1" dirty="0" smtClean="0"/>
              <a:t>+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postorder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49894" y="2571823"/>
            <a:ext cx="1636661" cy="1540327"/>
            <a:chOff x="6729110" y="576137"/>
            <a:chExt cx="1636661" cy="1540327"/>
          </a:xfrm>
        </p:grpSpPr>
        <p:sp>
          <p:nvSpPr>
            <p:cNvPr id="25" name="Oval 24"/>
            <p:cNvSpPr/>
            <p:nvPr/>
          </p:nvSpPr>
          <p:spPr>
            <a:xfrm>
              <a:off x="7200470" y="576137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729110" y="1448709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698016" y="1438540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5" idx="3"/>
              <a:endCxn id="26" idx="0"/>
            </p:cNvCxnSpPr>
            <p:nvPr/>
          </p:nvCxnSpPr>
          <p:spPr>
            <a:xfrm flipH="1">
              <a:off x="7062988" y="1146102"/>
              <a:ext cx="235272" cy="3026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7" idx="0"/>
            </p:cNvCxnSpPr>
            <p:nvPr/>
          </p:nvCxnSpPr>
          <p:spPr>
            <a:xfrm>
              <a:off x="7770435" y="1146102"/>
              <a:ext cx="261459" cy="292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62988" y="4678788"/>
            <a:ext cx="1636661" cy="1540327"/>
            <a:chOff x="6729110" y="576137"/>
            <a:chExt cx="1636661" cy="1540327"/>
          </a:xfrm>
        </p:grpSpPr>
        <p:sp>
          <p:nvSpPr>
            <p:cNvPr id="31" name="Oval 30"/>
            <p:cNvSpPr/>
            <p:nvPr/>
          </p:nvSpPr>
          <p:spPr>
            <a:xfrm>
              <a:off x="7200470" y="576137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29110" y="1448709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698016" y="1438540"/>
              <a:ext cx="667755" cy="667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1" idx="3"/>
              <a:endCxn id="32" idx="0"/>
            </p:cNvCxnSpPr>
            <p:nvPr/>
          </p:nvCxnSpPr>
          <p:spPr>
            <a:xfrm flipH="1">
              <a:off x="7062988" y="1146102"/>
              <a:ext cx="235272" cy="3026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5"/>
              <a:endCxn id="33" idx="0"/>
            </p:cNvCxnSpPr>
            <p:nvPr/>
          </p:nvCxnSpPr>
          <p:spPr>
            <a:xfrm>
              <a:off x="7770435" y="1146102"/>
              <a:ext cx="261459" cy="292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>
            <a:off x="7396867" y="1146102"/>
            <a:ext cx="333876" cy="52993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34347" y="1804004"/>
            <a:ext cx="680849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396867" y="3051533"/>
            <a:ext cx="333876" cy="58860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94414" y="3068617"/>
            <a:ext cx="320782" cy="57152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40896" y="5906074"/>
            <a:ext cx="680849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7868228" y="5185237"/>
            <a:ext cx="430849" cy="49489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0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each traversal to a bigger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previous slide show you the order for each kind of traversal, if the child is a sub tree, it is traversed in the same way.</a:t>
            </a:r>
          </a:p>
          <a:p>
            <a:r>
              <a:rPr lang="en-US" dirty="0" smtClean="0"/>
              <a:t>We will show you the code for each kind of traversal in the next slides</a:t>
            </a:r>
          </a:p>
          <a:p>
            <a:r>
              <a:rPr lang="en-US" dirty="0" smtClean="0"/>
              <a:t>Keep in mind that we will be doing something with each node when we traverse. In the cases that follow we will just be printing them as we traverse them</a:t>
            </a:r>
          </a:p>
          <a:p>
            <a:r>
              <a:rPr lang="en-US" dirty="0" smtClean="0"/>
              <a:t>But in other problems you may be doing something else like searching, summing, or something else depending on the problem.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write the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836" y="147607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def</a:t>
            </a:r>
            <a:r>
              <a:rPr lang="en-US" altLang="zh-CN" sz="2400" dirty="0"/>
              <a:t> preorder(tree):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tree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808000"/>
                </a:solidFill>
              </a:rPr>
              <a:t># do nothing if from leaf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b="1" dirty="0"/>
              <a:t>print</a:t>
            </a:r>
            <a:r>
              <a:rPr lang="en-US" altLang="zh-CN" sz="2400" dirty="0"/>
              <a:t>(tree.getRootVal())</a:t>
            </a:r>
          </a:p>
          <a:p>
            <a:r>
              <a:rPr lang="en-US" altLang="zh-CN" sz="2400" dirty="0"/>
              <a:t>        preorder(tree.getLeftChild())</a:t>
            </a:r>
          </a:p>
          <a:p>
            <a:r>
              <a:rPr lang="en-US" altLang="zh-CN" sz="2400" dirty="0"/>
              <a:t>        preorder(tree.getRightChild())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430836" y="1610566"/>
            <a:ext cx="487314" cy="18044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36" y="413621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def</a:t>
            </a:r>
            <a:r>
              <a:rPr lang="en-US" altLang="zh-CN" sz="2400" dirty="0"/>
              <a:t> preorder(self):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print</a:t>
            </a:r>
            <a:r>
              <a:rPr lang="en-US" altLang="zh-CN" sz="2400" dirty="0"/>
              <a:t>(self.key)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self.leftChild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808000"/>
                </a:solidFill>
              </a:rPr>
              <a:t># do if not leaf</a:t>
            </a:r>
            <a:endParaRPr lang="en-US" altLang="zh-CN" sz="2400" dirty="0"/>
          </a:p>
          <a:p>
            <a:r>
              <a:rPr lang="en-US" altLang="zh-CN" sz="2400" dirty="0"/>
              <a:t>        self.left.preorder()</a:t>
            </a:r>
          </a:p>
          <a:p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self.rightChild</a:t>
            </a:r>
            <a:r>
              <a:rPr lang="en-US" altLang="zh-CN" sz="2400" dirty="0" smtClean="0"/>
              <a:t>: </a:t>
            </a:r>
            <a:r>
              <a:rPr lang="en-US" altLang="zh-CN" sz="2400" dirty="0">
                <a:solidFill>
                  <a:srgbClr val="808000"/>
                </a:solidFill>
              </a:rPr>
              <a:t># do if not leaf</a:t>
            </a:r>
            <a:endParaRPr lang="en-US" altLang="zh-CN" sz="2400" dirty="0"/>
          </a:p>
          <a:p>
            <a:r>
              <a:rPr lang="en-US" altLang="zh-CN" sz="2400" dirty="0"/>
              <a:t>        self.right.preorder()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430836" y="4250832"/>
            <a:ext cx="487314" cy="219370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8067" y="1937917"/>
            <a:ext cx="1990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 function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outside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of Tree class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467" y="4630559"/>
            <a:ext cx="1990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 method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inside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of Tree class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preorder </a:t>
            </a:r>
            <a:r>
              <a:rPr lang="en-US" dirty="0" smtClean="0"/>
              <a:t>sample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 &gt; left child &gt; right child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911624" y="1749872"/>
            <a:ext cx="5388026" cy="4378136"/>
            <a:chOff x="2422251" y="1710590"/>
            <a:chExt cx="2965050" cy="2409304"/>
          </a:xfrm>
        </p:grpSpPr>
        <p:sp>
          <p:nvSpPr>
            <p:cNvPr id="4" name="Oval 3"/>
            <p:cNvSpPr/>
            <p:nvPr/>
          </p:nvSpPr>
          <p:spPr>
            <a:xfrm>
              <a:off x="3653017" y="1710590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37634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268400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7</a:t>
              </a:r>
              <a:endParaRPr lang="en-US" sz="3600" dirty="0"/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3562896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5"/>
              <a:endCxn id="6" idx="1"/>
            </p:cNvCxnSpPr>
            <p:nvPr/>
          </p:nvCxnSpPr>
          <p:spPr>
            <a:xfrm>
              <a:off x="4178279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22251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53017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4</a:t>
              </a:r>
              <a:endParaRPr lang="en-US" sz="3600" dirty="0"/>
            </a:p>
          </p:txBody>
        </p:sp>
        <p:cxnSp>
          <p:nvCxnSpPr>
            <p:cNvPr id="15" name="Straight Connector 14"/>
            <p:cNvCxnSpPr>
              <a:endCxn id="13" idx="7"/>
            </p:cNvCxnSpPr>
            <p:nvPr/>
          </p:nvCxnSpPr>
          <p:spPr>
            <a:xfrm flipH="1">
              <a:off x="2947513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1"/>
            </p:cNvCxnSpPr>
            <p:nvPr/>
          </p:nvCxnSpPr>
          <p:spPr>
            <a:xfrm>
              <a:off x="3562896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37634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5</a:t>
              </a:r>
              <a:endParaRPr lang="en-US" sz="36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68400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6</a:t>
              </a:r>
              <a:endParaRPr lang="en-US" sz="3600" dirty="0"/>
            </a:p>
          </p:txBody>
        </p:sp>
        <p:cxnSp>
          <p:nvCxnSpPr>
            <p:cNvPr id="25" name="Straight Connector 24"/>
            <p:cNvCxnSpPr>
              <a:endCxn id="23" idx="7"/>
            </p:cNvCxnSpPr>
            <p:nvPr/>
          </p:nvCxnSpPr>
          <p:spPr>
            <a:xfrm flipH="1">
              <a:off x="3562896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4178279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771918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8</a:t>
              </a:r>
              <a:endParaRPr lang="en-US" sz="3600" dirty="0"/>
            </a:p>
          </p:txBody>
        </p:sp>
        <p:cxnSp>
          <p:nvCxnSpPr>
            <p:cNvPr id="31" name="Straight Connector 30"/>
            <p:cNvCxnSpPr>
              <a:endCxn id="29" idx="1"/>
            </p:cNvCxnSpPr>
            <p:nvPr/>
          </p:nvCxnSpPr>
          <p:spPr>
            <a:xfrm>
              <a:off x="4681797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57200" y="1649848"/>
            <a:ext cx="2339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numbers show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the order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of traversal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visits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inorder </a:t>
            </a:r>
            <a:r>
              <a:rPr lang="en-US" dirty="0"/>
              <a:t>sample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left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child &gt; root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 right child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11624" y="1749872"/>
            <a:ext cx="5388026" cy="4378136"/>
            <a:chOff x="2422251" y="1710590"/>
            <a:chExt cx="2965050" cy="2409304"/>
          </a:xfrm>
        </p:grpSpPr>
        <p:sp>
          <p:nvSpPr>
            <p:cNvPr id="4" name="Oval 3"/>
            <p:cNvSpPr/>
            <p:nvPr/>
          </p:nvSpPr>
          <p:spPr>
            <a:xfrm>
              <a:off x="3653017" y="1710590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6</a:t>
              </a:r>
              <a:endParaRPr lang="en-US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37634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268400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7</a:t>
              </a:r>
              <a:endParaRPr lang="en-US" sz="3600" dirty="0"/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3562896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5"/>
              <a:endCxn id="6" idx="1"/>
            </p:cNvCxnSpPr>
            <p:nvPr/>
          </p:nvCxnSpPr>
          <p:spPr>
            <a:xfrm>
              <a:off x="4178279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22251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53017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4</a:t>
              </a:r>
              <a:endParaRPr lang="en-US" sz="3600" dirty="0"/>
            </a:p>
          </p:txBody>
        </p:sp>
        <p:cxnSp>
          <p:nvCxnSpPr>
            <p:cNvPr id="15" name="Straight Connector 14"/>
            <p:cNvCxnSpPr>
              <a:endCxn id="13" idx="7"/>
            </p:cNvCxnSpPr>
            <p:nvPr/>
          </p:nvCxnSpPr>
          <p:spPr>
            <a:xfrm flipH="1">
              <a:off x="2947513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1"/>
            </p:cNvCxnSpPr>
            <p:nvPr/>
          </p:nvCxnSpPr>
          <p:spPr>
            <a:xfrm>
              <a:off x="3562896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37634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68400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5</a:t>
              </a:r>
              <a:endParaRPr lang="en-US" sz="3600" dirty="0"/>
            </a:p>
          </p:txBody>
        </p:sp>
        <p:cxnSp>
          <p:nvCxnSpPr>
            <p:cNvPr id="25" name="Straight Connector 24"/>
            <p:cNvCxnSpPr>
              <a:endCxn id="23" idx="7"/>
            </p:cNvCxnSpPr>
            <p:nvPr/>
          </p:nvCxnSpPr>
          <p:spPr>
            <a:xfrm flipH="1">
              <a:off x="3562896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4178279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771918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8</a:t>
              </a:r>
              <a:endParaRPr lang="en-US" sz="3600" dirty="0"/>
            </a:p>
          </p:txBody>
        </p:sp>
        <p:cxnSp>
          <p:nvCxnSpPr>
            <p:cNvPr id="31" name="Straight Connector 30"/>
            <p:cNvCxnSpPr>
              <a:endCxn id="29" idx="1"/>
            </p:cNvCxnSpPr>
            <p:nvPr/>
          </p:nvCxnSpPr>
          <p:spPr>
            <a:xfrm>
              <a:off x="4681797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57200" y="1649848"/>
            <a:ext cx="2339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numbers show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the order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of traversal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visits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postorder </a:t>
            </a:r>
            <a:r>
              <a:rPr lang="en-US" dirty="0" smtClean="0"/>
              <a:t>sample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left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&gt; right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child &gt; root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11624" y="1749872"/>
            <a:ext cx="5388026" cy="4378136"/>
            <a:chOff x="2422251" y="1710590"/>
            <a:chExt cx="2965050" cy="2409304"/>
          </a:xfrm>
        </p:grpSpPr>
        <p:sp>
          <p:nvSpPr>
            <p:cNvPr id="4" name="Oval 3"/>
            <p:cNvSpPr/>
            <p:nvPr/>
          </p:nvSpPr>
          <p:spPr>
            <a:xfrm>
              <a:off x="3653017" y="1710590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8</a:t>
              </a:r>
              <a:endParaRPr lang="en-US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37634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5</a:t>
              </a:r>
              <a:endParaRPr lang="en-US" sz="3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268400" y="2312916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7</a:t>
              </a:r>
              <a:endParaRPr lang="en-US" sz="3600" dirty="0"/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3562896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5"/>
              <a:endCxn id="6" idx="1"/>
            </p:cNvCxnSpPr>
            <p:nvPr/>
          </p:nvCxnSpPr>
          <p:spPr>
            <a:xfrm>
              <a:off x="4178279" y="2224707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22251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53017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4</a:t>
              </a:r>
              <a:endParaRPr lang="en-US" sz="3600" dirty="0"/>
            </a:p>
          </p:txBody>
        </p:sp>
        <p:cxnSp>
          <p:nvCxnSpPr>
            <p:cNvPr id="15" name="Straight Connector 14"/>
            <p:cNvCxnSpPr>
              <a:endCxn id="13" idx="7"/>
            </p:cNvCxnSpPr>
            <p:nvPr/>
          </p:nvCxnSpPr>
          <p:spPr>
            <a:xfrm flipH="1">
              <a:off x="2947513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1"/>
            </p:cNvCxnSpPr>
            <p:nvPr/>
          </p:nvCxnSpPr>
          <p:spPr>
            <a:xfrm>
              <a:off x="3562896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37634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68400" y="3517568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3</a:t>
              </a:r>
              <a:endParaRPr lang="en-US" sz="3600" dirty="0"/>
            </a:p>
          </p:txBody>
        </p:sp>
        <p:cxnSp>
          <p:nvCxnSpPr>
            <p:cNvPr id="25" name="Straight Connector 24"/>
            <p:cNvCxnSpPr>
              <a:endCxn id="23" idx="7"/>
            </p:cNvCxnSpPr>
            <p:nvPr/>
          </p:nvCxnSpPr>
          <p:spPr>
            <a:xfrm flipH="1">
              <a:off x="3562896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4178279" y="3429359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771918" y="2915242"/>
              <a:ext cx="615383" cy="6023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6</a:t>
              </a:r>
              <a:endParaRPr lang="en-US" sz="3600" dirty="0"/>
            </a:p>
          </p:txBody>
        </p:sp>
        <p:cxnSp>
          <p:nvCxnSpPr>
            <p:cNvPr id="31" name="Straight Connector 30"/>
            <p:cNvCxnSpPr>
              <a:endCxn id="29" idx="1"/>
            </p:cNvCxnSpPr>
            <p:nvPr/>
          </p:nvCxnSpPr>
          <p:spPr>
            <a:xfrm>
              <a:off x="4681797" y="2827033"/>
              <a:ext cx="180242" cy="176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57200" y="1649848"/>
            <a:ext cx="2339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numbers show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the order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of traversal 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visits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635</Words>
  <Application>Microsoft Macintosh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Tree Traversal</vt:lpstr>
      <vt:lpstr>Way to visit all the nodes in Tree</vt:lpstr>
      <vt:lpstr>Remember math expressions</vt:lpstr>
      <vt:lpstr>PowerPoint Presentation</vt:lpstr>
      <vt:lpstr>applying each traversal to a bigger tree</vt:lpstr>
      <vt:lpstr>Two ways to write the code</vt:lpstr>
      <vt:lpstr>preorder sample root &gt; left child &gt; right child</vt:lpstr>
      <vt:lpstr>inorder sample left child &gt; root  &gt; right child</vt:lpstr>
      <vt:lpstr>postorder sample left child &gt; right child &gt; root</vt:lpstr>
      <vt:lpstr>postorder traversal code</vt:lpstr>
      <vt:lpstr>use postorder to eval expression tree</vt:lpstr>
      <vt:lpstr>inorder</vt:lpstr>
      <vt:lpstr>expression tree as string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</dc:title>
  <dc:creator>Gerry Jenkins</dc:creator>
  <cp:lastModifiedBy>Gerry Jenkins</cp:lastModifiedBy>
  <cp:revision>12</cp:revision>
  <dcterms:created xsi:type="dcterms:W3CDTF">2015-05-19T22:58:28Z</dcterms:created>
  <dcterms:modified xsi:type="dcterms:W3CDTF">2015-05-20T21:27:42Z</dcterms:modified>
</cp:coreProperties>
</file>