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61" autoAdjust="0"/>
    <p:restoredTop sz="99558" autoAdjust="0"/>
  </p:normalViewPr>
  <p:slideViewPr>
    <p:cSldViewPr snapToGrid="0" snapToObjects="1">
      <p:cViewPr>
        <p:scale>
          <a:sx n="100" d="100"/>
          <a:sy n="100" d="100"/>
        </p:scale>
        <p:origin x="-1120" y="-4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BF19FA-1141-924B-A6D0-39C5DFADD4F3}" type="datetimeFigureOut">
              <a:rPr lang="en-US" smtClean="0"/>
              <a:t>March/13/15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10066B-E078-AD4C-8F9A-D4F327CCA48E}" type="slidenum">
              <a:rPr lang="en-US" smtClean="0"/>
              <a:t>‹#›</a:t>
            </a:fld>
            <a:endParaRPr lang="en-US"/>
          </a:p>
        </p:txBody>
      </p:sp>
    </p:spTree>
    <p:extLst>
      <p:ext uri="{BB962C8B-B14F-4D97-AF65-F5344CB8AC3E}">
        <p14:creationId xmlns:p14="http://schemas.microsoft.com/office/powerpoint/2010/main" val="38990756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10066B-E078-AD4C-8F9A-D4F327CCA48E}" type="slidenum">
              <a:rPr lang="en-US" smtClean="0"/>
              <a:t>7</a:t>
            </a:fld>
            <a:endParaRPr lang="en-US"/>
          </a:p>
        </p:txBody>
      </p:sp>
    </p:spTree>
    <p:extLst>
      <p:ext uri="{BB962C8B-B14F-4D97-AF65-F5344CB8AC3E}">
        <p14:creationId xmlns:p14="http://schemas.microsoft.com/office/powerpoint/2010/main" val="2861814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0D1BBC-4E4E-5248-9364-FD9278D5FFB2}" type="datetimeFigureOut">
              <a:rPr lang="en-US" smtClean="0"/>
              <a:t>March/13/15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80637-8378-9E41-8DFA-D71CBAAE05BA}" type="slidenum">
              <a:rPr lang="en-US" smtClean="0"/>
              <a:t>‹#›</a:t>
            </a:fld>
            <a:endParaRPr lang="en-US"/>
          </a:p>
        </p:txBody>
      </p:sp>
    </p:spTree>
    <p:extLst>
      <p:ext uri="{BB962C8B-B14F-4D97-AF65-F5344CB8AC3E}">
        <p14:creationId xmlns:p14="http://schemas.microsoft.com/office/powerpoint/2010/main" val="75213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D1BBC-4E4E-5248-9364-FD9278D5FFB2}" type="datetimeFigureOut">
              <a:rPr lang="en-US" smtClean="0"/>
              <a:t>March/13/15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80637-8378-9E41-8DFA-D71CBAAE05BA}" type="slidenum">
              <a:rPr lang="en-US" smtClean="0"/>
              <a:t>‹#›</a:t>
            </a:fld>
            <a:endParaRPr lang="en-US"/>
          </a:p>
        </p:txBody>
      </p:sp>
    </p:spTree>
    <p:extLst>
      <p:ext uri="{BB962C8B-B14F-4D97-AF65-F5344CB8AC3E}">
        <p14:creationId xmlns:p14="http://schemas.microsoft.com/office/powerpoint/2010/main" val="3955537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D1BBC-4E4E-5248-9364-FD9278D5FFB2}" type="datetimeFigureOut">
              <a:rPr lang="en-US" smtClean="0"/>
              <a:t>March/13/15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80637-8378-9E41-8DFA-D71CBAAE05BA}" type="slidenum">
              <a:rPr lang="en-US" smtClean="0"/>
              <a:t>‹#›</a:t>
            </a:fld>
            <a:endParaRPr lang="en-US"/>
          </a:p>
        </p:txBody>
      </p:sp>
    </p:spTree>
    <p:extLst>
      <p:ext uri="{BB962C8B-B14F-4D97-AF65-F5344CB8AC3E}">
        <p14:creationId xmlns:p14="http://schemas.microsoft.com/office/powerpoint/2010/main" val="3051971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D1BBC-4E4E-5248-9364-FD9278D5FFB2}" type="datetimeFigureOut">
              <a:rPr lang="en-US" smtClean="0"/>
              <a:t>March/13/15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80637-8378-9E41-8DFA-D71CBAAE05BA}" type="slidenum">
              <a:rPr lang="en-US" smtClean="0"/>
              <a:t>‹#›</a:t>
            </a:fld>
            <a:endParaRPr lang="en-US"/>
          </a:p>
        </p:txBody>
      </p:sp>
    </p:spTree>
    <p:extLst>
      <p:ext uri="{BB962C8B-B14F-4D97-AF65-F5344CB8AC3E}">
        <p14:creationId xmlns:p14="http://schemas.microsoft.com/office/powerpoint/2010/main" val="3585964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0D1BBC-4E4E-5248-9364-FD9278D5FFB2}" type="datetimeFigureOut">
              <a:rPr lang="en-US" smtClean="0"/>
              <a:t>March/13/15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80637-8378-9E41-8DFA-D71CBAAE05BA}" type="slidenum">
              <a:rPr lang="en-US" smtClean="0"/>
              <a:t>‹#›</a:t>
            </a:fld>
            <a:endParaRPr lang="en-US"/>
          </a:p>
        </p:txBody>
      </p:sp>
    </p:spTree>
    <p:extLst>
      <p:ext uri="{BB962C8B-B14F-4D97-AF65-F5344CB8AC3E}">
        <p14:creationId xmlns:p14="http://schemas.microsoft.com/office/powerpoint/2010/main" val="57231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0D1BBC-4E4E-5248-9364-FD9278D5FFB2}" type="datetimeFigureOut">
              <a:rPr lang="en-US" smtClean="0"/>
              <a:t>March/13/15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80637-8378-9E41-8DFA-D71CBAAE05BA}" type="slidenum">
              <a:rPr lang="en-US" smtClean="0"/>
              <a:t>‹#›</a:t>
            </a:fld>
            <a:endParaRPr lang="en-US"/>
          </a:p>
        </p:txBody>
      </p:sp>
    </p:spTree>
    <p:extLst>
      <p:ext uri="{BB962C8B-B14F-4D97-AF65-F5344CB8AC3E}">
        <p14:creationId xmlns:p14="http://schemas.microsoft.com/office/powerpoint/2010/main" val="260402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0D1BBC-4E4E-5248-9364-FD9278D5FFB2}" type="datetimeFigureOut">
              <a:rPr lang="en-US" smtClean="0"/>
              <a:t>March/13/15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B80637-8378-9E41-8DFA-D71CBAAE05BA}" type="slidenum">
              <a:rPr lang="en-US" smtClean="0"/>
              <a:t>‹#›</a:t>
            </a:fld>
            <a:endParaRPr lang="en-US"/>
          </a:p>
        </p:txBody>
      </p:sp>
    </p:spTree>
    <p:extLst>
      <p:ext uri="{BB962C8B-B14F-4D97-AF65-F5344CB8AC3E}">
        <p14:creationId xmlns:p14="http://schemas.microsoft.com/office/powerpoint/2010/main" val="1784505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0D1BBC-4E4E-5248-9364-FD9278D5FFB2}" type="datetimeFigureOut">
              <a:rPr lang="en-US" smtClean="0"/>
              <a:t>March/13/15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B80637-8378-9E41-8DFA-D71CBAAE05BA}" type="slidenum">
              <a:rPr lang="en-US" smtClean="0"/>
              <a:t>‹#›</a:t>
            </a:fld>
            <a:endParaRPr lang="en-US"/>
          </a:p>
        </p:txBody>
      </p:sp>
    </p:spTree>
    <p:extLst>
      <p:ext uri="{BB962C8B-B14F-4D97-AF65-F5344CB8AC3E}">
        <p14:creationId xmlns:p14="http://schemas.microsoft.com/office/powerpoint/2010/main" val="2272233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D1BBC-4E4E-5248-9364-FD9278D5FFB2}" type="datetimeFigureOut">
              <a:rPr lang="en-US" smtClean="0"/>
              <a:t>March/13/15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B80637-8378-9E41-8DFA-D71CBAAE05BA}" type="slidenum">
              <a:rPr lang="en-US" smtClean="0"/>
              <a:t>‹#›</a:t>
            </a:fld>
            <a:endParaRPr lang="en-US"/>
          </a:p>
        </p:txBody>
      </p:sp>
    </p:spTree>
    <p:extLst>
      <p:ext uri="{BB962C8B-B14F-4D97-AF65-F5344CB8AC3E}">
        <p14:creationId xmlns:p14="http://schemas.microsoft.com/office/powerpoint/2010/main" val="4054009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0D1BBC-4E4E-5248-9364-FD9278D5FFB2}" type="datetimeFigureOut">
              <a:rPr lang="en-US" smtClean="0"/>
              <a:t>March/13/15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80637-8378-9E41-8DFA-D71CBAAE05BA}" type="slidenum">
              <a:rPr lang="en-US" smtClean="0"/>
              <a:t>‹#›</a:t>
            </a:fld>
            <a:endParaRPr lang="en-US"/>
          </a:p>
        </p:txBody>
      </p:sp>
    </p:spTree>
    <p:extLst>
      <p:ext uri="{BB962C8B-B14F-4D97-AF65-F5344CB8AC3E}">
        <p14:creationId xmlns:p14="http://schemas.microsoft.com/office/powerpoint/2010/main" val="3972952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0D1BBC-4E4E-5248-9364-FD9278D5FFB2}" type="datetimeFigureOut">
              <a:rPr lang="en-US" smtClean="0"/>
              <a:t>March/13/15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80637-8378-9E41-8DFA-D71CBAAE05BA}" type="slidenum">
              <a:rPr lang="en-US" smtClean="0"/>
              <a:t>‹#›</a:t>
            </a:fld>
            <a:endParaRPr lang="en-US"/>
          </a:p>
        </p:txBody>
      </p:sp>
    </p:spTree>
    <p:extLst>
      <p:ext uri="{BB962C8B-B14F-4D97-AF65-F5344CB8AC3E}">
        <p14:creationId xmlns:p14="http://schemas.microsoft.com/office/powerpoint/2010/main" val="31336413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D1BBC-4E4E-5248-9364-FD9278D5FFB2}" type="datetimeFigureOut">
              <a:rPr lang="en-US" smtClean="0"/>
              <a:t>March/13/15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B80637-8378-9E41-8DFA-D71CBAAE05BA}" type="slidenum">
              <a:rPr lang="en-US" smtClean="0"/>
              <a:t>‹#›</a:t>
            </a:fld>
            <a:endParaRPr lang="en-US"/>
          </a:p>
        </p:txBody>
      </p:sp>
    </p:spTree>
    <p:extLst>
      <p:ext uri="{BB962C8B-B14F-4D97-AF65-F5344CB8AC3E}">
        <p14:creationId xmlns:p14="http://schemas.microsoft.com/office/powerpoint/2010/main" val="2081883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3 </a:t>
            </a:r>
            <a:br>
              <a:rPr lang="en-US" dirty="0" smtClean="0"/>
            </a:br>
            <a:r>
              <a:rPr lang="en-US" dirty="0" smtClean="0"/>
              <a:t>Basic Data Structures</a:t>
            </a:r>
            <a:endParaRPr lang="en-US" dirty="0"/>
          </a:p>
        </p:txBody>
      </p:sp>
      <p:sp>
        <p:nvSpPr>
          <p:cNvPr id="3" name="Subtitle 2"/>
          <p:cNvSpPr>
            <a:spLocks noGrp="1"/>
          </p:cNvSpPr>
          <p:nvPr>
            <p:ph type="subTitle" idx="1"/>
          </p:nvPr>
        </p:nvSpPr>
        <p:spPr/>
        <p:txBody>
          <a:bodyPr/>
          <a:lstStyle/>
          <a:p>
            <a:r>
              <a:rPr lang="en-US" dirty="0" smtClean="0"/>
              <a:t>Linear Structures: </a:t>
            </a:r>
          </a:p>
          <a:p>
            <a:r>
              <a:rPr lang="en-US" dirty="0" smtClean="0"/>
              <a:t>stacks, queues, deques, lists </a:t>
            </a:r>
            <a:endParaRPr lang="en-US" dirty="0"/>
          </a:p>
        </p:txBody>
      </p:sp>
    </p:spTree>
    <p:extLst>
      <p:ext uri="{BB962C8B-B14F-4D97-AF65-F5344CB8AC3E}">
        <p14:creationId xmlns:p14="http://schemas.microsoft.com/office/powerpoint/2010/main" val="839723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Show code for using list with last item of list is top of stack</a:t>
            </a:r>
          </a:p>
          <a:p>
            <a:endParaRPr lang="en-US" dirty="0"/>
          </a:p>
          <a:p>
            <a:r>
              <a:rPr lang="en-US" dirty="0" smtClean="0"/>
              <a:t>Show code for using list with first item on list is top of stack</a:t>
            </a:r>
          </a:p>
          <a:p>
            <a:endParaRPr lang="en-US" dirty="0"/>
          </a:p>
          <a:p>
            <a:r>
              <a:rPr lang="en-US" b="1" dirty="0" smtClean="0"/>
              <a:t>Note that the ability to change to a different implementation without affecting the operation of the ADT set of methods is the essence of and abstract data type</a:t>
            </a:r>
            <a:endParaRPr lang="en-US" b="1" dirty="0"/>
          </a:p>
        </p:txBody>
      </p:sp>
    </p:spTree>
    <p:extLst>
      <p:ext uri="{BB962C8B-B14F-4D97-AF65-F5344CB8AC3E}">
        <p14:creationId xmlns:p14="http://schemas.microsoft.com/office/powerpoint/2010/main" val="2628178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for balance parentheses</a:t>
            </a:r>
            <a:endParaRPr lang="en-US" dirty="0"/>
          </a:p>
        </p:txBody>
      </p:sp>
      <p:sp>
        <p:nvSpPr>
          <p:cNvPr id="3" name="Content Placeholder 2"/>
          <p:cNvSpPr>
            <a:spLocks noGrp="1"/>
          </p:cNvSpPr>
          <p:nvPr>
            <p:ph idx="1"/>
          </p:nvPr>
        </p:nvSpPr>
        <p:spPr/>
        <p:txBody>
          <a:bodyPr/>
          <a:lstStyle/>
          <a:p>
            <a:r>
              <a:rPr lang="en-US" dirty="0" smtClean="0"/>
              <a:t>(defun square(n) ( * n n ) ) – lisp language creates square method</a:t>
            </a:r>
          </a:p>
          <a:p>
            <a:r>
              <a:rPr lang="en-US" dirty="0" smtClean="0"/>
              <a:t>lisp has a huge number of parentheses</a:t>
            </a:r>
          </a:p>
          <a:p>
            <a:r>
              <a:rPr lang="en-US" dirty="0" smtClean="0"/>
              <a:t>languages that use parentheses must use them in a balanced way, also true for lots of other computer language things </a:t>
            </a:r>
          </a:p>
          <a:p>
            <a:r>
              <a:rPr lang="en-US" dirty="0" smtClean="0"/>
              <a:t>{ }, [ ], &lt;</a:t>
            </a:r>
            <a:r>
              <a:rPr lang="en-US" i="1" dirty="0" smtClean="0"/>
              <a:t>tag</a:t>
            </a:r>
            <a:r>
              <a:rPr lang="en-US" dirty="0" smtClean="0"/>
              <a:t>&gt; &lt;/</a:t>
            </a:r>
            <a:r>
              <a:rPr lang="en-US" i="1" dirty="0" smtClean="0"/>
              <a:t>tag</a:t>
            </a:r>
            <a:r>
              <a:rPr lang="en-US" dirty="0" smtClean="0"/>
              <a:t>&gt;,  &lt;  &gt;</a:t>
            </a:r>
          </a:p>
          <a:p>
            <a:pPr marL="0" indent="0">
              <a:buNone/>
            </a:pPr>
            <a:endParaRPr lang="en-US" dirty="0"/>
          </a:p>
        </p:txBody>
      </p:sp>
    </p:spTree>
    <p:extLst>
      <p:ext uri="{BB962C8B-B14F-4D97-AF65-F5344CB8AC3E}">
        <p14:creationId xmlns:p14="http://schemas.microsoft.com/office/powerpoint/2010/main" val="3884887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
            </a:r>
            <a:endParaRPr lang="en-US" dirty="0"/>
          </a:p>
        </p:txBody>
      </p:sp>
      <p:sp>
        <p:nvSpPr>
          <p:cNvPr id="3" name="Content Placeholder 2"/>
          <p:cNvSpPr>
            <a:spLocks noGrp="1"/>
          </p:cNvSpPr>
          <p:nvPr>
            <p:ph idx="1"/>
          </p:nvPr>
        </p:nvSpPr>
        <p:spPr/>
        <p:txBody>
          <a:bodyPr/>
          <a:lstStyle/>
          <a:p>
            <a:r>
              <a:rPr lang="en-US" dirty="0" smtClean="0"/>
              <a:t>balanced?</a:t>
            </a:r>
          </a:p>
          <a:p>
            <a:pPr marL="400050" lvl="1" indent="0">
              <a:buNone/>
            </a:pPr>
            <a:r>
              <a:rPr lang="en-US" dirty="0" smtClean="0"/>
              <a:t>( ( ) ( ) ( ) )</a:t>
            </a:r>
          </a:p>
          <a:p>
            <a:pPr marL="400050" lvl="1" indent="0">
              <a:buNone/>
            </a:pPr>
            <a:r>
              <a:rPr lang="en-US" dirty="0" smtClean="0"/>
              <a:t>( ( ( ( ) ) ) )</a:t>
            </a:r>
          </a:p>
          <a:p>
            <a:pPr marL="400050" lvl="1" indent="0">
              <a:buNone/>
            </a:pPr>
            <a:r>
              <a:rPr lang="en-US" dirty="0" smtClean="0"/>
              <a:t>( ( ) ( ( ( ) ) ( ) ) )</a:t>
            </a:r>
          </a:p>
          <a:p>
            <a:pPr marL="400050" lvl="1" indent="0">
              <a:buNone/>
            </a:pPr>
            <a:endParaRPr lang="en-US" dirty="0"/>
          </a:p>
          <a:p>
            <a:pPr marL="400050" lvl="1" indent="0">
              <a:buNone/>
            </a:pPr>
            <a:r>
              <a:rPr lang="en-US" dirty="0" smtClean="0"/>
              <a:t>) ) ) ) ( ( ( (</a:t>
            </a:r>
          </a:p>
          <a:p>
            <a:pPr marL="400050" lvl="1" indent="0">
              <a:buNone/>
            </a:pPr>
            <a:r>
              <a:rPr lang="en-US" dirty="0" smtClean="0"/>
              <a:t>( ) ) )</a:t>
            </a:r>
          </a:p>
          <a:p>
            <a:pPr marL="400050" lvl="1" indent="0">
              <a:buNone/>
            </a:pPr>
            <a:r>
              <a:rPr lang="en-US" dirty="0" smtClean="0"/>
              <a:t>( ( ) ( ) ( ( )</a:t>
            </a:r>
          </a:p>
        </p:txBody>
      </p:sp>
    </p:spTree>
    <p:extLst>
      <p:ext uri="{BB962C8B-B14F-4D97-AF65-F5344CB8AC3E}">
        <p14:creationId xmlns:p14="http://schemas.microsoft.com/office/powerpoint/2010/main" val="2566419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program challenge</a:t>
            </a:r>
            <a:endParaRPr lang="en-US" dirty="0"/>
          </a:p>
        </p:txBody>
      </p:sp>
      <p:sp>
        <p:nvSpPr>
          <p:cNvPr id="3" name="Content Placeholder 2"/>
          <p:cNvSpPr>
            <a:spLocks noGrp="1"/>
          </p:cNvSpPr>
          <p:nvPr>
            <p:ph idx="1"/>
          </p:nvPr>
        </p:nvSpPr>
        <p:spPr/>
        <p:txBody>
          <a:bodyPr/>
          <a:lstStyle/>
          <a:p>
            <a:r>
              <a:rPr lang="en-US" dirty="0" smtClean="0"/>
              <a:t>write an algorithm that will read a string of parentheses from left to right and decide whether the symbols are balance.</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752600" y="3556000"/>
            <a:ext cx="6007100" cy="1930259"/>
          </a:xfrm>
          <a:prstGeom prst="rect">
            <a:avLst/>
          </a:prstGeom>
        </p:spPr>
      </p:pic>
      <p:sp>
        <p:nvSpPr>
          <p:cNvPr id="5" name="TextBox 4"/>
          <p:cNvSpPr txBox="1"/>
          <p:nvPr/>
        </p:nvSpPr>
        <p:spPr>
          <a:xfrm>
            <a:off x="800101" y="5422900"/>
            <a:ext cx="7797800" cy="1077218"/>
          </a:xfrm>
          <a:prstGeom prst="rect">
            <a:avLst/>
          </a:prstGeom>
          <a:noFill/>
        </p:spPr>
        <p:txBody>
          <a:bodyPr wrap="square" rtlCol="0">
            <a:spAutoFit/>
          </a:bodyPr>
          <a:lstStyle/>
          <a:p>
            <a:r>
              <a:rPr lang="en-US" sz="3200" dirty="0" smtClean="0"/>
              <a:t>Closing symbols ) match opening symbols ( in the reverse order of their appearance.</a:t>
            </a:r>
            <a:endParaRPr lang="en-US" sz="3200" dirty="0"/>
          </a:p>
        </p:txBody>
      </p:sp>
    </p:spTree>
    <p:extLst>
      <p:ext uri="{BB962C8B-B14F-4D97-AF65-F5344CB8AC3E}">
        <p14:creationId xmlns:p14="http://schemas.microsoft.com/office/powerpoint/2010/main" val="2896365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parChecker(s)</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r>
              <a:rPr lang="en-US" dirty="0" smtClean="0"/>
              <a:t>Pseudocode:</a:t>
            </a:r>
          </a:p>
          <a:p>
            <a:pPr marL="0" indent="0">
              <a:buNone/>
            </a:pPr>
            <a:r>
              <a:rPr lang="en-US" dirty="0" smtClean="0">
                <a:latin typeface="Times New Roman"/>
                <a:cs typeface="Times New Roman"/>
              </a:rPr>
              <a:t>create stack</a:t>
            </a:r>
          </a:p>
          <a:p>
            <a:pPr marL="0" indent="0">
              <a:buNone/>
            </a:pPr>
            <a:r>
              <a:rPr lang="en-US" dirty="0" smtClean="0">
                <a:latin typeface="Times New Roman"/>
                <a:cs typeface="Times New Roman"/>
              </a:rPr>
              <a:t>for each symbol in string:</a:t>
            </a:r>
          </a:p>
          <a:p>
            <a:pPr marL="0" indent="0">
              <a:buNone/>
            </a:pPr>
            <a:r>
              <a:rPr lang="en-US" dirty="0" smtClean="0">
                <a:latin typeface="Times New Roman"/>
                <a:cs typeface="Times New Roman"/>
              </a:rPr>
              <a:t>	if </a:t>
            </a:r>
            <a:r>
              <a:rPr lang="en-US" b="1" dirty="0" smtClean="0">
                <a:latin typeface="Times New Roman"/>
                <a:cs typeface="Times New Roman"/>
              </a:rPr>
              <a:t>(</a:t>
            </a:r>
            <a:r>
              <a:rPr lang="en-US" dirty="0" smtClean="0">
                <a:latin typeface="Times New Roman"/>
                <a:cs typeface="Times New Roman"/>
              </a:rPr>
              <a:t> then push it on stack</a:t>
            </a:r>
          </a:p>
          <a:p>
            <a:pPr marL="0" indent="0">
              <a:buNone/>
            </a:pPr>
            <a:r>
              <a:rPr lang="en-US" dirty="0" smtClean="0">
                <a:latin typeface="Times New Roman"/>
                <a:cs typeface="Times New Roman"/>
              </a:rPr>
              <a:t>	else </a:t>
            </a:r>
          </a:p>
          <a:p>
            <a:pPr marL="0" indent="0">
              <a:buNone/>
            </a:pPr>
            <a:r>
              <a:rPr lang="en-US" dirty="0">
                <a:latin typeface="Times New Roman"/>
                <a:cs typeface="Times New Roman"/>
              </a:rPr>
              <a:t>	</a:t>
            </a:r>
            <a:r>
              <a:rPr lang="en-US" dirty="0" smtClean="0">
                <a:latin typeface="Times New Roman"/>
                <a:cs typeface="Times New Roman"/>
              </a:rPr>
              <a:t>	if stack is empty then return False</a:t>
            </a:r>
          </a:p>
          <a:p>
            <a:pPr marL="0" indent="0">
              <a:buNone/>
            </a:pPr>
            <a:r>
              <a:rPr lang="en-US" dirty="0">
                <a:latin typeface="Times New Roman"/>
                <a:cs typeface="Times New Roman"/>
              </a:rPr>
              <a:t> </a:t>
            </a:r>
            <a:r>
              <a:rPr lang="en-US" dirty="0" smtClean="0">
                <a:latin typeface="Times New Roman"/>
                <a:cs typeface="Times New Roman"/>
              </a:rPr>
              <a:t>  </a:t>
            </a:r>
            <a:r>
              <a:rPr lang="en-US" dirty="0">
                <a:latin typeface="Times New Roman"/>
                <a:cs typeface="Times New Roman"/>
              </a:rPr>
              <a:t>	</a:t>
            </a:r>
            <a:r>
              <a:rPr lang="en-US" dirty="0" smtClean="0">
                <a:latin typeface="Times New Roman"/>
                <a:cs typeface="Times New Roman"/>
              </a:rPr>
              <a:t>	else pop stack</a:t>
            </a:r>
          </a:p>
          <a:p>
            <a:pPr marL="0" indent="0">
              <a:buNone/>
            </a:pPr>
            <a:r>
              <a:rPr lang="en-US" dirty="0" smtClean="0">
                <a:latin typeface="Times New Roman"/>
                <a:cs typeface="Times New Roman"/>
              </a:rPr>
              <a:t>if done scanning and stack is empty</a:t>
            </a:r>
          </a:p>
          <a:p>
            <a:pPr marL="0" indent="0">
              <a:buNone/>
            </a:pPr>
            <a:r>
              <a:rPr lang="en-US" dirty="0">
                <a:latin typeface="Times New Roman"/>
                <a:cs typeface="Times New Roman"/>
              </a:rPr>
              <a:t>	</a:t>
            </a:r>
            <a:r>
              <a:rPr lang="en-US" dirty="0" smtClean="0">
                <a:latin typeface="Times New Roman"/>
                <a:cs typeface="Times New Roman"/>
              </a:rPr>
              <a:t>return true</a:t>
            </a:r>
          </a:p>
          <a:p>
            <a:pPr marL="0" indent="0">
              <a:buNone/>
            </a:pPr>
            <a:r>
              <a:rPr lang="en-US" dirty="0" smtClean="0">
                <a:latin typeface="Times New Roman"/>
                <a:cs typeface="Times New Roman"/>
              </a:rPr>
              <a:t>else</a:t>
            </a:r>
          </a:p>
          <a:p>
            <a:pPr marL="0" indent="0">
              <a:buNone/>
            </a:pPr>
            <a:r>
              <a:rPr lang="en-US" dirty="0">
                <a:latin typeface="Times New Roman"/>
                <a:cs typeface="Times New Roman"/>
              </a:rPr>
              <a:t>	</a:t>
            </a:r>
            <a:r>
              <a:rPr lang="en-US" dirty="0" smtClean="0">
                <a:latin typeface="Times New Roman"/>
                <a:cs typeface="Times New Roman"/>
              </a:rPr>
              <a:t>return false  </a:t>
            </a:r>
            <a:endParaRPr lang="en-US" dirty="0">
              <a:latin typeface="Times New Roman"/>
              <a:cs typeface="Times New Roman"/>
            </a:endParaRPr>
          </a:p>
        </p:txBody>
      </p:sp>
    </p:spTree>
    <p:extLst>
      <p:ext uri="{BB962C8B-B14F-4D97-AF65-F5344CB8AC3E}">
        <p14:creationId xmlns:p14="http://schemas.microsoft.com/office/powerpoint/2010/main" val="1974370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balanced symbols</a:t>
            </a:r>
            <a:endParaRPr lang="en-US" dirty="0"/>
          </a:p>
        </p:txBody>
      </p:sp>
      <p:sp>
        <p:nvSpPr>
          <p:cNvPr id="3" name="Content Placeholder 2"/>
          <p:cNvSpPr>
            <a:spLocks noGrp="1"/>
          </p:cNvSpPr>
          <p:nvPr>
            <p:ph idx="1"/>
          </p:nvPr>
        </p:nvSpPr>
        <p:spPr/>
        <p:txBody>
          <a:bodyPr/>
          <a:lstStyle/>
          <a:p>
            <a:r>
              <a:rPr lang="en-US" dirty="0" smtClean="0"/>
              <a:t>Code to handle  ( ), { }, and [ ]</a:t>
            </a:r>
          </a:p>
          <a:p>
            <a:r>
              <a:rPr lang="en-US" dirty="0" smtClean="0"/>
              <a:t>only need to push if we detect (, { or [</a:t>
            </a:r>
          </a:p>
          <a:p>
            <a:r>
              <a:rPr lang="en-US" dirty="0" smtClean="0"/>
              <a:t>and when we pop, verify that it matches its opposite pair</a:t>
            </a:r>
          </a:p>
          <a:p>
            <a:endParaRPr lang="en-US" dirty="0"/>
          </a:p>
          <a:p>
            <a:r>
              <a:rPr lang="en-US" dirty="0" smtClean="0"/>
              <a:t>See code</a:t>
            </a:r>
            <a:endParaRPr lang="en-US" dirty="0"/>
          </a:p>
        </p:txBody>
      </p:sp>
    </p:spTree>
    <p:extLst>
      <p:ext uri="{BB962C8B-B14F-4D97-AF65-F5344CB8AC3E}">
        <p14:creationId xmlns:p14="http://schemas.microsoft.com/office/powerpoint/2010/main" val="3037936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Converting decimal to binary</a:t>
            </a:r>
            <a:endParaRPr lang="en-US" dirty="0"/>
          </a:p>
        </p:txBody>
      </p:sp>
      <p:sp>
        <p:nvSpPr>
          <p:cNvPr id="5" name="Subtitle 4"/>
          <p:cNvSpPr>
            <a:spLocks noGrp="1"/>
          </p:cNvSpPr>
          <p:nvPr>
            <p:ph type="subTitle" idx="1"/>
          </p:nvPr>
        </p:nvSpPr>
        <p:spPr/>
        <p:txBody>
          <a:bodyPr/>
          <a:lstStyle/>
          <a:p>
            <a:r>
              <a:rPr lang="en-US" dirty="0" smtClean="0"/>
              <a:t>and more</a:t>
            </a:r>
            <a:endParaRPr lang="en-US" dirty="0"/>
          </a:p>
        </p:txBody>
      </p:sp>
    </p:spTree>
    <p:extLst>
      <p:ext uri="{BB962C8B-B14F-4D97-AF65-F5344CB8AC3E}">
        <p14:creationId xmlns:p14="http://schemas.microsoft.com/office/powerpoint/2010/main" val="3546148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Binary is especially important to CS and programming since the computer stores everything in binary one and zeros:</a:t>
            </a:r>
          </a:p>
          <a:p>
            <a:r>
              <a:rPr lang="en-US" dirty="0" smtClean="0"/>
              <a:t>110101100011</a:t>
            </a:r>
          </a:p>
          <a:p>
            <a:r>
              <a:rPr lang="en-US" dirty="0" smtClean="0"/>
              <a:t>Hex  is another base that is easier then binary but each hex digit represents 4 bits</a:t>
            </a:r>
          </a:p>
          <a:p>
            <a:r>
              <a:rPr lang="en-US" dirty="0" smtClean="0"/>
              <a:t>1101 0110 0011 would be  D63</a:t>
            </a:r>
          </a:p>
          <a:p>
            <a:r>
              <a:rPr lang="en-US" dirty="0" smtClean="0"/>
              <a:t>Hex uses the digits 0123456789ABCDEF</a:t>
            </a:r>
            <a:endParaRPr lang="en-US" dirty="0"/>
          </a:p>
        </p:txBody>
      </p:sp>
    </p:spTree>
    <p:extLst>
      <p:ext uri="{BB962C8B-B14F-4D97-AF65-F5344CB8AC3E}">
        <p14:creationId xmlns:p14="http://schemas.microsoft.com/office/powerpoint/2010/main" val="720223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decimal number </a:t>
            </a:r>
            <a:r>
              <a:rPr lang="en-US" dirty="0">
                <a:solidFill>
                  <a:srgbClr val="0000FF"/>
                </a:solidFill>
              </a:rPr>
              <a:t>233</a:t>
            </a:r>
            <a:r>
              <a:rPr lang="en-US" baseline="-25000" dirty="0"/>
              <a:t>10</a:t>
            </a:r>
            <a:r>
              <a:rPr lang="en-US" dirty="0"/>
              <a:t> and its corresponding binary equivalent </a:t>
            </a:r>
            <a:r>
              <a:rPr lang="en-US" dirty="0">
                <a:solidFill>
                  <a:srgbClr val="0000FF"/>
                </a:solidFill>
              </a:rPr>
              <a:t>11101001</a:t>
            </a:r>
            <a:r>
              <a:rPr lang="en-US" baseline="-25000" dirty="0"/>
              <a:t>2</a:t>
            </a:r>
            <a:r>
              <a:rPr lang="en-US" dirty="0"/>
              <a:t> are interpreted respectively as</a:t>
            </a:r>
          </a:p>
          <a:p>
            <a:endParaRPr lang="en-US" dirty="0"/>
          </a:p>
          <a:p>
            <a:pPr marL="400050" lvl="1" indent="0">
              <a:buNone/>
            </a:pPr>
            <a:r>
              <a:rPr lang="en-US" sz="3200" b="1" dirty="0">
                <a:solidFill>
                  <a:srgbClr val="0000FF"/>
                </a:solidFill>
              </a:rPr>
              <a:t>2</a:t>
            </a:r>
            <a:r>
              <a:rPr lang="en-US" sz="3200" dirty="0"/>
              <a:t>×10</a:t>
            </a:r>
            <a:r>
              <a:rPr lang="en-US" sz="3200" baseline="30000" dirty="0"/>
              <a:t>2</a:t>
            </a:r>
            <a:r>
              <a:rPr lang="en-US" sz="3200" dirty="0"/>
              <a:t>+</a:t>
            </a:r>
            <a:r>
              <a:rPr lang="en-US" sz="3200" b="1" dirty="0">
                <a:solidFill>
                  <a:srgbClr val="0000FF"/>
                </a:solidFill>
              </a:rPr>
              <a:t>3</a:t>
            </a:r>
            <a:r>
              <a:rPr lang="en-US" sz="3200" dirty="0"/>
              <a:t>×10</a:t>
            </a:r>
            <a:r>
              <a:rPr lang="en-US" sz="3200" baseline="30000" dirty="0"/>
              <a:t>1</a:t>
            </a:r>
            <a:r>
              <a:rPr lang="en-US" sz="3200" dirty="0"/>
              <a:t>+</a:t>
            </a:r>
            <a:r>
              <a:rPr lang="en-US" sz="3200" b="1" dirty="0">
                <a:solidFill>
                  <a:srgbClr val="0000FF"/>
                </a:solidFill>
              </a:rPr>
              <a:t>3</a:t>
            </a:r>
            <a:r>
              <a:rPr lang="en-US" sz="3200" dirty="0"/>
              <a:t>×</a:t>
            </a:r>
            <a:r>
              <a:rPr lang="en-US" sz="3200" dirty="0" smtClean="0"/>
              <a:t>10</a:t>
            </a:r>
            <a:r>
              <a:rPr lang="en-US" sz="3200" baseline="30000" dirty="0" smtClean="0"/>
              <a:t>0</a:t>
            </a:r>
            <a:endParaRPr lang="en-US" sz="3200" dirty="0"/>
          </a:p>
          <a:p>
            <a:pPr marL="400050" lvl="1" indent="0">
              <a:buNone/>
            </a:pPr>
            <a:r>
              <a:rPr lang="en-US" sz="3200" dirty="0" smtClean="0"/>
              <a:t>and</a:t>
            </a:r>
            <a:endParaRPr lang="en-US" sz="3200" dirty="0"/>
          </a:p>
          <a:p>
            <a:pPr marL="400050" lvl="1" indent="0">
              <a:buNone/>
            </a:pPr>
            <a:r>
              <a:rPr lang="en-US" sz="3200" b="1" dirty="0">
                <a:solidFill>
                  <a:srgbClr val="0000FF"/>
                </a:solidFill>
              </a:rPr>
              <a:t>1</a:t>
            </a:r>
            <a:r>
              <a:rPr lang="en-US" sz="3200" dirty="0"/>
              <a:t>×2</a:t>
            </a:r>
            <a:r>
              <a:rPr lang="en-US" sz="3200" baseline="30000" dirty="0"/>
              <a:t>7</a:t>
            </a:r>
            <a:r>
              <a:rPr lang="en-US" sz="3200" dirty="0"/>
              <a:t>+</a:t>
            </a:r>
            <a:r>
              <a:rPr lang="en-US" sz="3200" b="1" dirty="0">
                <a:solidFill>
                  <a:srgbClr val="0000FF"/>
                </a:solidFill>
              </a:rPr>
              <a:t>1</a:t>
            </a:r>
            <a:r>
              <a:rPr lang="en-US" sz="3200" dirty="0"/>
              <a:t>×2</a:t>
            </a:r>
            <a:r>
              <a:rPr lang="en-US" sz="3200" baseline="30000" dirty="0"/>
              <a:t>6</a:t>
            </a:r>
            <a:r>
              <a:rPr lang="en-US" sz="3200" dirty="0"/>
              <a:t>+</a:t>
            </a:r>
            <a:r>
              <a:rPr lang="en-US" sz="3200" b="1" dirty="0">
                <a:solidFill>
                  <a:srgbClr val="0000FF"/>
                </a:solidFill>
              </a:rPr>
              <a:t>1</a:t>
            </a:r>
            <a:r>
              <a:rPr lang="en-US" sz="3200" dirty="0"/>
              <a:t>×2</a:t>
            </a:r>
            <a:r>
              <a:rPr lang="en-US" sz="3200" baseline="30000" dirty="0"/>
              <a:t>5</a:t>
            </a:r>
            <a:r>
              <a:rPr lang="en-US" sz="3200" dirty="0"/>
              <a:t>+</a:t>
            </a:r>
            <a:r>
              <a:rPr lang="en-US" sz="3200" b="1" dirty="0">
                <a:solidFill>
                  <a:srgbClr val="0000FF"/>
                </a:solidFill>
              </a:rPr>
              <a:t>0</a:t>
            </a:r>
            <a:r>
              <a:rPr lang="en-US" sz="3200" dirty="0"/>
              <a:t>×2</a:t>
            </a:r>
            <a:r>
              <a:rPr lang="en-US" sz="3200" baseline="30000" dirty="0"/>
              <a:t>4</a:t>
            </a:r>
            <a:r>
              <a:rPr lang="en-US" sz="3200" dirty="0"/>
              <a:t>+</a:t>
            </a:r>
            <a:r>
              <a:rPr lang="en-US" sz="3200" b="1" dirty="0">
                <a:solidFill>
                  <a:srgbClr val="0000FF"/>
                </a:solidFill>
              </a:rPr>
              <a:t>1</a:t>
            </a:r>
            <a:r>
              <a:rPr lang="en-US" sz="3200" dirty="0"/>
              <a:t>×2</a:t>
            </a:r>
            <a:r>
              <a:rPr lang="en-US" sz="3200" baseline="30000" dirty="0"/>
              <a:t>3</a:t>
            </a:r>
            <a:r>
              <a:rPr lang="en-US" sz="3200" dirty="0"/>
              <a:t>+</a:t>
            </a:r>
            <a:r>
              <a:rPr lang="en-US" sz="3200" b="1" dirty="0">
                <a:solidFill>
                  <a:srgbClr val="0000FF"/>
                </a:solidFill>
              </a:rPr>
              <a:t>0</a:t>
            </a:r>
            <a:r>
              <a:rPr lang="en-US" sz="3200" dirty="0"/>
              <a:t>×2</a:t>
            </a:r>
            <a:r>
              <a:rPr lang="en-US" sz="3200" baseline="30000" dirty="0"/>
              <a:t>2</a:t>
            </a:r>
            <a:r>
              <a:rPr lang="en-US" sz="3200" dirty="0"/>
              <a:t>+</a:t>
            </a:r>
            <a:r>
              <a:rPr lang="en-US" sz="3200" b="1" dirty="0">
                <a:solidFill>
                  <a:srgbClr val="0000FF"/>
                </a:solidFill>
              </a:rPr>
              <a:t>0</a:t>
            </a:r>
            <a:r>
              <a:rPr lang="en-US" sz="3200" dirty="0"/>
              <a:t>×2</a:t>
            </a:r>
            <a:r>
              <a:rPr lang="en-US" sz="3200" baseline="30000" dirty="0"/>
              <a:t>1</a:t>
            </a:r>
            <a:r>
              <a:rPr lang="en-US" sz="3200" dirty="0"/>
              <a:t>+</a:t>
            </a:r>
            <a:r>
              <a:rPr lang="en-US" sz="3200" b="1" dirty="0">
                <a:solidFill>
                  <a:srgbClr val="0000FF"/>
                </a:solidFill>
              </a:rPr>
              <a:t>1</a:t>
            </a:r>
            <a:r>
              <a:rPr lang="en-US" sz="3200" dirty="0"/>
              <a:t>×2</a:t>
            </a:r>
            <a:r>
              <a:rPr lang="en-US" sz="3200" baseline="30000" dirty="0"/>
              <a:t>0</a:t>
            </a:r>
          </a:p>
        </p:txBody>
      </p:sp>
    </p:spTree>
    <p:extLst>
      <p:ext uri="{BB962C8B-B14F-4D97-AF65-F5344CB8AC3E}">
        <p14:creationId xmlns:p14="http://schemas.microsoft.com/office/powerpoint/2010/main" val="2586942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Easy divide by 2 and collect remainders</a:t>
            </a:r>
            <a:endParaRPr lang="en-US" dirty="0"/>
          </a:p>
        </p:txBody>
      </p:sp>
      <p:pic>
        <p:nvPicPr>
          <p:cNvPr id="6" name="Picture 5"/>
          <p:cNvPicPr>
            <a:picLocks noChangeAspect="1"/>
          </p:cNvPicPr>
          <p:nvPr/>
        </p:nvPicPr>
        <p:blipFill>
          <a:blip r:embed="rId2"/>
          <a:stretch>
            <a:fillRect/>
          </a:stretch>
        </p:blipFill>
        <p:spPr>
          <a:xfrm>
            <a:off x="0" y="1663700"/>
            <a:ext cx="9105900" cy="3962400"/>
          </a:xfrm>
          <a:prstGeom prst="rect">
            <a:avLst/>
          </a:prstGeom>
        </p:spPr>
      </p:pic>
      <p:sp>
        <p:nvSpPr>
          <p:cNvPr id="7" name="TextBox 6"/>
          <p:cNvSpPr txBox="1"/>
          <p:nvPr/>
        </p:nvSpPr>
        <p:spPr>
          <a:xfrm>
            <a:off x="3163198" y="1947902"/>
            <a:ext cx="845041" cy="369332"/>
          </a:xfrm>
          <a:prstGeom prst="rect">
            <a:avLst/>
          </a:prstGeom>
          <a:noFill/>
          <a:ln>
            <a:solidFill>
              <a:srgbClr val="0000FF"/>
            </a:solidFill>
          </a:ln>
        </p:spPr>
        <p:txBody>
          <a:bodyPr wrap="none" rtlCol="0">
            <a:spAutoFit/>
          </a:bodyPr>
          <a:lstStyle/>
          <a:p>
            <a:r>
              <a:rPr lang="en-US" dirty="0" smtClean="0">
                <a:solidFill>
                  <a:srgbClr val="0000FF"/>
                </a:solidFill>
              </a:rPr>
              <a:t>2</a:t>
            </a:r>
            <a:r>
              <a:rPr lang="en-US" baseline="30000" dirty="0" smtClean="0">
                <a:solidFill>
                  <a:srgbClr val="0000FF"/>
                </a:solidFill>
              </a:rPr>
              <a:t>0</a:t>
            </a:r>
            <a:r>
              <a:rPr lang="en-US" dirty="0" smtClean="0">
                <a:solidFill>
                  <a:srgbClr val="0000FF"/>
                </a:solidFill>
              </a:rPr>
              <a:t> digit</a:t>
            </a:r>
            <a:endParaRPr lang="en-US" baseline="30000" dirty="0">
              <a:solidFill>
                <a:srgbClr val="0000FF"/>
              </a:solidFill>
            </a:endParaRPr>
          </a:p>
        </p:txBody>
      </p:sp>
      <p:sp>
        <p:nvSpPr>
          <p:cNvPr id="8" name="TextBox 7"/>
          <p:cNvSpPr txBox="1"/>
          <p:nvPr/>
        </p:nvSpPr>
        <p:spPr>
          <a:xfrm>
            <a:off x="7125598" y="5931932"/>
            <a:ext cx="845041" cy="369332"/>
          </a:xfrm>
          <a:prstGeom prst="rect">
            <a:avLst/>
          </a:prstGeom>
          <a:noFill/>
          <a:ln>
            <a:solidFill>
              <a:srgbClr val="0000FF"/>
            </a:solidFill>
          </a:ln>
        </p:spPr>
        <p:txBody>
          <a:bodyPr wrap="none" rtlCol="0">
            <a:spAutoFit/>
          </a:bodyPr>
          <a:lstStyle/>
          <a:p>
            <a:r>
              <a:rPr lang="en-US" dirty="0" smtClean="0">
                <a:solidFill>
                  <a:srgbClr val="0000FF"/>
                </a:solidFill>
              </a:rPr>
              <a:t>2</a:t>
            </a:r>
            <a:r>
              <a:rPr lang="en-US" baseline="30000" dirty="0">
                <a:solidFill>
                  <a:srgbClr val="0000FF"/>
                </a:solidFill>
              </a:rPr>
              <a:t>7</a:t>
            </a:r>
            <a:r>
              <a:rPr lang="en-US" dirty="0" smtClean="0">
                <a:solidFill>
                  <a:srgbClr val="0000FF"/>
                </a:solidFill>
              </a:rPr>
              <a:t> digit</a:t>
            </a:r>
            <a:endParaRPr lang="en-US" baseline="30000" dirty="0">
              <a:solidFill>
                <a:srgbClr val="0000FF"/>
              </a:solidFill>
            </a:endParaRPr>
          </a:p>
        </p:txBody>
      </p:sp>
      <p:cxnSp>
        <p:nvCxnSpPr>
          <p:cNvPr id="10" name="Straight Connector 9"/>
          <p:cNvCxnSpPr/>
          <p:nvPr/>
        </p:nvCxnSpPr>
        <p:spPr>
          <a:xfrm flipH="1">
            <a:off x="2590800" y="2146300"/>
            <a:ext cx="470798" cy="170934"/>
          </a:xfrm>
          <a:prstGeom prst="line">
            <a:avLst/>
          </a:prstGeom>
          <a:ln>
            <a:solidFill>
              <a:srgbClr val="0000FF"/>
            </a:solidFill>
            <a:tailEnd type="arrow"/>
          </a:ln>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flipH="1" flipV="1">
            <a:off x="7315200" y="5410200"/>
            <a:ext cx="230396" cy="458232"/>
          </a:xfrm>
          <a:prstGeom prst="line">
            <a:avLst/>
          </a:prstGeom>
          <a:ln>
            <a:solidFill>
              <a:srgbClr val="0000FF"/>
            </a:solidFill>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215900" y="1094472"/>
            <a:ext cx="2729684" cy="646331"/>
          </a:xfrm>
          <a:prstGeom prst="rect">
            <a:avLst/>
          </a:prstGeom>
          <a:noFill/>
        </p:spPr>
        <p:txBody>
          <a:bodyPr wrap="none" rtlCol="0">
            <a:spAutoFit/>
          </a:bodyPr>
          <a:lstStyle/>
          <a:p>
            <a:r>
              <a:rPr lang="en-US" sz="3600" dirty="0" smtClean="0">
                <a:solidFill>
                  <a:srgbClr val="0000FF"/>
                </a:solidFill>
              </a:rPr>
              <a:t>Decimal:  233</a:t>
            </a:r>
            <a:endParaRPr lang="en-US" sz="3600" dirty="0">
              <a:solidFill>
                <a:srgbClr val="0000FF"/>
              </a:solidFill>
            </a:endParaRPr>
          </a:p>
        </p:txBody>
      </p:sp>
      <p:sp>
        <p:nvSpPr>
          <p:cNvPr id="14" name="TextBox 13"/>
          <p:cNvSpPr txBox="1"/>
          <p:nvPr/>
        </p:nvSpPr>
        <p:spPr>
          <a:xfrm>
            <a:off x="241300" y="5868432"/>
            <a:ext cx="3579525" cy="646331"/>
          </a:xfrm>
          <a:prstGeom prst="rect">
            <a:avLst/>
          </a:prstGeom>
          <a:noFill/>
        </p:spPr>
        <p:txBody>
          <a:bodyPr wrap="none" rtlCol="0">
            <a:spAutoFit/>
          </a:bodyPr>
          <a:lstStyle/>
          <a:p>
            <a:r>
              <a:rPr lang="en-US" sz="3600" dirty="0" smtClean="0">
                <a:solidFill>
                  <a:srgbClr val="0000FF"/>
                </a:solidFill>
              </a:rPr>
              <a:t>Binary:  11101001</a:t>
            </a:r>
            <a:endParaRPr lang="en-US" sz="3600" dirty="0">
              <a:solidFill>
                <a:srgbClr val="0000FF"/>
              </a:solidFill>
            </a:endParaRPr>
          </a:p>
        </p:txBody>
      </p:sp>
    </p:spTree>
    <p:extLst>
      <p:ext uri="{BB962C8B-B14F-4D97-AF65-F5344CB8AC3E}">
        <p14:creationId xmlns:p14="http://schemas.microsoft.com/office/powerpoint/2010/main" val="295308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1731799" y="5368635"/>
            <a:ext cx="6165272" cy="0"/>
          </a:xfrm>
          <a:prstGeom prst="line">
            <a:avLst/>
          </a:prstGeom>
        </p:spPr>
        <p:style>
          <a:lnRef idx="3">
            <a:schemeClr val="dk1"/>
          </a:lnRef>
          <a:fillRef idx="0">
            <a:schemeClr val="dk1"/>
          </a:fillRef>
          <a:effectRef idx="2">
            <a:schemeClr val="dk1"/>
          </a:effectRef>
          <a:fontRef idx="minor">
            <a:schemeClr val="tx1"/>
          </a:fontRef>
        </p:style>
      </p:cxnSp>
      <p:sp>
        <p:nvSpPr>
          <p:cNvPr id="2" name="Title 1"/>
          <p:cNvSpPr>
            <a:spLocks noGrp="1"/>
          </p:cNvSpPr>
          <p:nvPr>
            <p:ph type="title"/>
          </p:nvPr>
        </p:nvSpPr>
        <p:spPr/>
        <p:txBody>
          <a:bodyPr/>
          <a:lstStyle/>
          <a:p>
            <a:r>
              <a:rPr lang="en-US" dirty="0" smtClean="0"/>
              <a:t>Linear Structure</a:t>
            </a:r>
            <a:endParaRPr lang="en-US" dirty="0"/>
          </a:p>
        </p:txBody>
      </p:sp>
      <p:sp>
        <p:nvSpPr>
          <p:cNvPr id="3" name="Content Placeholder 2"/>
          <p:cNvSpPr>
            <a:spLocks noGrp="1"/>
          </p:cNvSpPr>
          <p:nvPr>
            <p:ph idx="1"/>
          </p:nvPr>
        </p:nvSpPr>
        <p:spPr/>
        <p:txBody>
          <a:bodyPr/>
          <a:lstStyle/>
          <a:p>
            <a:r>
              <a:rPr lang="en-US" dirty="0" smtClean="0"/>
              <a:t>Linear structure is a data structure for holding multiple items</a:t>
            </a:r>
          </a:p>
          <a:p>
            <a:r>
              <a:rPr lang="en-US" dirty="0" smtClean="0"/>
              <a:t>The items can be added in different ways, but once added the retain a relation to their neighbors' that does not change.</a:t>
            </a:r>
          </a:p>
          <a:p>
            <a:endParaRPr lang="en-US" dirty="0" smtClean="0"/>
          </a:p>
        </p:txBody>
      </p:sp>
      <p:sp>
        <p:nvSpPr>
          <p:cNvPr id="4" name="Rectangle 3"/>
          <p:cNvSpPr/>
          <p:nvPr/>
        </p:nvSpPr>
        <p:spPr>
          <a:xfrm>
            <a:off x="3562928" y="5126182"/>
            <a:ext cx="577273" cy="4964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a:t>
            </a:r>
          </a:p>
        </p:txBody>
      </p:sp>
      <p:sp>
        <p:nvSpPr>
          <p:cNvPr id="5" name="Rectangle 4"/>
          <p:cNvSpPr/>
          <p:nvPr/>
        </p:nvSpPr>
        <p:spPr>
          <a:xfrm>
            <a:off x="1526310" y="5126182"/>
            <a:ext cx="577273" cy="4964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x</a:t>
            </a:r>
          </a:p>
        </p:txBody>
      </p:sp>
      <p:sp>
        <p:nvSpPr>
          <p:cNvPr id="6" name="Rectangle 5"/>
          <p:cNvSpPr/>
          <p:nvPr/>
        </p:nvSpPr>
        <p:spPr>
          <a:xfrm>
            <a:off x="4581237" y="5126182"/>
            <a:ext cx="577273" cy="4964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z</a:t>
            </a:r>
            <a:endParaRPr lang="en-US" dirty="0"/>
          </a:p>
        </p:txBody>
      </p:sp>
      <p:sp>
        <p:nvSpPr>
          <p:cNvPr id="7" name="Rectangle 6"/>
          <p:cNvSpPr/>
          <p:nvPr/>
        </p:nvSpPr>
        <p:spPr>
          <a:xfrm>
            <a:off x="2544619" y="5126182"/>
            <a:ext cx="577273" cy="4964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t>
            </a:r>
            <a:endParaRPr lang="en-US" dirty="0"/>
          </a:p>
        </p:txBody>
      </p:sp>
      <p:sp>
        <p:nvSpPr>
          <p:cNvPr id="8" name="Rectangle 7"/>
          <p:cNvSpPr/>
          <p:nvPr/>
        </p:nvSpPr>
        <p:spPr>
          <a:xfrm>
            <a:off x="5599546" y="5126182"/>
            <a:ext cx="577273" cy="4964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sp>
        <p:nvSpPr>
          <p:cNvPr id="9" name="Rectangle 8"/>
          <p:cNvSpPr/>
          <p:nvPr/>
        </p:nvSpPr>
        <p:spPr>
          <a:xfrm>
            <a:off x="6617855" y="5126182"/>
            <a:ext cx="577273" cy="4964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
            </a:r>
            <a:endParaRPr lang="en-US" dirty="0"/>
          </a:p>
        </p:txBody>
      </p:sp>
      <p:sp>
        <p:nvSpPr>
          <p:cNvPr id="10" name="Rectangle 9"/>
          <p:cNvSpPr/>
          <p:nvPr/>
        </p:nvSpPr>
        <p:spPr>
          <a:xfrm>
            <a:off x="7636164" y="5126182"/>
            <a:ext cx="577273" cy="4964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q</a:t>
            </a:r>
            <a:endParaRPr lang="en-US" dirty="0"/>
          </a:p>
        </p:txBody>
      </p:sp>
    </p:spTree>
    <p:extLst>
      <p:ext uri="{BB962C8B-B14F-4D97-AF65-F5344CB8AC3E}">
        <p14:creationId xmlns:p14="http://schemas.microsoft.com/office/powerpoint/2010/main" val="3992306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Check out code now for </a:t>
            </a:r>
          </a:p>
          <a:p>
            <a:endParaRPr lang="en-US" dirty="0" smtClean="0"/>
          </a:p>
          <a:p>
            <a:pPr marL="0" indent="0">
              <a:buNone/>
            </a:pPr>
            <a:r>
              <a:rPr lang="en-US" dirty="0" smtClean="0"/>
              <a:t>    method   divide_by_2(n) which will convert n 	to binary and return it in a string.</a:t>
            </a:r>
            <a:endParaRPr lang="en-US" dirty="0"/>
          </a:p>
        </p:txBody>
      </p:sp>
    </p:spTree>
    <p:extLst>
      <p:ext uri="{BB962C8B-B14F-4D97-AF65-F5344CB8AC3E}">
        <p14:creationId xmlns:p14="http://schemas.microsoft.com/office/powerpoint/2010/main" val="2047234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any base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we want to convert to base 8 we can divide by 8 and get the remainder </a:t>
            </a:r>
            <a:r>
              <a:rPr lang="en-US" dirty="0" err="1" smtClean="0"/>
              <a:t>i</a:t>
            </a:r>
            <a:r>
              <a:rPr lang="en-US" dirty="0" smtClean="0"/>
              <a:t> % 8</a:t>
            </a:r>
          </a:p>
          <a:p>
            <a:r>
              <a:rPr lang="en-US" dirty="0" smtClean="0"/>
              <a:t>in a particular base, the modulus operator can return the last digit of any number in that base:</a:t>
            </a:r>
          </a:p>
          <a:p>
            <a:pPr marL="457200" lvl="1" indent="0">
              <a:buNone/>
            </a:pPr>
            <a:r>
              <a:rPr lang="en-US" dirty="0"/>
              <a:t> </a:t>
            </a:r>
            <a:r>
              <a:rPr lang="en-US" dirty="0" smtClean="0"/>
              <a:t>  digit =  number % base</a:t>
            </a:r>
            <a:endParaRPr lang="en-US" dirty="0"/>
          </a:p>
          <a:p>
            <a:pPr marL="457200" lvl="1" indent="0">
              <a:buNone/>
            </a:pPr>
            <a:r>
              <a:rPr lang="en-US" dirty="0" smtClean="0"/>
              <a:t>and then you can remove the last digit in that base by dividing by the base</a:t>
            </a:r>
          </a:p>
          <a:p>
            <a:pPr marL="457200" lvl="1" indent="0">
              <a:buNone/>
            </a:pPr>
            <a:r>
              <a:rPr lang="en-US" dirty="0" smtClean="0"/>
              <a:t>remaining = remaining // base</a:t>
            </a:r>
          </a:p>
          <a:p>
            <a:pPr marL="457200" lvl="1" indent="0">
              <a:buNone/>
            </a:pPr>
            <a:endParaRPr lang="en-US" dirty="0"/>
          </a:p>
          <a:p>
            <a:pPr marL="457200" lvl="1" indent="0">
              <a:buNone/>
            </a:pPr>
            <a:r>
              <a:rPr lang="en-US" dirty="0" smtClean="0"/>
              <a:t>See code</a:t>
            </a:r>
          </a:p>
        </p:txBody>
      </p:sp>
    </p:spTree>
    <p:extLst>
      <p:ext uri="{BB962C8B-B14F-4D97-AF65-F5344CB8AC3E}">
        <p14:creationId xmlns:p14="http://schemas.microsoft.com/office/powerpoint/2010/main" val="564699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Structures</a:t>
            </a:r>
            <a:endParaRPr lang="en-US" dirty="0"/>
          </a:p>
        </p:txBody>
      </p:sp>
      <p:sp>
        <p:nvSpPr>
          <p:cNvPr id="3" name="Content Placeholder 2"/>
          <p:cNvSpPr>
            <a:spLocks noGrp="1"/>
          </p:cNvSpPr>
          <p:nvPr>
            <p:ph idx="1"/>
          </p:nvPr>
        </p:nvSpPr>
        <p:spPr/>
        <p:txBody>
          <a:bodyPr>
            <a:normAutofit lnSpcReduction="10000"/>
          </a:bodyPr>
          <a:lstStyle/>
          <a:p>
            <a:r>
              <a:rPr lang="en-US" dirty="0" smtClean="0"/>
              <a:t>In other words once a item  is added it stays in that position relative to the other items that came before it and came after it.</a:t>
            </a:r>
          </a:p>
          <a:p>
            <a:r>
              <a:rPr lang="en-US" dirty="0" smtClean="0"/>
              <a:t>Think of a line of cars in a line that follow the rules that once in the line, they can not pass another car to change places. and where they can leave and join the line depends on the rules of the particular data structure (list, stack, queue, </a:t>
            </a:r>
            <a:r>
              <a:rPr lang="en-US" dirty="0" err="1" smtClean="0"/>
              <a:t>deque</a:t>
            </a:r>
            <a:r>
              <a:rPr lang="en-US" dirty="0" smtClean="0"/>
              <a:t>, ordered list, etc.)</a:t>
            </a:r>
          </a:p>
        </p:txBody>
      </p:sp>
    </p:spTree>
    <p:extLst>
      <p:ext uri="{BB962C8B-B14F-4D97-AF65-F5344CB8AC3E}">
        <p14:creationId xmlns:p14="http://schemas.microsoft.com/office/powerpoint/2010/main" val="3500622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25700" y="381000"/>
            <a:ext cx="4279900" cy="6096000"/>
          </a:xfrm>
          <a:prstGeom prst="rect">
            <a:avLst/>
          </a:prstGeom>
        </p:spPr>
      </p:pic>
    </p:spTree>
    <p:extLst>
      <p:ext uri="{BB962C8B-B14F-4D97-AF65-F5344CB8AC3E}">
        <p14:creationId xmlns:p14="http://schemas.microsoft.com/office/powerpoint/2010/main" val="895671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4479636" y="2297545"/>
            <a:ext cx="0" cy="3186546"/>
          </a:xfrm>
          <a:prstGeom prst="line">
            <a:avLst/>
          </a:prstGeom>
        </p:spPr>
        <p:style>
          <a:lnRef idx="3">
            <a:schemeClr val="dk1"/>
          </a:lnRef>
          <a:fillRef idx="0">
            <a:schemeClr val="dk1"/>
          </a:fillRef>
          <a:effectRef idx="2">
            <a:schemeClr val="dk1"/>
          </a:effectRef>
          <a:fontRef idx="minor">
            <a:schemeClr val="tx1"/>
          </a:fontRef>
        </p:style>
      </p:cxnSp>
      <p:sp>
        <p:nvSpPr>
          <p:cNvPr id="2" name="Title 1"/>
          <p:cNvSpPr>
            <a:spLocks noGrp="1"/>
          </p:cNvSpPr>
          <p:nvPr>
            <p:ph type="title"/>
          </p:nvPr>
        </p:nvSpPr>
        <p:spPr/>
        <p:txBody>
          <a:bodyPr/>
          <a:lstStyle/>
          <a:p>
            <a:r>
              <a:rPr lang="en-US" dirty="0" smtClean="0"/>
              <a:t>Stack</a:t>
            </a:r>
            <a:endParaRPr lang="en-US" dirty="0"/>
          </a:p>
        </p:txBody>
      </p:sp>
      <p:sp>
        <p:nvSpPr>
          <p:cNvPr id="4" name="Rectangle 3"/>
          <p:cNvSpPr/>
          <p:nvPr/>
        </p:nvSpPr>
        <p:spPr>
          <a:xfrm>
            <a:off x="4267200" y="2133600"/>
            <a:ext cx="4572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267200" y="2918114"/>
            <a:ext cx="4572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67200" y="3702628"/>
            <a:ext cx="4572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267200" y="4487142"/>
            <a:ext cx="4572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267200" y="5271654"/>
            <a:ext cx="4572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1212273" y="1232972"/>
            <a:ext cx="2289546" cy="369332"/>
          </a:xfrm>
          <a:prstGeom prst="rect">
            <a:avLst/>
          </a:prstGeom>
          <a:noFill/>
        </p:spPr>
        <p:txBody>
          <a:bodyPr wrap="none" rtlCol="0">
            <a:spAutoFit/>
          </a:bodyPr>
          <a:lstStyle/>
          <a:p>
            <a:r>
              <a:rPr lang="en-US" b="1" dirty="0" smtClean="0"/>
              <a:t>push</a:t>
            </a:r>
            <a:r>
              <a:rPr lang="en-US" dirty="0" smtClean="0"/>
              <a:t> (add item to top)</a:t>
            </a:r>
            <a:endParaRPr lang="en-US" dirty="0"/>
          </a:p>
        </p:txBody>
      </p:sp>
      <p:sp>
        <p:nvSpPr>
          <p:cNvPr id="14" name="Rectangle 13"/>
          <p:cNvSpPr/>
          <p:nvPr/>
        </p:nvSpPr>
        <p:spPr>
          <a:xfrm>
            <a:off x="1844964" y="1623086"/>
            <a:ext cx="4572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Freeform 21"/>
          <p:cNvSpPr/>
          <p:nvPr/>
        </p:nvSpPr>
        <p:spPr>
          <a:xfrm>
            <a:off x="2528455" y="1638366"/>
            <a:ext cx="1870363" cy="405177"/>
          </a:xfrm>
          <a:custGeom>
            <a:avLst/>
            <a:gdLst>
              <a:gd name="connsiteX0" fmla="*/ 0 w 1870363"/>
              <a:gd name="connsiteY0" fmla="*/ 150091 h 346363"/>
              <a:gd name="connsiteX1" fmla="*/ 1062181 w 1870363"/>
              <a:gd name="connsiteY1" fmla="*/ 0 h 346363"/>
              <a:gd name="connsiteX2" fmla="*/ 1062181 w 1870363"/>
              <a:gd name="connsiteY2" fmla="*/ 0 h 346363"/>
              <a:gd name="connsiteX3" fmla="*/ 1685636 w 1870363"/>
              <a:gd name="connsiteY3" fmla="*/ 80818 h 346363"/>
              <a:gd name="connsiteX4" fmla="*/ 1870363 w 1870363"/>
              <a:gd name="connsiteY4" fmla="*/ 346363 h 346363"/>
              <a:gd name="connsiteX0" fmla="*/ 0 w 1872618"/>
              <a:gd name="connsiteY0" fmla="*/ 153799 h 350071"/>
              <a:gd name="connsiteX1" fmla="*/ 1062181 w 1872618"/>
              <a:gd name="connsiteY1" fmla="*/ 3708 h 350071"/>
              <a:gd name="connsiteX2" fmla="*/ 542636 w 1872618"/>
              <a:gd name="connsiteY2" fmla="*/ 49890 h 350071"/>
              <a:gd name="connsiteX3" fmla="*/ 1685636 w 1872618"/>
              <a:gd name="connsiteY3" fmla="*/ 84526 h 350071"/>
              <a:gd name="connsiteX4" fmla="*/ 1870363 w 1872618"/>
              <a:gd name="connsiteY4" fmla="*/ 350071 h 350071"/>
              <a:gd name="connsiteX0" fmla="*/ 0 w 1870363"/>
              <a:gd name="connsiteY0" fmla="*/ 170586 h 655752"/>
              <a:gd name="connsiteX1" fmla="*/ 1062181 w 1870363"/>
              <a:gd name="connsiteY1" fmla="*/ 20495 h 655752"/>
              <a:gd name="connsiteX2" fmla="*/ 842818 w 1870363"/>
              <a:gd name="connsiteY2" fmla="*/ 655495 h 655752"/>
              <a:gd name="connsiteX3" fmla="*/ 1685636 w 1870363"/>
              <a:gd name="connsiteY3" fmla="*/ 101313 h 655752"/>
              <a:gd name="connsiteX4" fmla="*/ 1870363 w 1870363"/>
              <a:gd name="connsiteY4" fmla="*/ 366858 h 655752"/>
              <a:gd name="connsiteX0" fmla="*/ 0 w 1870363"/>
              <a:gd name="connsiteY0" fmla="*/ 81360 h 566293"/>
              <a:gd name="connsiteX1" fmla="*/ 646545 w 1870363"/>
              <a:gd name="connsiteY1" fmla="*/ 35178 h 566293"/>
              <a:gd name="connsiteX2" fmla="*/ 842818 w 1870363"/>
              <a:gd name="connsiteY2" fmla="*/ 566269 h 566293"/>
              <a:gd name="connsiteX3" fmla="*/ 1685636 w 1870363"/>
              <a:gd name="connsiteY3" fmla="*/ 12087 h 566293"/>
              <a:gd name="connsiteX4" fmla="*/ 1870363 w 1870363"/>
              <a:gd name="connsiteY4" fmla="*/ 277632 h 566293"/>
              <a:gd name="connsiteX0" fmla="*/ 0 w 1870363"/>
              <a:gd name="connsiteY0" fmla="*/ 207960 h 404232"/>
              <a:gd name="connsiteX1" fmla="*/ 646545 w 1870363"/>
              <a:gd name="connsiteY1" fmla="*/ 161778 h 404232"/>
              <a:gd name="connsiteX2" fmla="*/ 1143000 w 1870363"/>
              <a:gd name="connsiteY2" fmla="*/ 142 h 404232"/>
              <a:gd name="connsiteX3" fmla="*/ 1685636 w 1870363"/>
              <a:gd name="connsiteY3" fmla="*/ 138687 h 404232"/>
              <a:gd name="connsiteX4" fmla="*/ 1870363 w 1870363"/>
              <a:gd name="connsiteY4" fmla="*/ 404232 h 404232"/>
              <a:gd name="connsiteX0" fmla="*/ 0 w 1870363"/>
              <a:gd name="connsiteY0" fmla="*/ 208905 h 405177"/>
              <a:gd name="connsiteX1" fmla="*/ 1143000 w 1870363"/>
              <a:gd name="connsiteY1" fmla="*/ 1087 h 405177"/>
              <a:gd name="connsiteX2" fmla="*/ 1685636 w 1870363"/>
              <a:gd name="connsiteY2" fmla="*/ 139632 h 405177"/>
              <a:gd name="connsiteX3" fmla="*/ 1870363 w 1870363"/>
              <a:gd name="connsiteY3" fmla="*/ 405177 h 405177"/>
            </a:gdLst>
            <a:ahLst/>
            <a:cxnLst>
              <a:cxn ang="0">
                <a:pos x="connsiteX0" y="connsiteY0"/>
              </a:cxn>
              <a:cxn ang="0">
                <a:pos x="connsiteX1" y="connsiteY1"/>
              </a:cxn>
              <a:cxn ang="0">
                <a:pos x="connsiteX2" y="connsiteY2"/>
              </a:cxn>
              <a:cxn ang="0">
                <a:pos x="connsiteX3" y="connsiteY3"/>
              </a:cxn>
            </a:cxnLst>
            <a:rect l="l" t="t" r="r" b="b"/>
            <a:pathLst>
              <a:path w="1870363" h="405177">
                <a:moveTo>
                  <a:pt x="0" y="208905"/>
                </a:moveTo>
                <a:cubicBezTo>
                  <a:pt x="238125" y="165610"/>
                  <a:pt x="862061" y="12633"/>
                  <a:pt x="1143000" y="1087"/>
                </a:cubicBezTo>
                <a:cubicBezTo>
                  <a:pt x="1423939" y="-10459"/>
                  <a:pt x="1564409" y="72284"/>
                  <a:pt x="1685636" y="139632"/>
                </a:cubicBezTo>
                <a:cubicBezTo>
                  <a:pt x="1806863" y="206980"/>
                  <a:pt x="1870363" y="405177"/>
                  <a:pt x="1870363" y="405177"/>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4" name="Straight Connector 23"/>
          <p:cNvCxnSpPr>
            <a:stCxn id="22" idx="3"/>
          </p:cNvCxnSpPr>
          <p:nvPr/>
        </p:nvCxnSpPr>
        <p:spPr>
          <a:xfrm flipV="1">
            <a:off x="4398818" y="1863725"/>
            <a:ext cx="0" cy="17981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endCxn id="22" idx="3"/>
          </p:cNvCxnSpPr>
          <p:nvPr/>
        </p:nvCxnSpPr>
        <p:spPr>
          <a:xfrm>
            <a:off x="4267200" y="2043543"/>
            <a:ext cx="131618" cy="0"/>
          </a:xfrm>
          <a:prstGeom prst="line">
            <a:avLst/>
          </a:prstGeom>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6021339" y="1094472"/>
            <a:ext cx="2390085" cy="646331"/>
          </a:xfrm>
          <a:prstGeom prst="rect">
            <a:avLst/>
          </a:prstGeom>
          <a:noFill/>
        </p:spPr>
        <p:txBody>
          <a:bodyPr wrap="none" rtlCol="0">
            <a:spAutoFit/>
          </a:bodyPr>
          <a:lstStyle/>
          <a:p>
            <a:r>
              <a:rPr lang="en-US" b="1" dirty="0" smtClean="0"/>
              <a:t>pop </a:t>
            </a:r>
            <a:r>
              <a:rPr lang="en-US" dirty="0" smtClean="0"/>
              <a:t>(remove item to </a:t>
            </a:r>
            <a:br>
              <a:rPr lang="en-US" dirty="0" smtClean="0"/>
            </a:br>
            <a:r>
              <a:rPr lang="en-US" dirty="0" smtClean="0"/>
              <a:t>          top, and return it)</a:t>
            </a:r>
            <a:endParaRPr lang="en-US" dirty="0"/>
          </a:p>
        </p:txBody>
      </p:sp>
      <p:sp>
        <p:nvSpPr>
          <p:cNvPr id="28" name="Freeform 27"/>
          <p:cNvSpPr/>
          <p:nvPr/>
        </p:nvSpPr>
        <p:spPr>
          <a:xfrm>
            <a:off x="4707467" y="1614594"/>
            <a:ext cx="1710266" cy="375073"/>
          </a:xfrm>
          <a:custGeom>
            <a:avLst/>
            <a:gdLst>
              <a:gd name="connsiteX0" fmla="*/ 0 w 1710266"/>
              <a:gd name="connsiteY0" fmla="*/ 375073 h 375073"/>
              <a:gd name="connsiteX1" fmla="*/ 194733 w 1710266"/>
              <a:gd name="connsiteY1" fmla="*/ 146473 h 375073"/>
              <a:gd name="connsiteX2" fmla="*/ 516466 w 1710266"/>
              <a:gd name="connsiteY2" fmla="*/ 61806 h 375073"/>
              <a:gd name="connsiteX3" fmla="*/ 1032933 w 1710266"/>
              <a:gd name="connsiteY3" fmla="*/ 11006 h 375073"/>
              <a:gd name="connsiteX4" fmla="*/ 1710266 w 1710266"/>
              <a:gd name="connsiteY4" fmla="*/ 281939 h 375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0266" h="375073">
                <a:moveTo>
                  <a:pt x="0" y="375073"/>
                </a:moveTo>
                <a:cubicBezTo>
                  <a:pt x="54327" y="286878"/>
                  <a:pt x="108655" y="198684"/>
                  <a:pt x="194733" y="146473"/>
                </a:cubicBezTo>
                <a:cubicBezTo>
                  <a:pt x="280811" y="94262"/>
                  <a:pt x="376766" y="84384"/>
                  <a:pt x="516466" y="61806"/>
                </a:cubicBezTo>
                <a:cubicBezTo>
                  <a:pt x="656166" y="39228"/>
                  <a:pt x="833966" y="-25683"/>
                  <a:pt x="1032933" y="11006"/>
                </a:cubicBezTo>
                <a:cubicBezTo>
                  <a:pt x="1231900" y="47695"/>
                  <a:pt x="1710266" y="281939"/>
                  <a:pt x="1710266" y="281939"/>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Rectangle 28"/>
          <p:cNvSpPr/>
          <p:nvPr/>
        </p:nvSpPr>
        <p:spPr>
          <a:xfrm>
            <a:off x="6501631" y="2943514"/>
            <a:ext cx="457200" cy="3810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Connector 30"/>
          <p:cNvCxnSpPr>
            <a:stCxn id="28" idx="4"/>
          </p:cNvCxnSpPr>
          <p:nvPr/>
        </p:nvCxnSpPr>
        <p:spPr>
          <a:xfrm flipH="1" flipV="1">
            <a:off x="6315075" y="1740803"/>
            <a:ext cx="102658" cy="15573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28" idx="4"/>
          </p:cNvCxnSpPr>
          <p:nvPr/>
        </p:nvCxnSpPr>
        <p:spPr>
          <a:xfrm flipH="1">
            <a:off x="6232525" y="1896533"/>
            <a:ext cx="185208" cy="0"/>
          </a:xfrm>
          <a:prstGeom prst="line">
            <a:avLst/>
          </a:prstGeom>
        </p:spPr>
        <p:style>
          <a:lnRef idx="2">
            <a:schemeClr val="accent1"/>
          </a:lnRef>
          <a:fillRef idx="0">
            <a:schemeClr val="accent1"/>
          </a:fillRef>
          <a:effectRef idx="1">
            <a:schemeClr val="accent1"/>
          </a:effectRef>
          <a:fontRef idx="minor">
            <a:schemeClr val="tx1"/>
          </a:fontRef>
        </p:style>
      </p:cxnSp>
      <p:sp>
        <p:nvSpPr>
          <p:cNvPr id="35" name="Left Brace 34"/>
          <p:cNvSpPr/>
          <p:nvPr/>
        </p:nvSpPr>
        <p:spPr>
          <a:xfrm>
            <a:off x="2528455" y="2043543"/>
            <a:ext cx="824345" cy="360911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TextBox 35"/>
          <p:cNvSpPr txBox="1"/>
          <p:nvPr/>
        </p:nvSpPr>
        <p:spPr>
          <a:xfrm>
            <a:off x="335973" y="3511999"/>
            <a:ext cx="2195658" cy="646331"/>
          </a:xfrm>
          <a:prstGeom prst="rect">
            <a:avLst/>
          </a:prstGeom>
          <a:noFill/>
        </p:spPr>
        <p:txBody>
          <a:bodyPr wrap="none" rtlCol="0">
            <a:spAutoFit/>
          </a:bodyPr>
          <a:lstStyle/>
          <a:p>
            <a:r>
              <a:rPr lang="en-US" b="1" dirty="0" smtClean="0"/>
              <a:t>size</a:t>
            </a:r>
            <a:r>
              <a:rPr lang="en-US" dirty="0" smtClean="0"/>
              <a:t>(return number</a:t>
            </a:r>
            <a:br>
              <a:rPr lang="en-US" dirty="0" smtClean="0"/>
            </a:br>
            <a:r>
              <a:rPr lang="en-US" dirty="0" smtClean="0"/>
              <a:t>        of items in stack)</a:t>
            </a:r>
            <a:endParaRPr lang="en-US" dirty="0"/>
          </a:p>
        </p:txBody>
      </p:sp>
      <p:cxnSp>
        <p:nvCxnSpPr>
          <p:cNvPr id="40" name="Straight Arrow Connector 39"/>
          <p:cNvCxnSpPr/>
          <p:nvPr/>
        </p:nvCxnSpPr>
        <p:spPr>
          <a:xfrm>
            <a:off x="4927600" y="2297545"/>
            <a:ext cx="1490133" cy="826655"/>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6315075" y="3300461"/>
            <a:ext cx="2582758" cy="923330"/>
          </a:xfrm>
          <a:prstGeom prst="rect">
            <a:avLst/>
          </a:prstGeom>
          <a:noFill/>
        </p:spPr>
        <p:txBody>
          <a:bodyPr wrap="none" rtlCol="0">
            <a:spAutoFit/>
          </a:bodyPr>
          <a:lstStyle/>
          <a:p>
            <a:r>
              <a:rPr lang="en-US" b="1" dirty="0" smtClean="0"/>
              <a:t>peek </a:t>
            </a:r>
            <a:r>
              <a:rPr lang="en-US" dirty="0" smtClean="0"/>
              <a:t>(return reference to</a:t>
            </a:r>
            <a:br>
              <a:rPr lang="en-US" dirty="0" smtClean="0"/>
            </a:br>
            <a:r>
              <a:rPr lang="en-US" dirty="0" smtClean="0"/>
              <a:t>   top item, but don</a:t>
            </a:r>
            <a:r>
              <a:rPr lang="fr-FR" dirty="0" smtClean="0"/>
              <a:t>'</a:t>
            </a:r>
            <a:r>
              <a:rPr lang="en-US" dirty="0" smtClean="0"/>
              <a:t>t </a:t>
            </a:r>
            <a:br>
              <a:rPr lang="en-US" dirty="0" smtClean="0"/>
            </a:br>
            <a:r>
              <a:rPr lang="en-US" dirty="0" smtClean="0"/>
              <a:t>   remove it)≈</a:t>
            </a:r>
            <a:endParaRPr lang="en-US" dirty="0"/>
          </a:p>
        </p:txBody>
      </p:sp>
      <p:sp>
        <p:nvSpPr>
          <p:cNvPr id="42" name="TextBox 41"/>
          <p:cNvSpPr txBox="1"/>
          <p:nvPr/>
        </p:nvSpPr>
        <p:spPr>
          <a:xfrm>
            <a:off x="5514975" y="5291745"/>
            <a:ext cx="3211135" cy="646331"/>
          </a:xfrm>
          <a:prstGeom prst="rect">
            <a:avLst/>
          </a:prstGeom>
          <a:noFill/>
        </p:spPr>
        <p:txBody>
          <a:bodyPr wrap="none" rtlCol="0">
            <a:spAutoFit/>
          </a:bodyPr>
          <a:lstStyle/>
          <a:p>
            <a:r>
              <a:rPr lang="en-US" b="1" dirty="0" smtClean="0"/>
              <a:t>isEmpty </a:t>
            </a:r>
            <a:r>
              <a:rPr lang="en-US" dirty="0" smtClean="0"/>
              <a:t>( return True if no items</a:t>
            </a:r>
            <a:br>
              <a:rPr lang="en-US" dirty="0" smtClean="0"/>
            </a:br>
            <a:r>
              <a:rPr lang="en-US" dirty="0" smtClean="0"/>
              <a:t>   on the stack, False otherwise</a:t>
            </a:r>
            <a:endParaRPr lang="en-US" dirty="0"/>
          </a:p>
        </p:txBody>
      </p:sp>
      <p:sp>
        <p:nvSpPr>
          <p:cNvPr id="43" name="TextBox 42"/>
          <p:cNvSpPr txBox="1"/>
          <p:nvPr/>
        </p:nvSpPr>
        <p:spPr>
          <a:xfrm>
            <a:off x="457200" y="5767310"/>
            <a:ext cx="3485637" cy="646331"/>
          </a:xfrm>
          <a:prstGeom prst="rect">
            <a:avLst/>
          </a:prstGeom>
          <a:noFill/>
        </p:spPr>
        <p:txBody>
          <a:bodyPr wrap="none" rtlCol="0">
            <a:spAutoFit/>
          </a:bodyPr>
          <a:lstStyle/>
          <a:p>
            <a:r>
              <a:rPr lang="en-US" b="1" dirty="0" smtClean="0"/>
              <a:t>Stack</a:t>
            </a:r>
            <a:r>
              <a:rPr lang="en-US" dirty="0" smtClean="0"/>
              <a:t>() create a new empty </a:t>
            </a:r>
            <a:br>
              <a:rPr lang="en-US" dirty="0" smtClean="0"/>
            </a:br>
            <a:r>
              <a:rPr lang="en-US" dirty="0" smtClean="0"/>
              <a:t>    stack and return a reference to it </a:t>
            </a:r>
            <a:endParaRPr lang="en-US" dirty="0"/>
          </a:p>
        </p:txBody>
      </p:sp>
      <p:sp>
        <p:nvSpPr>
          <p:cNvPr id="45" name="Rectangle 44"/>
          <p:cNvSpPr/>
          <p:nvPr/>
        </p:nvSpPr>
        <p:spPr>
          <a:xfrm>
            <a:off x="6464300" y="1752600"/>
            <a:ext cx="4572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1883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57400" y="2082800"/>
            <a:ext cx="5029200" cy="2692400"/>
          </a:xfrm>
          <a:prstGeom prst="rect">
            <a:avLst/>
          </a:prstGeom>
        </p:spPr>
      </p:pic>
    </p:spTree>
    <p:extLst>
      <p:ext uri="{BB962C8B-B14F-4D97-AF65-F5344CB8AC3E}">
        <p14:creationId xmlns:p14="http://schemas.microsoft.com/office/powerpoint/2010/main" val="1450328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in first out   =   </a:t>
            </a:r>
            <a:r>
              <a:rPr lang="en-US" sz="6600" b="1" dirty="0" smtClean="0"/>
              <a:t>LIFO</a:t>
            </a:r>
            <a:endParaRPr lang="en-US" b="1" dirty="0"/>
          </a:p>
        </p:txBody>
      </p:sp>
      <p:pic>
        <p:nvPicPr>
          <p:cNvPr id="6" name="Picture 5"/>
          <p:cNvPicPr>
            <a:picLocks noChangeAspect="1"/>
          </p:cNvPicPr>
          <p:nvPr/>
        </p:nvPicPr>
        <p:blipFill>
          <a:blip r:embed="rId3"/>
          <a:stretch>
            <a:fillRect/>
          </a:stretch>
        </p:blipFill>
        <p:spPr>
          <a:xfrm>
            <a:off x="1333500" y="2019300"/>
            <a:ext cx="6477000" cy="2806700"/>
          </a:xfrm>
          <a:prstGeom prst="rect">
            <a:avLst/>
          </a:prstGeom>
        </p:spPr>
      </p:pic>
      <p:sp>
        <p:nvSpPr>
          <p:cNvPr id="7" name="TextBox 6"/>
          <p:cNvSpPr txBox="1"/>
          <p:nvPr/>
        </p:nvSpPr>
        <p:spPr>
          <a:xfrm>
            <a:off x="317500" y="5245100"/>
            <a:ext cx="8774958" cy="1077218"/>
          </a:xfrm>
          <a:prstGeom prst="rect">
            <a:avLst/>
          </a:prstGeom>
          <a:noFill/>
        </p:spPr>
        <p:txBody>
          <a:bodyPr wrap="none" rtlCol="0">
            <a:spAutoFit/>
          </a:bodyPr>
          <a:lstStyle/>
          <a:p>
            <a:r>
              <a:rPr lang="en-US" sz="3200" dirty="0" smtClean="0"/>
              <a:t>good for reversing order</a:t>
            </a:r>
          </a:p>
          <a:p>
            <a:r>
              <a:rPr lang="en-US" sz="3200" dirty="0" smtClean="0"/>
              <a:t>good for matching up nested structures  ( ( ) ( ()() ) )</a:t>
            </a:r>
            <a:endParaRPr lang="en-US" sz="3200" dirty="0"/>
          </a:p>
        </p:txBody>
      </p:sp>
    </p:spTree>
    <p:extLst>
      <p:ext uri="{BB962C8B-B14F-4D97-AF65-F5344CB8AC3E}">
        <p14:creationId xmlns:p14="http://schemas.microsoft.com/office/powerpoint/2010/main" val="1037088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ADT (abstract data type)</a:t>
            </a:r>
            <a:endParaRPr lang="en-US" dirty="0"/>
          </a:p>
        </p:txBody>
      </p:sp>
      <p:sp>
        <p:nvSpPr>
          <p:cNvPr id="3" name="Content Placeholder 2"/>
          <p:cNvSpPr>
            <a:spLocks noGrp="1"/>
          </p:cNvSpPr>
          <p:nvPr>
            <p:ph idx="1"/>
          </p:nvPr>
        </p:nvSpPr>
        <p:spPr>
          <a:xfrm>
            <a:off x="457200" y="1600200"/>
            <a:ext cx="8229600" cy="5003800"/>
          </a:xfrm>
        </p:spPr>
        <p:txBody>
          <a:bodyPr>
            <a:normAutofit fontScale="77500" lnSpcReduction="20000"/>
          </a:bodyPr>
          <a:lstStyle/>
          <a:p>
            <a:pPr marL="0" indent="0">
              <a:spcBef>
                <a:spcPts val="0"/>
              </a:spcBef>
              <a:spcAft>
                <a:spcPts val="1400"/>
              </a:spcAft>
              <a:buNone/>
            </a:pPr>
            <a:r>
              <a:rPr lang="en-US" b="1" dirty="0" smtClean="0">
                <a:latin typeface="Consolas"/>
                <a:cs typeface="Consolas"/>
              </a:rPr>
              <a:t>Stack()</a:t>
            </a:r>
            <a:r>
              <a:rPr lang="en-US" dirty="0" smtClean="0"/>
              <a:t> creates a new stack that is empty. It needs no parameters and returns an empty stack.</a:t>
            </a:r>
          </a:p>
          <a:p>
            <a:pPr marL="0" indent="0">
              <a:spcBef>
                <a:spcPts val="0"/>
              </a:spcBef>
              <a:spcAft>
                <a:spcPts val="1400"/>
              </a:spcAft>
              <a:buNone/>
            </a:pPr>
            <a:r>
              <a:rPr lang="en-US" b="1" dirty="0" smtClean="0">
                <a:latin typeface="Consolas"/>
                <a:cs typeface="Consolas"/>
              </a:rPr>
              <a:t>push(item) </a:t>
            </a:r>
            <a:r>
              <a:rPr lang="en-US" dirty="0" smtClean="0"/>
              <a:t>adds a new item to the top of the stack. It needs the item and returns nothing.</a:t>
            </a:r>
          </a:p>
          <a:p>
            <a:pPr marL="0" indent="0">
              <a:spcBef>
                <a:spcPts val="0"/>
              </a:spcBef>
              <a:spcAft>
                <a:spcPts val="1400"/>
              </a:spcAft>
              <a:buNone/>
            </a:pPr>
            <a:r>
              <a:rPr lang="en-US" b="1" dirty="0" smtClean="0">
                <a:latin typeface="Consolas"/>
                <a:cs typeface="Consolas"/>
              </a:rPr>
              <a:t>pop() </a:t>
            </a:r>
            <a:r>
              <a:rPr lang="en-US" dirty="0" smtClean="0"/>
              <a:t>removes the top item from the stack. It needs no parameters and returns the item. The stack is modified.</a:t>
            </a:r>
          </a:p>
          <a:p>
            <a:pPr marL="0" indent="0">
              <a:spcBef>
                <a:spcPts val="0"/>
              </a:spcBef>
              <a:spcAft>
                <a:spcPts val="1400"/>
              </a:spcAft>
              <a:buNone/>
            </a:pPr>
            <a:r>
              <a:rPr lang="en-US" b="1" dirty="0" smtClean="0">
                <a:latin typeface="Consolas"/>
                <a:cs typeface="Consolas"/>
              </a:rPr>
              <a:t>peek() </a:t>
            </a:r>
            <a:r>
              <a:rPr lang="en-US" dirty="0" smtClean="0"/>
              <a:t>returns the top item from the stack but does not remove it. It needs no parameters. The stack is not modified.</a:t>
            </a:r>
          </a:p>
          <a:p>
            <a:pPr marL="0" indent="0">
              <a:spcBef>
                <a:spcPts val="0"/>
              </a:spcBef>
              <a:spcAft>
                <a:spcPts val="1400"/>
              </a:spcAft>
              <a:buNone/>
            </a:pPr>
            <a:r>
              <a:rPr lang="en-US" b="1" dirty="0" smtClean="0">
                <a:latin typeface="Consolas"/>
                <a:cs typeface="Consolas"/>
              </a:rPr>
              <a:t>isEmpty() </a:t>
            </a:r>
            <a:r>
              <a:rPr lang="en-US" dirty="0" smtClean="0"/>
              <a:t>tests to see whether the stack is empty. It needs no parameters and returns a boolean value.</a:t>
            </a:r>
          </a:p>
          <a:p>
            <a:pPr marL="0" indent="0">
              <a:spcBef>
                <a:spcPts val="0"/>
              </a:spcBef>
              <a:spcAft>
                <a:spcPts val="1400"/>
              </a:spcAft>
              <a:buNone/>
            </a:pPr>
            <a:r>
              <a:rPr lang="en-US" b="1" dirty="0" smtClean="0">
                <a:latin typeface="Consolas"/>
                <a:cs typeface="Consolas"/>
              </a:rPr>
              <a:t>size() </a:t>
            </a:r>
            <a:r>
              <a:rPr lang="en-US" dirty="0" smtClean="0"/>
              <a:t>returns the number of items on the stack. It needs no parameters and returns an integer.</a:t>
            </a:r>
            <a:endParaRPr lang="en-US" dirty="0"/>
          </a:p>
        </p:txBody>
      </p:sp>
    </p:spTree>
    <p:extLst>
      <p:ext uri="{BB962C8B-B14F-4D97-AF65-F5344CB8AC3E}">
        <p14:creationId xmlns:p14="http://schemas.microsoft.com/office/powerpoint/2010/main" val="3722029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11532471"/>
              </p:ext>
            </p:extLst>
          </p:nvPr>
        </p:nvGraphicFramePr>
        <p:xfrm>
          <a:off x="406400" y="308447"/>
          <a:ext cx="8267700" cy="5978052"/>
        </p:xfrm>
        <a:graphic>
          <a:graphicData uri="http://schemas.openxmlformats.org/drawingml/2006/table">
            <a:tbl>
              <a:tblPr/>
              <a:tblGrid>
                <a:gridCol w="2755900"/>
                <a:gridCol w="3279172"/>
                <a:gridCol w="2232628"/>
              </a:tblGrid>
              <a:tr h="407185">
                <a:tc>
                  <a:txBody>
                    <a:bodyPr/>
                    <a:lstStyle/>
                    <a:p>
                      <a:pPr algn="l" fontAlgn="b"/>
                      <a:r>
                        <a:rPr lang="en-US" sz="1800" b="1" i="0" u="none" strike="noStrike">
                          <a:solidFill>
                            <a:srgbClr val="000000"/>
                          </a:solidFill>
                          <a:effectLst/>
                          <a:latin typeface="Arial"/>
                        </a:rPr>
                        <a:t>Stack Operation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800" b="1" i="0" u="none" strike="noStrike">
                          <a:solidFill>
                            <a:srgbClr val="000000"/>
                          </a:solidFill>
                          <a:effectLst/>
                          <a:latin typeface="Arial"/>
                        </a:rPr>
                        <a:t>Stack Contents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800" b="1" i="0" u="none" strike="noStrike">
                          <a:solidFill>
                            <a:srgbClr val="000000"/>
                          </a:solidFill>
                          <a:effectLst/>
                          <a:latin typeface="Arial"/>
                        </a:rPr>
                        <a:t>Return Value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407185">
                <a:tc>
                  <a:txBody>
                    <a:bodyPr/>
                    <a:lstStyle/>
                    <a:p>
                      <a:pPr algn="l" fontAlgn="b"/>
                      <a:r>
                        <a:rPr lang="en-US" sz="1800" b="0" i="0" u="none" strike="noStrike">
                          <a:solidFill>
                            <a:srgbClr val="000000"/>
                          </a:solidFill>
                          <a:effectLst/>
                          <a:latin typeface="Consolas"/>
                        </a:rPr>
                        <a:t>s = Stack()</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onsolas"/>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onsolas"/>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7185">
                <a:tc>
                  <a:txBody>
                    <a:bodyPr/>
                    <a:lstStyle/>
                    <a:p>
                      <a:pPr algn="l" fontAlgn="b"/>
                      <a:r>
                        <a:rPr lang="en-US" sz="1800" b="0" i="0" u="none" strike="noStrike">
                          <a:solidFill>
                            <a:srgbClr val="000000"/>
                          </a:solidFill>
                          <a:effectLst/>
                          <a:latin typeface="Consolas"/>
                        </a:rPr>
                        <a:t>s.isEmpty()</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onsolas"/>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onsolas"/>
                        </a:rPr>
                        <a:t>TRUE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7185">
                <a:tc>
                  <a:txBody>
                    <a:bodyPr/>
                    <a:lstStyle/>
                    <a:p>
                      <a:pPr algn="l" fontAlgn="b"/>
                      <a:r>
                        <a:rPr lang="en-US" sz="1800" b="0" i="0" u="none" strike="noStrike">
                          <a:solidFill>
                            <a:srgbClr val="000000"/>
                          </a:solidFill>
                          <a:effectLst/>
                          <a:latin typeface="Consolas"/>
                        </a:rPr>
                        <a:t>s.push(4)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onsolas"/>
                        </a:rPr>
                        <a:t>[4]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onsolas"/>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7185">
                <a:tc>
                  <a:txBody>
                    <a:bodyPr/>
                    <a:lstStyle/>
                    <a:p>
                      <a:pPr algn="l" fontAlgn="b"/>
                      <a:r>
                        <a:rPr lang="en-US" sz="1800" b="0" i="0" u="none" strike="noStrike">
                          <a:solidFill>
                            <a:srgbClr val="000000"/>
                          </a:solidFill>
                          <a:effectLst/>
                          <a:latin typeface="Consolas"/>
                        </a:rPr>
                        <a:t>s.push('dog')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tr-TR" sz="1800" b="0" i="0" u="none" strike="noStrike">
                          <a:solidFill>
                            <a:srgbClr val="000000"/>
                          </a:solidFill>
                          <a:effectLst/>
                          <a:latin typeface="Consolas"/>
                        </a:rPr>
                        <a:t>[4,'dog']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onsolas"/>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7185">
                <a:tc>
                  <a:txBody>
                    <a:bodyPr/>
                    <a:lstStyle/>
                    <a:p>
                      <a:pPr algn="l" fontAlgn="b"/>
                      <a:r>
                        <a:rPr lang="en-US" sz="1800" b="0" i="0" u="none" strike="noStrike">
                          <a:solidFill>
                            <a:srgbClr val="000000"/>
                          </a:solidFill>
                          <a:effectLst/>
                          <a:latin typeface="Consolas"/>
                        </a:rPr>
                        <a:t>s.peek()</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tr-TR" sz="1800" b="0" i="0" u="none" strike="noStrike">
                          <a:solidFill>
                            <a:srgbClr val="000000"/>
                          </a:solidFill>
                          <a:effectLst/>
                          <a:latin typeface="Consolas"/>
                        </a:rPr>
                        <a:t>[4,'dog']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tr-TR" sz="1800" b="0" i="0" u="none" strike="noStrike">
                          <a:solidFill>
                            <a:srgbClr val="000000"/>
                          </a:solidFill>
                          <a:effectLst/>
                          <a:latin typeface="Consolas"/>
                        </a:rPr>
                        <a:t>'dog'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7185">
                <a:tc>
                  <a:txBody>
                    <a:bodyPr/>
                    <a:lstStyle/>
                    <a:p>
                      <a:pPr algn="l" fontAlgn="b"/>
                      <a:r>
                        <a:rPr lang="en-US" sz="1800" b="0" i="0" u="none" strike="noStrike">
                          <a:solidFill>
                            <a:srgbClr val="000000"/>
                          </a:solidFill>
                          <a:effectLst/>
                          <a:latin typeface="Consolas"/>
                        </a:rPr>
                        <a:t>s.push(True)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tr-TR" sz="1800" b="0" i="0" u="none" strike="noStrike">
                          <a:solidFill>
                            <a:srgbClr val="000000"/>
                          </a:solidFill>
                          <a:effectLst/>
                          <a:latin typeface="Consolas"/>
                        </a:rPr>
                        <a:t>[4,'dog',True]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onsolas"/>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7185">
                <a:tc>
                  <a:txBody>
                    <a:bodyPr/>
                    <a:lstStyle/>
                    <a:p>
                      <a:pPr algn="l" fontAlgn="b"/>
                      <a:r>
                        <a:rPr lang="en-US" sz="1800" b="0" i="0" u="none" strike="noStrike">
                          <a:solidFill>
                            <a:srgbClr val="000000"/>
                          </a:solidFill>
                          <a:effectLst/>
                          <a:latin typeface="Consolas"/>
                        </a:rPr>
                        <a:t>s.size()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tr-TR" sz="1800" b="0" i="0" u="none" strike="noStrike">
                          <a:solidFill>
                            <a:srgbClr val="000000"/>
                          </a:solidFill>
                          <a:effectLst/>
                          <a:latin typeface="Consolas"/>
                        </a:rPr>
                        <a:t>[4,'dog',True]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onsolas"/>
                        </a:rPr>
                        <a:t>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7185">
                <a:tc>
                  <a:txBody>
                    <a:bodyPr/>
                    <a:lstStyle/>
                    <a:p>
                      <a:pPr algn="l" fontAlgn="b"/>
                      <a:r>
                        <a:rPr lang="en-US" sz="1800" b="0" i="0" u="none" strike="noStrike">
                          <a:solidFill>
                            <a:srgbClr val="000000"/>
                          </a:solidFill>
                          <a:effectLst/>
                          <a:latin typeface="Consolas"/>
                        </a:rPr>
                        <a:t>s.isEmpty()</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tr-TR" sz="1800" b="0" i="0" u="none" strike="noStrike">
                          <a:solidFill>
                            <a:srgbClr val="000000"/>
                          </a:solidFill>
                          <a:effectLst/>
                          <a:latin typeface="Consolas"/>
                        </a:rPr>
                        <a:t>[4,'dog',True]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onsolas"/>
                        </a:rPr>
                        <a:t>FALSE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7185">
                <a:tc>
                  <a:txBody>
                    <a:bodyPr/>
                    <a:lstStyle/>
                    <a:p>
                      <a:pPr algn="l" fontAlgn="b"/>
                      <a:r>
                        <a:rPr lang="en-US" sz="1800" b="0" i="0" u="none" strike="noStrike">
                          <a:solidFill>
                            <a:srgbClr val="000000"/>
                          </a:solidFill>
                          <a:effectLst/>
                          <a:latin typeface="Consolas"/>
                        </a:rPr>
                        <a:t>s.push(8.4)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tr-TR" sz="1800" b="0" i="0" u="none" strike="noStrike">
                          <a:solidFill>
                            <a:srgbClr val="000000"/>
                          </a:solidFill>
                          <a:effectLst/>
                          <a:latin typeface="Consolas"/>
                        </a:rPr>
                        <a:t>[4,'dog',True,8.4]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onsolas"/>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7185">
                <a:tc>
                  <a:txBody>
                    <a:bodyPr/>
                    <a:lstStyle/>
                    <a:p>
                      <a:pPr algn="l" fontAlgn="b"/>
                      <a:r>
                        <a:rPr lang="en-US" sz="1800" b="0" i="0" u="none" strike="noStrike">
                          <a:solidFill>
                            <a:srgbClr val="000000"/>
                          </a:solidFill>
                          <a:effectLst/>
                          <a:latin typeface="Consolas"/>
                        </a:rPr>
                        <a:t>s.pop()</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tr-TR" sz="1800" b="0" i="0" u="none" strike="noStrike">
                          <a:solidFill>
                            <a:srgbClr val="000000"/>
                          </a:solidFill>
                          <a:effectLst/>
                          <a:latin typeface="Consolas"/>
                        </a:rPr>
                        <a:t>[4,'dog',True]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onsolas"/>
                        </a:rPr>
                        <a:t>8.4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7185">
                <a:tc>
                  <a:txBody>
                    <a:bodyPr/>
                    <a:lstStyle/>
                    <a:p>
                      <a:pPr algn="l" fontAlgn="b"/>
                      <a:r>
                        <a:rPr lang="en-US" sz="1800" b="0" i="0" u="none" strike="noStrike">
                          <a:solidFill>
                            <a:srgbClr val="000000"/>
                          </a:solidFill>
                          <a:effectLst/>
                          <a:latin typeface="Consolas"/>
                        </a:rPr>
                        <a:t>s.pop()</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tr-TR" sz="1800" b="0" i="0" u="none" strike="noStrike">
                          <a:solidFill>
                            <a:srgbClr val="000000"/>
                          </a:solidFill>
                          <a:effectLst/>
                          <a:latin typeface="Consolas"/>
                        </a:rPr>
                        <a:t>[4,'dog']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onsolas"/>
                        </a:rPr>
                        <a:t>TRUE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7185">
                <a:tc>
                  <a:txBody>
                    <a:bodyPr/>
                    <a:lstStyle/>
                    <a:p>
                      <a:pPr algn="l" fontAlgn="b"/>
                      <a:r>
                        <a:rPr lang="en-US" sz="1800" b="0" i="0" u="none" strike="noStrike">
                          <a:solidFill>
                            <a:srgbClr val="000000"/>
                          </a:solidFill>
                          <a:effectLst/>
                          <a:latin typeface="Consolas"/>
                        </a:rPr>
                        <a:t>s.size()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tr-TR" sz="1800" b="0" i="0" u="none" strike="noStrike">
                          <a:solidFill>
                            <a:srgbClr val="000000"/>
                          </a:solidFill>
                          <a:effectLst/>
                          <a:latin typeface="Consolas"/>
                        </a:rPr>
                        <a:t>[4,'dog']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onsolas"/>
                        </a:rPr>
                        <a:t>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462">
                <a:tc>
                  <a:txBody>
                    <a:bodyPr/>
                    <a:lstStyle/>
                    <a:p>
                      <a:pPr algn="l" fontAlgn="b"/>
                      <a:r>
                        <a:rPr lang="en-US" sz="1200" b="0" i="0" u="none" strike="noStrike">
                          <a:solidFill>
                            <a:srgbClr val="000000"/>
                          </a:solidFill>
                          <a:effectLst/>
                          <a:latin typeface="Calibri"/>
                        </a:rPr>
                        <a:t> </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a:rPr>
                        <a:t> </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a:rPr>
                        <a:t> </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r>
              <a:tr h="407185">
                <a:tc>
                  <a:txBody>
                    <a:bodyPr/>
                    <a:lstStyle/>
                    <a:p>
                      <a:pPr algn="l" fontAlgn="b"/>
                      <a:r>
                        <a:rPr lang="en-US" sz="1800" b="0" i="0" u="none" strike="noStrike">
                          <a:solidFill>
                            <a:srgbClr val="000000"/>
                          </a:solidFill>
                          <a:effectLst/>
                          <a:latin typeface="Arial"/>
                        </a:rPr>
                        <a:t>Note: top is on left</a:t>
                      </a:r>
                    </a:p>
                  </a:txBody>
                  <a:tcPr marL="12700" marR="12700" marT="1270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l" fontAlgn="b"/>
                      <a:endParaRPr lang="en-US" sz="1200" b="0" i="0" u="none" strike="noStrike" dirty="0">
                        <a:solidFill>
                          <a:srgbClr val="000000"/>
                        </a:solidFill>
                        <a:effectLst/>
                        <a:latin typeface="Calibri"/>
                      </a:endParaRPr>
                    </a:p>
                  </a:txBody>
                  <a:tcPr marL="12700" marR="12700" marT="12700" marB="0" anchor="b">
                    <a:lnL>
                      <a:noFill/>
                    </a:lnL>
                    <a:lnR>
                      <a:noFill/>
                    </a:lnR>
                    <a:lnT>
                      <a:noFill/>
                    </a:lnT>
                    <a:lnB>
                      <a:noFill/>
                    </a:lnB>
                  </a:tcPr>
                </a:tc>
              </a:tr>
            </a:tbl>
          </a:graphicData>
        </a:graphic>
      </p:graphicFrame>
    </p:spTree>
    <p:extLst>
      <p:ext uri="{BB962C8B-B14F-4D97-AF65-F5344CB8AC3E}">
        <p14:creationId xmlns:p14="http://schemas.microsoft.com/office/powerpoint/2010/main" val="3550446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304</TotalTime>
  <Words>988</Words>
  <Application>Microsoft Macintosh PowerPoint</Application>
  <PresentationFormat>On-screen Show (4:3)</PresentationFormat>
  <Paragraphs>146</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Chapter 3  Basic Data Structures</vt:lpstr>
      <vt:lpstr>Linear Structure</vt:lpstr>
      <vt:lpstr>Linear Structures</vt:lpstr>
      <vt:lpstr>PowerPoint Presentation</vt:lpstr>
      <vt:lpstr>Stack</vt:lpstr>
      <vt:lpstr>PowerPoint Presentation</vt:lpstr>
      <vt:lpstr>Last in first out   =   LIFO</vt:lpstr>
      <vt:lpstr>Stack ADT (abstract data type)</vt:lpstr>
      <vt:lpstr>PowerPoint Presentation</vt:lpstr>
      <vt:lpstr>Implementation</vt:lpstr>
      <vt:lpstr>Stack for balance parentheses</vt:lpstr>
      <vt:lpstr>consider</vt:lpstr>
      <vt:lpstr>The program challenge</vt:lpstr>
      <vt:lpstr>function parChecker(s)</vt:lpstr>
      <vt:lpstr>General balanced symbols</vt:lpstr>
      <vt:lpstr>Converting decimal to binary</vt:lpstr>
      <vt:lpstr>PowerPoint Presentation</vt:lpstr>
      <vt:lpstr>PowerPoint Presentation</vt:lpstr>
      <vt:lpstr>Easy divide by 2 and collect remainders</vt:lpstr>
      <vt:lpstr>PowerPoint Presentation</vt:lpstr>
      <vt:lpstr>do any base</vt:lpstr>
    </vt:vector>
  </TitlesOfParts>
  <Company>LBCC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Basic Data Structures</dc:title>
  <dc:creator>Gerry Jenkins</dc:creator>
  <cp:lastModifiedBy>Gerry Jenkins</cp:lastModifiedBy>
  <cp:revision>15</cp:revision>
  <dcterms:created xsi:type="dcterms:W3CDTF">2015-03-12T21:06:51Z</dcterms:created>
  <dcterms:modified xsi:type="dcterms:W3CDTF">2015-03-14T00:10:17Z</dcterms:modified>
</cp:coreProperties>
</file>