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2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B8-B312-7A45-A9C8-981A053B2EBE}" type="datetimeFigureOut">
              <a:rPr lang="en-US" smtClean="0"/>
              <a:t>March/16/15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672F-888E-0F47-806D-3AAF098D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1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B8-B312-7A45-A9C8-981A053B2EBE}" type="datetimeFigureOut">
              <a:rPr lang="en-US" smtClean="0"/>
              <a:t>March/16/15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672F-888E-0F47-806D-3AAF098D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B8-B312-7A45-A9C8-981A053B2EBE}" type="datetimeFigureOut">
              <a:rPr lang="en-US" smtClean="0"/>
              <a:t>March/16/15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672F-888E-0F47-806D-3AAF098D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B8-B312-7A45-A9C8-981A053B2EBE}" type="datetimeFigureOut">
              <a:rPr lang="en-US" smtClean="0"/>
              <a:t>March/16/15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672F-888E-0F47-806D-3AAF098D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3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B8-B312-7A45-A9C8-981A053B2EBE}" type="datetimeFigureOut">
              <a:rPr lang="en-US" smtClean="0"/>
              <a:t>March/16/15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672F-888E-0F47-806D-3AAF098D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0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B8-B312-7A45-A9C8-981A053B2EBE}" type="datetimeFigureOut">
              <a:rPr lang="en-US" smtClean="0"/>
              <a:t>March/16/15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672F-888E-0F47-806D-3AAF098D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2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B8-B312-7A45-A9C8-981A053B2EBE}" type="datetimeFigureOut">
              <a:rPr lang="en-US" smtClean="0"/>
              <a:t>March/16/15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672F-888E-0F47-806D-3AAF098D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B8-B312-7A45-A9C8-981A053B2EBE}" type="datetimeFigureOut">
              <a:rPr lang="en-US" smtClean="0"/>
              <a:t>March/16/15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672F-888E-0F47-806D-3AAF098D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B8-B312-7A45-A9C8-981A053B2EBE}" type="datetimeFigureOut">
              <a:rPr lang="en-US" smtClean="0"/>
              <a:t>March/16/15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672F-888E-0F47-806D-3AAF098D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7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B8-B312-7A45-A9C8-981A053B2EBE}" type="datetimeFigureOut">
              <a:rPr lang="en-US" smtClean="0"/>
              <a:t>March/16/15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672F-888E-0F47-806D-3AAF098D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7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B8-B312-7A45-A9C8-981A053B2EBE}" type="datetimeFigureOut">
              <a:rPr lang="en-US" smtClean="0"/>
              <a:t>March/16/15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672F-888E-0F47-806D-3AAF098D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7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B3B8-B312-7A45-A9C8-981A053B2EBE}" type="datetimeFigureOut">
              <a:rPr lang="en-US" smtClean="0"/>
              <a:t>March/16/15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8672F-888E-0F47-806D-3AAF098D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2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nFix, prefix, postfix and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stacks </a:t>
            </a:r>
          </a:p>
          <a:p>
            <a:r>
              <a:rPr lang="en-US" dirty="0" smtClean="0"/>
              <a:t>with some file IO thrown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6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to convert infix to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fully parenthesize an expression every pair of parentheses denotes two operands with an operator in the middle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(   A   +   (   B   *   C   )   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107664" y="3378267"/>
            <a:ext cx="1315749" cy="550379"/>
          </a:xfrm>
          <a:custGeom>
            <a:avLst/>
            <a:gdLst>
              <a:gd name="connsiteX0" fmla="*/ 0 w 2156366"/>
              <a:gd name="connsiteY0" fmla="*/ 367651 h 550379"/>
              <a:gd name="connsiteX1" fmla="*/ 374623 w 2156366"/>
              <a:gd name="connsiteY1" fmla="*/ 47878 h 550379"/>
              <a:gd name="connsiteX2" fmla="*/ 1215240 w 2156366"/>
              <a:gd name="connsiteY2" fmla="*/ 20469 h 550379"/>
              <a:gd name="connsiteX3" fmla="*/ 1873115 w 2156366"/>
              <a:gd name="connsiteY3" fmla="*/ 47878 h 550379"/>
              <a:gd name="connsiteX4" fmla="*/ 2156366 w 2156366"/>
              <a:gd name="connsiteY4" fmla="*/ 550379 h 550379"/>
              <a:gd name="connsiteX5" fmla="*/ 2156366 w 2156366"/>
              <a:gd name="connsiteY5" fmla="*/ 550379 h 55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366" h="550379">
                <a:moveTo>
                  <a:pt x="0" y="367651"/>
                </a:moveTo>
                <a:cubicBezTo>
                  <a:pt x="86041" y="236696"/>
                  <a:pt x="172083" y="105742"/>
                  <a:pt x="374623" y="47878"/>
                </a:cubicBezTo>
                <a:cubicBezTo>
                  <a:pt x="577163" y="-9986"/>
                  <a:pt x="965491" y="20469"/>
                  <a:pt x="1215240" y="20469"/>
                </a:cubicBezTo>
                <a:cubicBezTo>
                  <a:pt x="1464989" y="20469"/>
                  <a:pt x="1716261" y="-40440"/>
                  <a:pt x="1873115" y="47878"/>
                </a:cubicBezTo>
                <a:cubicBezTo>
                  <a:pt x="2029969" y="136196"/>
                  <a:pt x="2156366" y="550379"/>
                  <a:pt x="2156366" y="550379"/>
                </a:cubicBezTo>
                <a:lnTo>
                  <a:pt x="2156366" y="550379"/>
                </a:ln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71590" y="5299104"/>
            <a:ext cx="58061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move operator to postfix position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5762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to convert infix to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fully parenthesize an expression every pair of parentheses denotes two operands with an operator in the middle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(   A   +   (   B       C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*</a:t>
            </a:r>
            <a:r>
              <a:rPr lang="en-US" dirty="0" smtClean="0">
                <a:latin typeface="Consolas"/>
                <a:cs typeface="Consolas"/>
              </a:rPr>
              <a:t> )   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107664" y="3378267"/>
            <a:ext cx="1315749" cy="550379"/>
          </a:xfrm>
          <a:custGeom>
            <a:avLst/>
            <a:gdLst>
              <a:gd name="connsiteX0" fmla="*/ 0 w 2156366"/>
              <a:gd name="connsiteY0" fmla="*/ 367651 h 550379"/>
              <a:gd name="connsiteX1" fmla="*/ 374623 w 2156366"/>
              <a:gd name="connsiteY1" fmla="*/ 47878 h 550379"/>
              <a:gd name="connsiteX2" fmla="*/ 1215240 w 2156366"/>
              <a:gd name="connsiteY2" fmla="*/ 20469 h 550379"/>
              <a:gd name="connsiteX3" fmla="*/ 1873115 w 2156366"/>
              <a:gd name="connsiteY3" fmla="*/ 47878 h 550379"/>
              <a:gd name="connsiteX4" fmla="*/ 2156366 w 2156366"/>
              <a:gd name="connsiteY4" fmla="*/ 550379 h 550379"/>
              <a:gd name="connsiteX5" fmla="*/ 2156366 w 2156366"/>
              <a:gd name="connsiteY5" fmla="*/ 550379 h 55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366" h="550379">
                <a:moveTo>
                  <a:pt x="0" y="367651"/>
                </a:moveTo>
                <a:cubicBezTo>
                  <a:pt x="86041" y="236696"/>
                  <a:pt x="172083" y="105742"/>
                  <a:pt x="374623" y="47878"/>
                </a:cubicBezTo>
                <a:cubicBezTo>
                  <a:pt x="577163" y="-9986"/>
                  <a:pt x="965491" y="20469"/>
                  <a:pt x="1215240" y="20469"/>
                </a:cubicBezTo>
                <a:cubicBezTo>
                  <a:pt x="1464989" y="20469"/>
                  <a:pt x="1716261" y="-40440"/>
                  <a:pt x="1873115" y="47878"/>
                </a:cubicBezTo>
                <a:cubicBezTo>
                  <a:pt x="2029969" y="136196"/>
                  <a:pt x="2156366" y="550379"/>
                  <a:pt x="2156366" y="550379"/>
                </a:cubicBezTo>
                <a:lnTo>
                  <a:pt x="2156366" y="550379"/>
                </a:ln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2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to convert infix to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when you fully parenthesize an expression every pair of parentheses denotes two operands with an operator in the middle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   A  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   (   B       C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*</a:t>
            </a:r>
            <a:r>
              <a:rPr lang="en-US" dirty="0" smtClean="0">
                <a:latin typeface="Consolas"/>
                <a:cs typeface="Consolas"/>
              </a:rPr>
              <a:t> )  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   1       --------2--------</a:t>
            </a:r>
            <a:endParaRPr lang="en-US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576675" y="3378267"/>
            <a:ext cx="4723905" cy="550379"/>
          </a:xfrm>
          <a:custGeom>
            <a:avLst/>
            <a:gdLst>
              <a:gd name="connsiteX0" fmla="*/ 0 w 2156366"/>
              <a:gd name="connsiteY0" fmla="*/ 367651 h 550379"/>
              <a:gd name="connsiteX1" fmla="*/ 374623 w 2156366"/>
              <a:gd name="connsiteY1" fmla="*/ 47878 h 550379"/>
              <a:gd name="connsiteX2" fmla="*/ 1215240 w 2156366"/>
              <a:gd name="connsiteY2" fmla="*/ 20469 h 550379"/>
              <a:gd name="connsiteX3" fmla="*/ 1873115 w 2156366"/>
              <a:gd name="connsiteY3" fmla="*/ 47878 h 550379"/>
              <a:gd name="connsiteX4" fmla="*/ 2156366 w 2156366"/>
              <a:gd name="connsiteY4" fmla="*/ 550379 h 550379"/>
              <a:gd name="connsiteX5" fmla="*/ 2156366 w 2156366"/>
              <a:gd name="connsiteY5" fmla="*/ 550379 h 55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366" h="550379">
                <a:moveTo>
                  <a:pt x="0" y="367651"/>
                </a:moveTo>
                <a:cubicBezTo>
                  <a:pt x="86041" y="236696"/>
                  <a:pt x="172083" y="105742"/>
                  <a:pt x="374623" y="47878"/>
                </a:cubicBezTo>
                <a:cubicBezTo>
                  <a:pt x="577163" y="-9986"/>
                  <a:pt x="965491" y="20469"/>
                  <a:pt x="1215240" y="20469"/>
                </a:cubicBezTo>
                <a:cubicBezTo>
                  <a:pt x="1464989" y="20469"/>
                  <a:pt x="1716261" y="-40440"/>
                  <a:pt x="1873115" y="47878"/>
                </a:cubicBezTo>
                <a:cubicBezTo>
                  <a:pt x="2029969" y="136196"/>
                  <a:pt x="2156366" y="550379"/>
                  <a:pt x="2156366" y="550379"/>
                </a:cubicBezTo>
                <a:lnTo>
                  <a:pt x="2156366" y="550379"/>
                </a:ln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1590" y="5299104"/>
            <a:ext cx="58061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move operator to postfix position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15881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to convert infix to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fully parenthesize an expression every pair of parentheses denotes two operands with an operator in the middle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   A  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(   B   *   C   )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   1       --------2--------</a:t>
            </a:r>
            <a:endParaRPr lang="en-US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576675" y="3378267"/>
            <a:ext cx="4723905" cy="550379"/>
          </a:xfrm>
          <a:custGeom>
            <a:avLst/>
            <a:gdLst>
              <a:gd name="connsiteX0" fmla="*/ 0 w 2156366"/>
              <a:gd name="connsiteY0" fmla="*/ 367651 h 550379"/>
              <a:gd name="connsiteX1" fmla="*/ 374623 w 2156366"/>
              <a:gd name="connsiteY1" fmla="*/ 47878 h 550379"/>
              <a:gd name="connsiteX2" fmla="*/ 1215240 w 2156366"/>
              <a:gd name="connsiteY2" fmla="*/ 20469 h 550379"/>
              <a:gd name="connsiteX3" fmla="*/ 1873115 w 2156366"/>
              <a:gd name="connsiteY3" fmla="*/ 47878 h 550379"/>
              <a:gd name="connsiteX4" fmla="*/ 2156366 w 2156366"/>
              <a:gd name="connsiteY4" fmla="*/ 550379 h 550379"/>
              <a:gd name="connsiteX5" fmla="*/ 2156366 w 2156366"/>
              <a:gd name="connsiteY5" fmla="*/ 550379 h 55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366" h="550379">
                <a:moveTo>
                  <a:pt x="0" y="367651"/>
                </a:moveTo>
                <a:cubicBezTo>
                  <a:pt x="86041" y="236696"/>
                  <a:pt x="172083" y="105742"/>
                  <a:pt x="374623" y="47878"/>
                </a:cubicBezTo>
                <a:cubicBezTo>
                  <a:pt x="577163" y="-9986"/>
                  <a:pt x="965491" y="20469"/>
                  <a:pt x="1215240" y="20469"/>
                </a:cubicBezTo>
                <a:cubicBezTo>
                  <a:pt x="1464989" y="20469"/>
                  <a:pt x="1716261" y="-40440"/>
                  <a:pt x="1873115" y="47878"/>
                </a:cubicBezTo>
                <a:cubicBezTo>
                  <a:pt x="2029969" y="136196"/>
                  <a:pt x="2156366" y="550379"/>
                  <a:pt x="2156366" y="550379"/>
                </a:cubicBezTo>
                <a:lnTo>
                  <a:pt x="2156366" y="550379"/>
                </a:ln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25398" y="5299104"/>
            <a:ext cx="76562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remove all parentheses, we don't need them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51380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to convert infix to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fully parenthesize an expression every pair of parentheses denotes two operands with an operator in the middle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A  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B  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*</a:t>
            </a:r>
            <a:r>
              <a:rPr lang="en-US" dirty="0" smtClean="0">
                <a:latin typeface="Consolas"/>
                <a:cs typeface="Consolas"/>
              </a:rPr>
              <a:t>   C    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+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A B *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C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+ 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1590" y="4476829"/>
            <a:ext cx="39338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take out extra spaces: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3201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 prefix by just moving operator to left, but other wise it is the same: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75" y="3655739"/>
            <a:ext cx="8660149" cy="219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8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evaluating converting a infix expression (not fully parenthesized) to postfix</a:t>
            </a:r>
          </a:p>
          <a:p>
            <a:r>
              <a:rPr lang="en-US" dirty="0" smtClean="0"/>
              <a:t>We will design a function named </a:t>
            </a:r>
            <a:r>
              <a:rPr lang="en-US" dirty="0" smtClean="0">
                <a:latin typeface="Consolas"/>
                <a:cs typeface="Consolas"/>
              </a:rPr>
              <a:t>infixToPostfix( string parameter) </a:t>
            </a:r>
            <a:r>
              <a:rPr lang="en-US" dirty="0" smtClean="0"/>
              <a:t>that return a new string expression in postfix. The string expression must have a space between every token of ( ) a number of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03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</a:p>
          <a:p>
            <a:pPr marL="400050" lvl="1" indent="0">
              <a:buNone/>
            </a:pPr>
            <a:r>
              <a:rPr lang="en-US" dirty="0" smtClean="0"/>
              <a:t>( A + B ) * C   -&gt; becomes   A B + C *</a:t>
            </a:r>
          </a:p>
          <a:p>
            <a:pPr marL="400050" lvl="1" indent="0">
              <a:buNone/>
            </a:pPr>
            <a:r>
              <a:rPr lang="en-US" dirty="0" smtClean="0"/>
              <a:t>when we see ( we know that what is in the () is high precedence and can be done when we see the matching ) pair -&gt;  A B +</a:t>
            </a:r>
          </a:p>
          <a:p>
            <a:pPr marL="457200" indent="-457200"/>
            <a:r>
              <a:rPr lang="en-US" dirty="0" smtClean="0"/>
              <a:t>But for the expression   A + B * C the result is:</a:t>
            </a:r>
          </a:p>
          <a:p>
            <a:pPr marL="400050" lvl="1" indent="0">
              <a:buNone/>
            </a:pPr>
            <a:r>
              <a:rPr lang="en-US" dirty="0" smtClean="0"/>
              <a:t>A B C * +, we need to reverse the operators when the precedence dictates it. since reversal is nicely handled with a stack, that is what we will use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49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code for</a:t>
            </a:r>
          </a:p>
          <a:p>
            <a:endParaRPr lang="en-US" dirty="0"/>
          </a:p>
          <a:p>
            <a:pPr marL="457200" lvl="1" indent="0" algn="ctr">
              <a:buNone/>
            </a:pPr>
            <a:r>
              <a:rPr lang="en-US" dirty="0" smtClean="0">
                <a:latin typeface="Consolas"/>
                <a:cs typeface="Consolas"/>
              </a:rPr>
              <a:t>infixToPostfix(s)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79217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evaluation if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from left to right, if the token is an operand push it onto stack</a:t>
            </a:r>
          </a:p>
          <a:p>
            <a:r>
              <a:rPr lang="en-US" dirty="0" smtClean="0"/>
              <a:t>if the token is an operator, pop the two operands off stack perform the operator on them and then push the result back onto the stack.</a:t>
            </a:r>
          </a:p>
          <a:p>
            <a:r>
              <a:rPr lang="en-US" dirty="0" smtClean="0"/>
              <a:t>when you run out of tokens, you should only have one value on stack, just pop it and return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0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write an expression</a:t>
            </a:r>
          </a:p>
          <a:p>
            <a:pPr marL="800100" lvl="2" indent="0">
              <a:buNone/>
            </a:pPr>
            <a:r>
              <a:rPr lang="en-US" dirty="0" smtClean="0"/>
              <a:t> C * D</a:t>
            </a:r>
          </a:p>
          <a:p>
            <a:r>
              <a:rPr lang="en-US" dirty="0" smtClean="0"/>
              <a:t>you know form the form that you multiply the value of variable C by the value in variable D</a:t>
            </a:r>
          </a:p>
          <a:p>
            <a:r>
              <a:rPr lang="en-US" dirty="0" smtClean="0"/>
              <a:t>This type of notation is know as infix since the operator * is in between  the two operators C and D</a:t>
            </a:r>
          </a:p>
          <a:p>
            <a:pPr marL="8001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1551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need to look at code for the post fix evaluations on  your own.</a:t>
            </a:r>
          </a:p>
          <a:p>
            <a:r>
              <a:rPr lang="en-US" dirty="0" smtClean="0"/>
              <a:t>It has a big problem, it only handles number of one digit. Can you fix it?</a:t>
            </a:r>
          </a:p>
          <a:p>
            <a:r>
              <a:rPr lang="en-US" dirty="0" smtClean="0"/>
              <a:t>Does the converter from infix to postfix have the same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6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</a:p>
          <a:p>
            <a:pPr marL="800100" lvl="2" indent="0">
              <a:buNone/>
            </a:pPr>
            <a:r>
              <a:rPr lang="en-US" dirty="0" smtClean="0"/>
              <a:t>B + C * D</a:t>
            </a:r>
          </a:p>
          <a:p>
            <a:r>
              <a:rPr lang="en-US" dirty="0" smtClean="0"/>
              <a:t>this is more complicated, which do you do first,  B + C or C * D</a:t>
            </a:r>
          </a:p>
          <a:p>
            <a:r>
              <a:rPr lang="en-US" dirty="0" smtClean="0"/>
              <a:t>Well you know because you have been doing this that the order of precedence tells you when what to do first. The only exception to precedence is adding ( 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6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Parenthesized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you add a pair of parentheses around </a:t>
            </a:r>
            <a:r>
              <a:rPr lang="en-US" b="1" dirty="0" smtClean="0"/>
              <a:t>every</a:t>
            </a:r>
            <a:r>
              <a:rPr lang="en-US" dirty="0" smtClean="0"/>
              <a:t> operation in a way to indicate the order needed</a:t>
            </a:r>
          </a:p>
          <a:p>
            <a:pPr marL="800100" lvl="2" indent="0">
              <a:buNone/>
            </a:pPr>
            <a:r>
              <a:rPr lang="en-US" dirty="0" smtClean="0"/>
              <a:t>B + C * D		becomes	( B + ( C * D ) )</a:t>
            </a:r>
          </a:p>
          <a:p>
            <a:pPr marL="800100" lvl="2" indent="0">
              <a:buNone/>
            </a:pPr>
            <a:endParaRPr lang="en-US" dirty="0"/>
          </a:p>
          <a:p>
            <a:r>
              <a:rPr lang="en-US" dirty="0" smtClean="0"/>
              <a:t>When you do this, you don't need precedence rules.</a:t>
            </a:r>
          </a:p>
          <a:p>
            <a:r>
              <a:rPr lang="en-US" dirty="0" smtClean="0"/>
              <a:t>This use one pair of ( ) per operator, if you have 4 operators, you will have 4 pairs of parentheses</a:t>
            </a:r>
            <a:endParaRPr lang="en-US" dirty="0" smtClean="0"/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2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2792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two other ways of writing expressions you may have never heard before</a:t>
            </a:r>
          </a:p>
          <a:p>
            <a:r>
              <a:rPr lang="en-US" dirty="0" smtClean="0"/>
              <a:t>The first is </a:t>
            </a:r>
            <a:r>
              <a:rPr lang="en-US" b="1" dirty="0" smtClean="0"/>
              <a:t>prefix</a:t>
            </a:r>
            <a:r>
              <a:rPr lang="en-US" dirty="0" smtClean="0"/>
              <a:t> or also known as </a:t>
            </a:r>
            <a:r>
              <a:rPr lang="en-US" b="1" dirty="0" smtClean="0"/>
              <a:t>polish notation</a:t>
            </a:r>
            <a:r>
              <a:rPr lang="en-US" dirty="0" smtClean="0"/>
              <a:t> invented by the great polish logician Jan Lukasiewicz</a:t>
            </a:r>
          </a:p>
          <a:p>
            <a:r>
              <a:rPr lang="en-US" dirty="0" smtClean="0"/>
              <a:t>you write the operator before</a:t>
            </a:r>
            <a:br>
              <a:rPr lang="en-US" dirty="0" smtClean="0"/>
            </a:br>
            <a:r>
              <a:rPr lang="en-US" dirty="0" smtClean="0"/>
              <a:t> the two operand, so  </a:t>
            </a:r>
            <a:r>
              <a:rPr lang="en-US" b="1" dirty="0" smtClean="0"/>
              <a:t>A + B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becomes   </a:t>
            </a:r>
            <a:r>
              <a:rPr lang="en-US" b="1" dirty="0" smtClean="0"/>
              <a:t>+ A B </a:t>
            </a:r>
            <a:br>
              <a:rPr lang="en-US" b="1" dirty="0" smtClean="0"/>
            </a:br>
            <a:r>
              <a:rPr lang="en-US" dirty="0" smtClean="0"/>
              <a:t>in prefix notation.</a:t>
            </a:r>
          </a:p>
        </p:txBody>
      </p:sp>
      <p:pic>
        <p:nvPicPr>
          <p:cNvPr id="4" name="Picture 3" descr="JanLukasiewiczUndat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946" y="3799136"/>
            <a:ext cx="2195865" cy="267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8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postfix, also called </a:t>
            </a:r>
            <a:br>
              <a:rPr lang="en-US" dirty="0" smtClean="0"/>
            </a:br>
            <a:r>
              <a:rPr lang="en-US" dirty="0" smtClean="0"/>
              <a:t>Reverse polish notation (RPN)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96466"/>
          </a:xfrm>
        </p:spPr>
        <p:txBody>
          <a:bodyPr/>
          <a:lstStyle/>
          <a:p>
            <a:r>
              <a:rPr lang="en-US" dirty="0" smtClean="0"/>
              <a:t>in prefix you put the operator after the two operands :</a:t>
            </a:r>
          </a:p>
          <a:p>
            <a:pPr marL="800100" lvl="2" indent="0">
              <a:buNone/>
            </a:pPr>
            <a:r>
              <a:rPr lang="en-US" sz="3600" dirty="0" smtClean="0"/>
              <a:t>A + B becomes  A B +</a:t>
            </a:r>
          </a:p>
          <a:p>
            <a:pPr marL="800100" lvl="2" indent="0">
              <a:buNone/>
            </a:pP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343114"/>
              </p:ext>
            </p:extLst>
          </p:nvPr>
        </p:nvGraphicFramePr>
        <p:xfrm>
          <a:off x="750561" y="3644408"/>
          <a:ext cx="773816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388"/>
                <a:gridCol w="2579388"/>
                <a:gridCol w="2579388"/>
              </a:tblGrid>
              <a:tr h="402446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Infix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prefix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postfix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ambria"/>
                          <a:cs typeface="Cambria"/>
                        </a:rPr>
                        <a:t>A</a:t>
                      </a:r>
                      <a:r>
                        <a:rPr lang="en-US" sz="3200" baseline="0" dirty="0" smtClean="0">
                          <a:latin typeface="Cambria"/>
                          <a:cs typeface="Cambria"/>
                        </a:rPr>
                        <a:t> + B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ambria"/>
                          <a:cs typeface="Cambria"/>
                        </a:rPr>
                        <a:t>+ A B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ambria"/>
                          <a:cs typeface="Cambria"/>
                        </a:rPr>
                        <a:t>A B +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ambria"/>
                          <a:cs typeface="Cambria"/>
                        </a:rPr>
                        <a:t>A</a:t>
                      </a:r>
                      <a:r>
                        <a:rPr lang="en-US" sz="3200" baseline="0" dirty="0" smtClean="0">
                          <a:latin typeface="Cambria"/>
                          <a:cs typeface="Cambria"/>
                        </a:rPr>
                        <a:t> + B * C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ambria"/>
                          <a:cs typeface="Cambria"/>
                        </a:rPr>
                        <a:t>+ A * B C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ambria"/>
                          <a:cs typeface="Cambria"/>
                        </a:rPr>
                        <a:t>A B C * +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ambria"/>
                          <a:cs typeface="Cambria"/>
                        </a:rPr>
                        <a:t>A * B</a:t>
                      </a:r>
                      <a:r>
                        <a:rPr lang="en-US" sz="3200" baseline="0" dirty="0" smtClean="0">
                          <a:latin typeface="Cambria"/>
                          <a:cs typeface="Cambria"/>
                        </a:rPr>
                        <a:t> – C / D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ambria"/>
                          <a:cs typeface="Cambria"/>
                        </a:rPr>
                        <a:t>- * A B / C D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ambria"/>
                          <a:cs typeface="Cambria"/>
                        </a:rPr>
                        <a:t>A B * C D / -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37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17071"/>
              </p:ext>
            </p:extLst>
          </p:nvPr>
        </p:nvGraphicFramePr>
        <p:xfrm>
          <a:off x="457200" y="1591544"/>
          <a:ext cx="8229600" cy="265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02446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Infix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prefix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postfix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mbria"/>
                          <a:cs typeface="Cambria"/>
                        </a:rPr>
                        <a:t>A + B * C + D</a:t>
                      </a:r>
                      <a:endParaRPr lang="en-US" sz="28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mbria"/>
                          <a:cs typeface="Cambria"/>
                        </a:rPr>
                        <a:t>+</a:t>
                      </a:r>
                      <a:r>
                        <a:rPr lang="en-US" sz="2800" baseline="0" dirty="0" smtClean="0">
                          <a:latin typeface="Cambria"/>
                          <a:cs typeface="Cambria"/>
                        </a:rPr>
                        <a:t> + A * B C D</a:t>
                      </a:r>
                      <a:endParaRPr lang="en-US" sz="28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mbria"/>
                          <a:cs typeface="Cambria"/>
                        </a:rPr>
                        <a:t>A B C * + D +</a:t>
                      </a:r>
                      <a:endParaRPr lang="en-US" sz="28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mbria"/>
                          <a:cs typeface="Cambria"/>
                        </a:rPr>
                        <a:t>(A + B) * ( C + D)</a:t>
                      </a:r>
                      <a:endParaRPr lang="en-US" sz="28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mbria"/>
                          <a:cs typeface="Cambria"/>
                        </a:rPr>
                        <a:t>* + A B + C D</a:t>
                      </a:r>
                      <a:endParaRPr lang="en-US" sz="28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mbria"/>
                          <a:cs typeface="Cambria"/>
                        </a:rPr>
                        <a:t>A B + C D + *</a:t>
                      </a:r>
                      <a:endParaRPr lang="en-US" sz="28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mbria"/>
                          <a:cs typeface="Cambria"/>
                        </a:rPr>
                        <a:t>A *</a:t>
                      </a:r>
                      <a:r>
                        <a:rPr lang="en-US" sz="2800" baseline="0" dirty="0" smtClean="0">
                          <a:latin typeface="Cambria"/>
                          <a:cs typeface="Cambria"/>
                        </a:rPr>
                        <a:t> B + C * D</a:t>
                      </a:r>
                      <a:endParaRPr lang="en-US" sz="28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mbria"/>
                          <a:cs typeface="Cambria"/>
                        </a:rPr>
                        <a:t>+ * A B * C D</a:t>
                      </a:r>
                      <a:endParaRPr lang="en-US" sz="28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mbria"/>
                          <a:cs typeface="Cambria"/>
                        </a:rPr>
                        <a:t>A B * C D * +</a:t>
                      </a:r>
                      <a:endParaRPr lang="en-US" sz="28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mbria"/>
                          <a:cs typeface="Cambria"/>
                        </a:rPr>
                        <a:t>A + B + C + D</a:t>
                      </a:r>
                      <a:endParaRPr lang="en-US" sz="28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mbria"/>
                          <a:cs typeface="Cambria"/>
                        </a:rPr>
                        <a:t>+ + + A B C D</a:t>
                      </a:r>
                      <a:endParaRPr lang="en-US" sz="28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mbria"/>
                          <a:cs typeface="Cambria"/>
                        </a:rPr>
                        <a:t>A B + C + D +</a:t>
                      </a:r>
                      <a:endParaRPr lang="en-US" sz="28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3017" y="5125513"/>
            <a:ext cx="86622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Note that  the operands stay in their original order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33986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to convert infix to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fully parenthesize an expression every pair of parentheses denotes two operands with an operator in the middle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(   A   +  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u="sng" dirty="0" smtClean="0">
                <a:latin typeface="Consolas"/>
                <a:cs typeface="Consolas"/>
              </a:rPr>
              <a:t>B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*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u="sng" dirty="0" smtClean="0"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   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3642" y="4796603"/>
            <a:ext cx="49322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highest priority parentheses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86263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to convert infix to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fully parenthesize an expression every pair of parentheses denotes two operands with an operator in the middle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   A  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   (   B   *   C   )  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   1       --------2--------</a:t>
            </a:r>
            <a:endParaRPr lang="en-US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1590" y="5299104"/>
            <a:ext cx="49651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next priority of parentheses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94234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976</Words>
  <Application>Microsoft Macintosh PowerPoint</Application>
  <PresentationFormat>On-screen Show (4:3)</PresentationFormat>
  <Paragraphs>115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inFix, prefix, postfix and evaluation</vt:lpstr>
      <vt:lpstr>infix</vt:lpstr>
      <vt:lpstr>more infix</vt:lpstr>
      <vt:lpstr>Fully Parenthesized</vt:lpstr>
      <vt:lpstr>prefix</vt:lpstr>
      <vt:lpstr>postfix, also called  Reverse polish notation (RPN)</vt:lpstr>
      <vt:lpstr>other examples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PowerPoint Presentation</vt:lpstr>
      <vt:lpstr>The algorithm</vt:lpstr>
      <vt:lpstr>Algorithm</vt:lpstr>
      <vt:lpstr>PowerPoint Presentation</vt:lpstr>
      <vt:lpstr>Postfix evaluation if simple</vt:lpstr>
      <vt:lpstr>PowerPoint Presentation</vt:lpstr>
    </vt:vector>
  </TitlesOfParts>
  <Company>LBCC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inFix, prefix, postfix and evaluation</dc:title>
  <dc:creator>Gerry Jenkins</dc:creator>
  <cp:lastModifiedBy>Gerry Jenkins</cp:lastModifiedBy>
  <cp:revision>11</cp:revision>
  <dcterms:created xsi:type="dcterms:W3CDTF">2015-03-16T21:11:07Z</dcterms:created>
  <dcterms:modified xsi:type="dcterms:W3CDTF">2015-03-17T13:46:44Z</dcterms:modified>
</cp:coreProperties>
</file>