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79" r:id="rId12"/>
    <p:sldId id="280" r:id="rId13"/>
    <p:sldId id="278" r:id="rId14"/>
    <p:sldId id="281" r:id="rId15"/>
    <p:sldId id="283" r:id="rId16"/>
    <p:sldId id="284" r:id="rId17"/>
    <p:sldId id="264" r:id="rId18"/>
    <p:sldId id="265" r:id="rId19"/>
    <p:sldId id="268" r:id="rId20"/>
    <p:sldId id="269" r:id="rId21"/>
    <p:sldId id="272" r:id="rId22"/>
    <p:sldId id="274" r:id="rId23"/>
    <p:sldId id="273" r:id="rId24"/>
    <p:sldId id="270" r:id="rId25"/>
    <p:sldId id="271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AA33A-AD71-A24C-BB15-B313808920EE}" type="datetimeFigureOut">
              <a:rPr lang="en-US" smtClean="0"/>
              <a:t>May/8/15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6E8D-CD9D-004D-9920-F840A27ADF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8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you go</a:t>
            </a:r>
            <a:r>
              <a:rPr lang="en-US" baseline="0" dirty="0" smtClean="0"/>
              <a:t> though the same steps in checking as you do in inserting the item.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6E8D-CD9D-004D-9920-F840A27ADF2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5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1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1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3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5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16A8-CE25-3A49-810F-5E8A8F3F4101}" type="datetimeFigureOut">
              <a:rPr lang="en-US" smtClean="0"/>
              <a:t>May/7/15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F5C-474D-5647-AEFB-FE7393B5F9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with a hash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fastest search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4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Perfect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you know the data items in advance and they will not change, it is possible to design a hash function h(item) that creates a unique has value for every item. This is called a Perfect Hash function.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way to create a perfect hash is to make the table big enough that no two items have the same hash value.</a:t>
            </a:r>
          </a:p>
        </p:txBody>
      </p:sp>
    </p:spTree>
    <p:extLst>
      <p:ext uri="{BB962C8B-B14F-4D97-AF65-F5344CB8AC3E}">
        <p14:creationId xmlns:p14="http://schemas.microsoft.com/office/powerpoint/2010/main" val="255443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non-perfect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 as long as the load is low -&gt; the number of slots used for data is just a fraction of the size of the table, we will be close to O(1)</a:t>
            </a:r>
          </a:p>
          <a:p>
            <a:r>
              <a:rPr lang="en-US" dirty="0" smtClean="0"/>
              <a:t>Our goal then is to have a hash function that minimizes the number of collisions (items with same hash value).</a:t>
            </a:r>
          </a:p>
          <a:p>
            <a:r>
              <a:rPr lang="en-US" dirty="0" smtClean="0"/>
              <a:t>We also want a hash function that is easy to compute (fast)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7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 # items and 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want to store phone numbers, to create a hash we can use a technique called folding.</a:t>
            </a:r>
          </a:p>
          <a:p>
            <a:r>
              <a:rPr lang="en-US" dirty="0" smtClean="0"/>
              <a:t>break the phone number into several equal size pieces.  (436)555-4601, divide them in to two digit groups:  (43, 65, 55, 46, 01)</a:t>
            </a:r>
          </a:p>
          <a:p>
            <a:r>
              <a:rPr lang="en-US" dirty="0" smtClean="0"/>
              <a:t>then add them and modulus by the table size</a:t>
            </a:r>
          </a:p>
          <a:p>
            <a:r>
              <a:rPr lang="en-US" dirty="0" smtClean="0"/>
              <a:t>(43 + 65 + 55 + 46 + 01) % 11 = 10 (slot #)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2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mid square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items are numbers, or even you can reduce your item to a number.</a:t>
            </a:r>
          </a:p>
          <a:p>
            <a:r>
              <a:rPr lang="en-US" dirty="0" smtClean="0"/>
              <a:t>You square the number and just use the middle digits.</a:t>
            </a:r>
          </a:p>
          <a:p>
            <a:r>
              <a:rPr lang="en-US" dirty="0" smtClean="0"/>
              <a:t>For item 44  44</a:t>
            </a:r>
            <a:r>
              <a:rPr lang="en-US" baseline="30000" dirty="0" smtClean="0"/>
              <a:t>2</a:t>
            </a:r>
            <a:r>
              <a:rPr lang="en-US" dirty="0" smtClean="0"/>
              <a:t> is 1936</a:t>
            </a:r>
          </a:p>
          <a:p>
            <a:r>
              <a:rPr lang="en-US" dirty="0" smtClean="0"/>
              <a:t>The middle digits of 1</a:t>
            </a:r>
            <a:r>
              <a:rPr lang="en-US" b="1" dirty="0" smtClean="0"/>
              <a:t>93</a:t>
            </a:r>
            <a:r>
              <a:rPr lang="en-US" dirty="0" smtClean="0"/>
              <a:t>6 are 93</a:t>
            </a:r>
          </a:p>
          <a:p>
            <a:r>
              <a:rPr lang="en-US" dirty="0" smtClean="0"/>
              <a:t>so we take 93 modulus the table size of 11</a:t>
            </a:r>
          </a:p>
          <a:p>
            <a:r>
              <a:rPr lang="en-US" dirty="0" smtClean="0"/>
              <a:t>93 % 11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8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to do hash of string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character in a string has a Unicode value.</a:t>
            </a:r>
          </a:p>
          <a:p>
            <a:r>
              <a:rPr lang="en-US" dirty="0" smtClean="0"/>
              <a:t>you can get the integer value by using the python ord() function.</a:t>
            </a:r>
          </a:p>
          <a:p>
            <a:r>
              <a:rPr lang="en-US" dirty="0" smtClean="0"/>
              <a:t>ord('c')  returns 99</a:t>
            </a:r>
          </a:p>
          <a:p>
            <a:r>
              <a:rPr lang="en-US" dirty="0" smtClean="0"/>
              <a:t>ord('a') returns 87</a:t>
            </a:r>
          </a:p>
          <a:p>
            <a:r>
              <a:rPr lang="en-US" dirty="0" smtClean="0"/>
              <a:t>ord('t') returns 116</a:t>
            </a:r>
          </a:p>
        </p:txBody>
      </p:sp>
    </p:spTree>
    <p:extLst>
      <p:ext uri="{BB962C8B-B14F-4D97-AF65-F5344CB8AC3E}">
        <p14:creationId xmlns:p14="http://schemas.microsoft.com/office/powerpoint/2010/main" val="10584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hash's for strings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454272"/>
            <a:ext cx="4719150" cy="21929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892" y="4979024"/>
            <a:ext cx="7235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h_str(s) hash will add all the character numeric values up and then modulo 11 to get the slot number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7401419" cy="31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2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115"/>
            <a:ext cx="8229600" cy="2266677"/>
          </a:xfrm>
        </p:spPr>
        <p:txBody>
          <a:bodyPr/>
          <a:lstStyle/>
          <a:p>
            <a:r>
              <a:rPr lang="en-US" dirty="0" smtClean="0"/>
              <a:t>any two strings with the same letters (anagram) will sum to the same number creating a collision, if you apply a weight to each letter this can solve that: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675521"/>
            <a:ext cx="8648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3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and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try to put two items in the same slot, then if you have a systematic method to add the item to the hash table, this is called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Collision resolution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3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Collision Resolutions </a:t>
            </a:r>
            <a:r>
              <a:rPr lang="en-US" dirty="0" smtClean="0"/>
              <a:t>techniqes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095" cy="45259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open addressing types: (data in table)</a:t>
            </a:r>
          </a:p>
          <a:p>
            <a:pPr lvl="1"/>
            <a:r>
              <a:rPr lang="en-US" sz="3600" dirty="0" smtClean="0"/>
              <a:t>linear probing</a:t>
            </a:r>
          </a:p>
          <a:p>
            <a:pPr lvl="1"/>
            <a:r>
              <a:rPr lang="en-US" sz="3600" dirty="0" smtClean="0"/>
              <a:t>rehashing</a:t>
            </a:r>
          </a:p>
          <a:p>
            <a:pPr lvl="1"/>
            <a:r>
              <a:rPr lang="en-US" sz="3600" dirty="0" smtClean="0"/>
              <a:t>quadratic probing</a:t>
            </a:r>
          </a:p>
          <a:p>
            <a:r>
              <a:rPr lang="en-US" sz="4000" dirty="0" smtClean="0"/>
              <a:t>chaining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381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when inserting the item into the hash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detect if an item is already in the slot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yes, then find the next slot to right that is empty and use it for the new item</a:t>
            </a:r>
          </a:p>
          <a:p>
            <a:r>
              <a:rPr lang="en-US" dirty="0" smtClean="0"/>
              <a:t>when checking if the item is in the hash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the slot for the hash function and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it is not in that slot, then check each slot to right, if a slot is empty return false, if a slot has the item then return true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 searching take O(1) time!</a:t>
            </a:r>
          </a:p>
          <a:p>
            <a:r>
              <a:rPr lang="en-US" dirty="0" smtClean="0"/>
              <a:t>what ever the number of items, it take the same amount of time.</a:t>
            </a:r>
          </a:p>
          <a:p>
            <a:r>
              <a:rPr lang="en-US" dirty="0" smtClean="0"/>
              <a:t>Google gives you search results on close to a billion web sites in seconds. ---  primarily because of hash search techniques</a:t>
            </a:r>
          </a:p>
        </p:txBody>
      </p:sp>
    </p:spTree>
    <p:extLst>
      <p:ext uri="{BB962C8B-B14F-4D97-AF65-F5344CB8AC3E}">
        <p14:creationId xmlns:p14="http://schemas.microsoft.com/office/powerpoint/2010/main" val="3948500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85943"/>
              </p:ext>
            </p:extLst>
          </p:nvPr>
        </p:nvGraphicFramePr>
        <p:xfrm>
          <a:off x="457200" y="408765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411448"/>
            <a:ext cx="49815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Ok, if we insert 44,</a:t>
            </a:r>
          </a:p>
          <a:p>
            <a:r>
              <a:rPr lang="en-US" sz="2400" dirty="0" smtClean="0"/>
              <a:t>h(44) is 0, </a:t>
            </a:r>
          </a:p>
          <a:p>
            <a:r>
              <a:rPr lang="en-US" sz="2400" dirty="0" smtClean="0"/>
              <a:t>slot 0 already has 77 </a:t>
            </a:r>
          </a:p>
          <a:p>
            <a:r>
              <a:rPr lang="en-US" sz="2400" dirty="0" smtClean="0"/>
              <a:t>so we add one to 0 and try slot 1</a:t>
            </a:r>
          </a:p>
          <a:p>
            <a:r>
              <a:rPr lang="en-US" sz="2400" dirty="0" smtClean="0"/>
              <a:t>its is empty, so we store 44 in slot 1</a:t>
            </a:r>
          </a:p>
          <a:p>
            <a:endParaRPr lang="en-US" sz="2400" dirty="0"/>
          </a:p>
          <a:p>
            <a:r>
              <a:rPr lang="en-US" sz="2400" dirty="0" smtClean="0"/>
              <a:t>Now if we insert 55, it's h(55) is also 0, </a:t>
            </a:r>
          </a:p>
          <a:p>
            <a:r>
              <a:rPr lang="en-US" sz="2400" dirty="0" smtClean="0"/>
              <a:t>so we have to skip from 0 to 1 to 2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9163" y="1655195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44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073487" y="1094565"/>
            <a:ext cx="396403" cy="56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1925543" y="790524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9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211193"/>
              </p:ext>
            </p:extLst>
          </p:nvPr>
        </p:nvGraphicFramePr>
        <p:xfrm>
          <a:off x="457200" y="408765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411448"/>
            <a:ext cx="55480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if we insert 55</a:t>
            </a:r>
          </a:p>
          <a:p>
            <a:r>
              <a:rPr lang="en-US" sz="2400" dirty="0" smtClean="0"/>
              <a:t>h(55) is also 0</a:t>
            </a:r>
          </a:p>
          <a:p>
            <a:r>
              <a:rPr lang="en-US" sz="2400" dirty="0" smtClean="0"/>
              <a:t>so we have to skip from 0 to 1 to 2</a:t>
            </a:r>
          </a:p>
          <a:p>
            <a:r>
              <a:rPr lang="en-US" sz="2400" dirty="0" smtClean="0"/>
              <a:t>2 is the first empty slot, so we put 55 there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99163" y="1655195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55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073487" y="1094565"/>
            <a:ext cx="396403" cy="56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1925543" y="790524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2614872" y="803226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62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40719"/>
              </p:ext>
            </p:extLst>
          </p:nvPr>
        </p:nvGraphicFramePr>
        <p:xfrm>
          <a:off x="457200" y="408765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9163" y="1655195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55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1073487" y="1094565"/>
            <a:ext cx="396403" cy="56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6200000" flipH="1">
            <a:off x="1925543" y="790524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2614872" y="803226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9163" y="2525599"/>
            <a:ext cx="7887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 smtClean="0"/>
              <a:t>after we put in the 55, we have created a cluster of slots 0, 1 and 2</a:t>
            </a:r>
            <a:br>
              <a:rPr lang="en-US" sz="3200" dirty="0" smtClean="0"/>
            </a:br>
            <a:endParaRPr lang="en-US" sz="3200" dirty="0" smtClean="0"/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This cluster really affected trying to insert 20, since slots 9 and 10 were also used.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48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69244"/>
              </p:ext>
            </p:extLst>
          </p:nvPr>
        </p:nvGraphicFramePr>
        <p:xfrm>
          <a:off x="457200" y="408765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9648" y="4294946"/>
            <a:ext cx="59864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Now if we insert 20</a:t>
            </a:r>
          </a:p>
          <a:p>
            <a:r>
              <a:rPr lang="en-US" sz="2400" dirty="0" smtClean="0"/>
              <a:t>h(20) is  20 % 11 = slot 9</a:t>
            </a:r>
          </a:p>
          <a:p>
            <a:r>
              <a:rPr lang="en-US" sz="2400" dirty="0" smtClean="0"/>
              <a:t>but slot 9 and 10 are full, we wrap around to 0</a:t>
            </a:r>
          </a:p>
          <a:p>
            <a:r>
              <a:rPr lang="en-US" sz="2400" dirty="0" smtClean="0"/>
              <a:t>since  (10+1)%11 = 11 % 11 = 0</a:t>
            </a:r>
          </a:p>
          <a:p>
            <a:r>
              <a:rPr lang="en-US" sz="2400" dirty="0" smtClean="0"/>
              <a:t>and keep searching</a:t>
            </a:r>
          </a:p>
          <a:p>
            <a:r>
              <a:rPr lang="en-US" sz="2400" dirty="0" smtClean="0"/>
              <a:t>0, 1, 2 are used, and we finally fill slot 3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cxnSp>
        <p:nvCxnSpPr>
          <p:cNvPr id="28" name="Curved Connector 27"/>
          <p:cNvCxnSpPr/>
          <p:nvPr/>
        </p:nvCxnSpPr>
        <p:spPr>
          <a:xfrm rot="16200000" flipH="1">
            <a:off x="1925543" y="790524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6200000" flipH="1">
            <a:off x="2614872" y="803226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27434" y="1680597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7201758" y="1119967"/>
            <a:ext cx="396403" cy="560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8053814" y="815926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6200000" flipH="1">
            <a:off x="3322804" y="815927"/>
            <a:ext cx="12700" cy="620781"/>
          </a:xfrm>
          <a:prstGeom prst="curvedConnector3">
            <a:avLst>
              <a:gd name="adj1" fmla="val 415942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>
            <a:off x="5008116" y="-2558975"/>
            <a:ext cx="6350" cy="7043286"/>
          </a:xfrm>
          <a:prstGeom prst="curvedConnector3">
            <a:avLst>
              <a:gd name="adj1" fmla="val -420249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17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probing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probing tends to cluster a lot of items in adjacent slots, called </a:t>
            </a:r>
            <a:r>
              <a:rPr lang="en-US" b="1" dirty="0" smtClean="0"/>
              <a:t>clustering. </a:t>
            </a:r>
            <a:endParaRPr lang="en-US" dirty="0"/>
          </a:p>
          <a:p>
            <a:r>
              <a:rPr lang="en-US" dirty="0" smtClean="0"/>
              <a:t>When clustering starts it then tends to propagate, since as more adjacent slots are filled, they tend to cause more collision that cause even more clustering.</a:t>
            </a:r>
          </a:p>
          <a:p>
            <a:r>
              <a:rPr lang="en-US" dirty="0" smtClean="0"/>
              <a:t>Lets look at solving this…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826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Ok, instead of just picking the next empty slot, we will go a certain distance to the right called the skip distance</a:t>
            </a:r>
          </a:p>
          <a:p>
            <a:r>
              <a:rPr lang="en-US" dirty="0" smtClean="0"/>
              <a:t>so if we are trying slog pos from the first has, the </a:t>
            </a:r>
            <a:r>
              <a:rPr lang="en-US" dirty="0" smtClean="0">
                <a:solidFill>
                  <a:srgbClr val="000090"/>
                </a:solidFill>
              </a:rPr>
              <a:t>rehash(pos) = (pos+skip)%sizeOfTable</a:t>
            </a:r>
          </a:p>
          <a:p>
            <a:r>
              <a:rPr lang="en-US" dirty="0" smtClean="0"/>
              <a:t>This is where it is important that the table size be a prime number, or we will never pick some slots in the table when rehashing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Another open addressing collision resolution variation is called quadratic</a:t>
            </a:r>
          </a:p>
          <a:p>
            <a:r>
              <a:rPr lang="en-US" dirty="0" smtClean="0"/>
              <a:t>Linear is  rehash(pos) = pos + skip</a:t>
            </a:r>
          </a:p>
          <a:p>
            <a:r>
              <a:rPr lang="en-US" dirty="0" smtClean="0"/>
              <a:t>Quadratic is you add a constant to skip every time, so the skip values could be</a:t>
            </a:r>
          </a:p>
          <a:p>
            <a:r>
              <a:rPr lang="en-US" dirty="0" smtClean="0"/>
              <a:t>1, 3, 5, 7, 9 would be the skip values, but the actual slots end up looking like this</a:t>
            </a:r>
          </a:p>
          <a:p>
            <a:r>
              <a:rPr lang="en-US" dirty="0" smtClean="0"/>
              <a:t>H, H+1</a:t>
            </a:r>
            <a:r>
              <a:rPr lang="en-US" baseline="30000" dirty="0" smtClean="0"/>
              <a:t>2</a:t>
            </a:r>
            <a:r>
              <a:rPr lang="en-US" dirty="0" smtClean="0"/>
              <a:t>, H+2</a:t>
            </a:r>
            <a:r>
              <a:rPr lang="en-US" baseline="30000" dirty="0" smtClean="0"/>
              <a:t>2</a:t>
            </a:r>
            <a:r>
              <a:rPr lang="en-US" dirty="0" smtClean="0"/>
              <a:t>, H+3</a:t>
            </a:r>
            <a:r>
              <a:rPr lang="en-US" baseline="30000" dirty="0" smtClean="0"/>
              <a:t>2</a:t>
            </a:r>
            <a:r>
              <a:rPr lang="en-US" dirty="0" smtClean="0"/>
              <a:t>, H+4</a:t>
            </a:r>
            <a:r>
              <a:rPr lang="en-US" baseline="30000" dirty="0" smtClean="0"/>
              <a:t>2</a:t>
            </a:r>
            <a:r>
              <a:rPr lang="en-US" dirty="0" smtClean="0"/>
              <a:t>, H+5</a:t>
            </a:r>
            <a:r>
              <a:rPr lang="en-US" baseline="30000" dirty="0" smtClean="0"/>
              <a:t>2 </a:t>
            </a:r>
            <a:r>
              <a:rPr lang="en-US" dirty="0" smtClean="0"/>
              <a:t>Which would be  slots  h+0, h+1, h+4, h+9, h+16, h+25 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53004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Idea is to use a process called chaining. (you will do this in an exercise)</a:t>
            </a:r>
          </a:p>
          <a:p>
            <a:r>
              <a:rPr lang="en-US" dirty="0" smtClean="0"/>
              <a:t>Instead of trying to store each item inside the list used for the hash_table, you create a list when you insert a item. If you have a conflict at the same slot, you just add the new item (chain) to the end of the list</a:t>
            </a:r>
          </a:p>
          <a:p>
            <a:r>
              <a:rPr lang="en-US" dirty="0" smtClean="0"/>
              <a:t>You can also use single linked nodes to chain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4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chain after inserting 54,26,93,17,77,31,44,55,20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9" y="1549400"/>
            <a:ext cx="8330031" cy="39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6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452"/>
            <a:ext cx="8210588" cy="3337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Wikipedia:</a:t>
            </a:r>
          </a:p>
          <a:p>
            <a:pPr marL="0" indent="0">
              <a:buNone/>
            </a:pPr>
            <a:r>
              <a:rPr lang="en-US" dirty="0" smtClean="0"/>
              <a:t>A hash function is any function that can be used to map digital data of arbitrary size to digital data of fixed size. The values returned by a hash function are called hash values, hash codes, hash sums, or simply hashes.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3119" t="26388" r="29108" b="4943"/>
          <a:stretch/>
        </p:blipFill>
        <p:spPr>
          <a:xfrm>
            <a:off x="2570911" y="3381927"/>
            <a:ext cx="3870866" cy="313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3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834"/>
            <a:ext cx="8229600" cy="5498330"/>
          </a:xfrm>
        </p:spPr>
        <p:txBody>
          <a:bodyPr>
            <a:normAutofit/>
          </a:bodyPr>
          <a:lstStyle/>
          <a:p>
            <a:r>
              <a:rPr lang="en-US" dirty="0" smtClean="0"/>
              <a:t>Hash functions can be indicated by the following notation:   h(item)</a:t>
            </a:r>
          </a:p>
          <a:p>
            <a:r>
              <a:rPr lang="en-US" dirty="0" smtClean="0"/>
              <a:t>It is a function that has the input of the item and the result is a integer in the range 0 to m-1</a:t>
            </a:r>
          </a:p>
          <a:p>
            <a:r>
              <a:rPr lang="en-US" dirty="0" smtClean="0"/>
              <a:t>The integer becomes an index into a array, list, or table of slots.</a:t>
            </a:r>
          </a:p>
          <a:p>
            <a:r>
              <a:rPr lang="en-US" dirty="0" smtClean="0"/>
              <a:t>For storing integer items, we are going to use:</a:t>
            </a:r>
          </a:p>
          <a:p>
            <a:r>
              <a:rPr lang="en-US" dirty="0" smtClean="0"/>
              <a:t>h(item) = item % m, in our example m will be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5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82788"/>
              </p:ext>
            </p:extLst>
          </p:nvPr>
        </p:nvGraphicFramePr>
        <p:xfrm>
          <a:off x="457200" y="958099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hash value:  item % 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99530"/>
            <a:ext cx="600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items, and hash values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568750"/>
            <a:ext cx="600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the items to a 'hash table' using a list at the index that matches the hash values: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93080"/>
              </p:ext>
            </p:extLst>
          </p:nvPr>
        </p:nvGraphicFramePr>
        <p:xfrm>
          <a:off x="457200" y="4875829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91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7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try some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0559" y="901454"/>
            <a:ext cx="8064928" cy="5581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888888"/>
                </a:solidFill>
                <a:effectLst/>
                <a:latin typeface="Courier"/>
                <a:ea typeface="ＭＳ 明朝"/>
                <a:cs typeface="Courier"/>
              </a:rPr>
              <a:t># testing concepts of hash table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hash_table = [</a:t>
            </a:r>
            <a:r>
              <a:rPr lang="en-US" dirty="0" smtClean="0">
                <a:solidFill>
                  <a:srgbClr val="007020"/>
                </a:solidFill>
                <a:effectLst/>
                <a:latin typeface="Courier"/>
                <a:ea typeface="ＭＳ 明朝"/>
                <a:cs typeface="Courier"/>
              </a:rPr>
              <a:t>None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]*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11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r>
              <a:rPr lang="en-US" dirty="0" smtClean="0">
                <a:solidFill>
                  <a:srgbClr val="888888"/>
                </a:solidFill>
                <a:effectLst/>
                <a:latin typeface="Courier"/>
                <a:ea typeface="ＭＳ 明朝"/>
                <a:cs typeface="Courier"/>
              </a:rPr>
              <a:t># create empty table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def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0066BB"/>
                </a:solidFill>
                <a:effectLst/>
                <a:latin typeface="Courier"/>
                <a:ea typeface="ＭＳ 明朝"/>
                <a:cs typeface="Courier"/>
              </a:rPr>
              <a:t>h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(item):  </a:t>
            </a: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return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item % 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11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def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0066BB"/>
                </a:solidFill>
                <a:effectLst/>
                <a:latin typeface="Courier"/>
                <a:ea typeface="ＭＳ 明朝"/>
                <a:cs typeface="Courier"/>
              </a:rPr>
              <a:t>put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(item): hash_table[h(item)] = item 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def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0066BB"/>
                </a:solidFill>
                <a:effectLst/>
                <a:latin typeface="Courier"/>
                <a:ea typeface="ＭＳ 明朝"/>
                <a:cs typeface="Courier"/>
              </a:rPr>
              <a:t>contains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(item): </a:t>
            </a: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>
                <a:solidFill>
                  <a:srgbClr val="333333"/>
                </a:solidFill>
                <a:latin typeface="Courier"/>
                <a:ea typeface="ＭＳ 明朝"/>
                <a:cs typeface="Courier"/>
              </a:rPr>
              <a:t> </a:t>
            </a:r>
            <a:r>
              <a:rPr lang="en-US" b="1" dirty="0" smtClean="0">
                <a:solidFill>
                  <a:srgbClr val="333333"/>
                </a:solidFill>
                <a:latin typeface="Courier"/>
                <a:ea typeface="ＭＳ 明朝"/>
                <a:cs typeface="Courier"/>
              </a:rPr>
              <a:t>   </a:t>
            </a: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return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hash_table[h(item)] == item  </a:t>
            </a: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333333"/>
              </a:solidFill>
              <a:latin typeface="Courier"/>
              <a:ea typeface="ＭＳ 明朝"/>
              <a:cs typeface="Courier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888888"/>
                </a:solidFill>
                <a:effectLst/>
                <a:latin typeface="Courier"/>
                <a:ea typeface="ＭＳ 明朝"/>
                <a:cs typeface="Courier"/>
              </a:rPr>
              <a:t># add 6 numbers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54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26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93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17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77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put(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31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 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 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print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(hash_table) </a:t>
            </a:r>
            <a:endParaRPr lang="en-US" dirty="0" smtClean="0">
              <a:effectLst/>
              <a:latin typeface="Cambria"/>
              <a:ea typeface="ＭＳ 明朝"/>
              <a:cs typeface="Times New Roman"/>
            </a:endParaRPr>
          </a:p>
          <a:p>
            <a:pPr>
              <a:lnSpc>
                <a:spcPct val="9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 dirty="0" smtClean="0">
                <a:solidFill>
                  <a:srgbClr val="008800"/>
                </a:solidFill>
                <a:effectLst/>
                <a:latin typeface="Courier"/>
                <a:ea typeface="ＭＳ 明朝"/>
                <a:cs typeface="Courier"/>
              </a:rPr>
              <a:t>print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( "contains(22): ", contains(</a:t>
            </a:r>
            <a:r>
              <a:rPr lang="en-US" b="1" dirty="0" smtClean="0">
                <a:solidFill>
                  <a:srgbClr val="0000DD"/>
                </a:solidFill>
                <a:effectLst/>
                <a:latin typeface="Courier"/>
                <a:ea typeface="ＭＳ 明朝"/>
                <a:cs typeface="Courier"/>
              </a:rPr>
              <a:t>22</a:t>
            </a:r>
            <a:r>
              <a:rPr lang="en-US" dirty="0" smtClean="0">
                <a:solidFill>
                  <a:srgbClr val="333333"/>
                </a:solidFill>
                <a:effectLst/>
                <a:latin typeface="Courier"/>
                <a:ea typeface="ＭＳ 明朝"/>
                <a:cs typeface="Courier"/>
              </a:rPr>
              <a:t>))</a:t>
            </a:r>
            <a:endParaRPr lang="en-US" dirty="0">
              <a:effectLst/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55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09600"/>
              </p:ext>
            </p:extLst>
          </p:nvPr>
        </p:nvGraphicFramePr>
        <p:xfrm>
          <a:off x="457200" y="966144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927964"/>
            <a:ext cx="79625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resulting hash table that has 11 slots, now has 6 slots filled in. </a:t>
            </a:r>
          </a:p>
          <a:p>
            <a:r>
              <a:rPr lang="en-US" sz="2400" dirty="0" smtClean="0"/>
              <a:t>So the table is 6/11 full =  54.5 % full</a:t>
            </a:r>
          </a:p>
          <a:p>
            <a:endParaRPr lang="en-US" sz="2400" dirty="0"/>
          </a:p>
          <a:p>
            <a:r>
              <a:rPr lang="en-US" sz="2400" dirty="0" smtClean="0"/>
              <a:t>Definition How full the hash table is is called the load factor, it is indicated by the lambda symbol:   </a:t>
            </a:r>
            <a:r>
              <a:rPr lang="en-US" sz="3200" dirty="0" smtClean="0"/>
              <a:t>λ</a:t>
            </a:r>
          </a:p>
          <a:p>
            <a:endParaRPr lang="en-US" sz="3200" dirty="0"/>
          </a:p>
          <a:p>
            <a:r>
              <a:rPr lang="en-US" sz="3200" dirty="0" smtClean="0"/>
              <a:t>Load Factor: </a:t>
            </a:r>
            <a:r>
              <a:rPr lang="en-US" sz="6000" dirty="0" smtClean="0"/>
              <a:t> </a:t>
            </a:r>
            <a:r>
              <a:rPr lang="en-US" sz="4800" dirty="0" smtClean="0"/>
              <a:t>  </a:t>
            </a:r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378066"/>
              </p:ext>
            </p:extLst>
          </p:nvPr>
        </p:nvGraphicFramePr>
        <p:xfrm>
          <a:off x="2813919" y="4823919"/>
          <a:ext cx="5845135" cy="1169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032000" imgH="406400" progId="Equation.3">
                  <p:embed/>
                </p:oleObj>
              </mc:Choice>
              <mc:Fallback>
                <p:oleObj name="Equation" r:id="rId3" imgW="2032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3919" y="4823919"/>
                        <a:ext cx="5845135" cy="1169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96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262"/>
            <a:ext cx="8229600" cy="60072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Now to insert anything into the hash table just take a constant amount of time: O(1)</a:t>
            </a:r>
          </a:p>
          <a:p>
            <a:r>
              <a:rPr lang="en-US" dirty="0" smtClean="0"/>
              <a:t>But this will only work if every item finds a unique hash value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consider inserting the item 22 into the above table</a:t>
            </a:r>
          </a:p>
          <a:p>
            <a:r>
              <a:rPr lang="en-US" dirty="0" smtClean="0"/>
              <a:t>h(22) = 22 % 11 = 0, so 22 has to go into the same slot as 77</a:t>
            </a:r>
          </a:p>
          <a:p>
            <a:r>
              <a:rPr lang="en-US" dirty="0" smtClean="0"/>
              <a:t>This is called a collision or clash,  what do we do now!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83126"/>
              </p:ext>
            </p:extLst>
          </p:nvPr>
        </p:nvGraphicFramePr>
        <p:xfrm>
          <a:off x="300222" y="2453809"/>
          <a:ext cx="8229600" cy="685800"/>
        </p:xfrm>
        <a:graphic>
          <a:graphicData uri="http://schemas.openxmlformats.org/drawingml/2006/table">
            <a:tbl>
              <a:tblPr/>
              <a:tblGrid>
                <a:gridCol w="8255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hash table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None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2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try a collision in our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112" b="81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786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1597</Words>
  <Application>Microsoft Macintosh PowerPoint</Application>
  <PresentationFormat>On-screen Show (4:3)</PresentationFormat>
  <Paragraphs>323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Microsoft Equation</vt:lpstr>
      <vt:lpstr>Searching with a hash table</vt:lpstr>
      <vt:lpstr>hash search</vt:lpstr>
      <vt:lpstr>PowerPoint Presentation</vt:lpstr>
      <vt:lpstr>PowerPoint Presentation</vt:lpstr>
      <vt:lpstr>PowerPoint Presentation</vt:lpstr>
      <vt:lpstr>try some code</vt:lpstr>
      <vt:lpstr>PowerPoint Presentation</vt:lpstr>
      <vt:lpstr>PowerPoint Presentation</vt:lpstr>
      <vt:lpstr>Lets try a collision in our code</vt:lpstr>
      <vt:lpstr> Perfect Hash</vt:lpstr>
      <vt:lpstr>non-perfect hash functions</vt:lpstr>
      <vt:lpstr>phone # items and folding</vt:lpstr>
      <vt:lpstr>the mid square method</vt:lpstr>
      <vt:lpstr>way to do hash of string data</vt:lpstr>
      <vt:lpstr>hash's for strings</vt:lpstr>
      <vt:lpstr>PowerPoint Presentation</vt:lpstr>
      <vt:lpstr>Collision and Resolution</vt:lpstr>
      <vt:lpstr>Some Collision Resolutions techniqes:</vt:lpstr>
      <vt:lpstr>Linear probe</vt:lpstr>
      <vt:lpstr>PowerPoint Presentation</vt:lpstr>
      <vt:lpstr>PowerPoint Presentation</vt:lpstr>
      <vt:lpstr>PowerPoint Presentation</vt:lpstr>
      <vt:lpstr>PowerPoint Presentation</vt:lpstr>
      <vt:lpstr>Linear probing problem</vt:lpstr>
      <vt:lpstr>rehashing</vt:lpstr>
      <vt:lpstr>quadratic probing</vt:lpstr>
      <vt:lpstr>Chaining</vt:lpstr>
      <vt:lpstr>chain after inserting 54,26,93,17,77,31,44,55,20</vt:lpstr>
    </vt:vector>
  </TitlesOfParts>
  <Company>LBCC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with a hash table</dc:title>
  <dc:creator>Gerry Jenkins</dc:creator>
  <cp:lastModifiedBy>Gerry Jenkins</cp:lastModifiedBy>
  <cp:revision>27</cp:revision>
  <dcterms:created xsi:type="dcterms:W3CDTF">2015-05-07T21:36:08Z</dcterms:created>
  <dcterms:modified xsi:type="dcterms:W3CDTF">2015-05-08T21:50:50Z</dcterms:modified>
</cp:coreProperties>
</file>