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400" y="1768680"/>
            <a:ext cx="549612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400" y="1768680"/>
            <a:ext cx="549612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95875C4-1486-4EEF-B76D-0FC2695498D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054160" y="2122200"/>
            <a:ext cx="2514600" cy="173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latin typeface="Arial"/>
              </a:rPr>
              <a:t>after </a:t>
            </a:r>
            <a:endParaRPr/>
          </a:p>
          <a:p>
            <a:r>
              <a:rPr lang="en-US" sz="2400">
                <a:latin typeface="Arial"/>
              </a:rPr>
              <a:t>theSum = 1</a:t>
            </a:r>
            <a:endParaRPr/>
          </a:p>
          <a:p>
            <a:r>
              <a:rPr lang="en-US" sz="2400">
                <a:latin typeface="Arial"/>
              </a:rPr>
              <a:t>           </a:t>
            </a:r>
            <a:endParaRPr/>
          </a:p>
          <a:p>
            <a:r>
              <a:rPr lang="en-US" sz="2400">
                <a:latin typeface="Arial"/>
              </a:rPr>
              <a:t>             </a:t>
            </a:r>
            <a:r>
              <a:rPr lang="en-US" sz="2400">
                <a:latin typeface="Arial"/>
              </a:rPr>
              <a:t>theSum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6763320" y="2213640"/>
            <a:ext cx="1005840" cy="73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2800">
                <a:latin typeface="Arial"/>
              </a:rPr>
              <a:t>1</a:t>
            </a:r>
            <a:endParaRPr/>
          </a:p>
          <a:p>
            <a:pPr algn="ctr"/>
            <a:r>
              <a:rPr lang="en-US" sz="2000">
                <a:latin typeface="Arial"/>
              </a:rPr>
              <a:t>type int</a:t>
            </a:r>
            <a:endParaRPr/>
          </a:p>
        </p:txBody>
      </p:sp>
      <p:cxnSp>
        <p:nvCxnSpPr>
          <p:cNvPr id="41" name="Line 3"/>
          <p:cNvCxnSpPr>
            <a:stCxn id="39" idx="3"/>
          </p:cNvCxnSpPr>
          <p:nvPr/>
        </p:nvCxnSpPr>
        <p:spPr>
          <a:xfrm flipV="1">
            <a:off x="4568760" y="2601720"/>
            <a:ext cx="2046960" cy="38952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2" name="TextShape 4"/>
          <p:cNvSpPr txBox="1"/>
          <p:nvPr/>
        </p:nvSpPr>
        <p:spPr>
          <a:xfrm>
            <a:off x="2054160" y="3709800"/>
            <a:ext cx="2560320" cy="242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latin typeface="Arial"/>
              </a:rPr>
              <a:t>then after theSum = 2</a:t>
            </a:r>
            <a:endParaRPr/>
          </a:p>
          <a:p>
            <a:r>
              <a:rPr lang="en-US" sz="2400">
                <a:latin typeface="Arial"/>
              </a:rPr>
              <a:t>           </a:t>
            </a:r>
            <a:endParaRPr/>
          </a:p>
          <a:p>
            <a:r>
              <a:rPr lang="en-US" sz="2400">
                <a:latin typeface="Arial"/>
              </a:rPr>
              <a:t>             </a:t>
            </a:r>
            <a:r>
              <a:rPr lang="en-US" sz="2400">
                <a:latin typeface="Arial"/>
              </a:rPr>
              <a:t>theSum</a:t>
            </a:r>
            <a:endParaRPr/>
          </a:p>
        </p:txBody>
      </p:sp>
      <p:sp>
        <p:nvSpPr>
          <p:cNvPr id="43" name="CustomShape 5"/>
          <p:cNvSpPr/>
          <p:nvPr/>
        </p:nvSpPr>
        <p:spPr>
          <a:xfrm>
            <a:off x="6763320" y="3801240"/>
            <a:ext cx="1005840" cy="73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2800">
                <a:latin typeface="Arial"/>
              </a:rPr>
              <a:t>2</a:t>
            </a:r>
            <a:endParaRPr/>
          </a:p>
          <a:p>
            <a:pPr algn="ctr"/>
            <a:r>
              <a:rPr lang="en-US" sz="2000">
                <a:latin typeface="Arial"/>
              </a:rPr>
              <a:t>type int</a:t>
            </a:r>
            <a:endParaRPr/>
          </a:p>
        </p:txBody>
      </p:sp>
      <p:cxnSp>
        <p:nvCxnSpPr>
          <p:cNvPr id="44" name="Line 6"/>
          <p:cNvCxnSpPr>
            <a:stCxn id="42" idx="3"/>
          </p:cNvCxnSpPr>
          <p:nvPr/>
        </p:nvCxnSpPr>
        <p:spPr>
          <a:xfrm flipV="1">
            <a:off x="4614480" y="4189320"/>
            <a:ext cx="2001240" cy="7322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5" name="TextShape 7"/>
          <p:cNvSpPr txBox="1"/>
          <p:nvPr/>
        </p:nvSpPr>
        <p:spPr>
          <a:xfrm>
            <a:off x="2054520" y="5411160"/>
            <a:ext cx="2560320" cy="242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latin typeface="Arial"/>
              </a:rPr>
              <a:t>then after theSum = "abc"</a:t>
            </a:r>
            <a:endParaRPr/>
          </a:p>
          <a:p>
            <a:r>
              <a:rPr lang="en-US" sz="2400">
                <a:latin typeface="Arial"/>
              </a:rPr>
              <a:t>           </a:t>
            </a:r>
            <a:endParaRPr/>
          </a:p>
          <a:p>
            <a:r>
              <a:rPr lang="en-US" sz="2400">
                <a:latin typeface="Arial"/>
              </a:rPr>
              <a:t>             </a:t>
            </a:r>
            <a:r>
              <a:rPr lang="en-US" sz="2400">
                <a:latin typeface="Arial"/>
              </a:rPr>
              <a:t>theSum</a:t>
            </a:r>
            <a:endParaRPr/>
          </a:p>
        </p:txBody>
      </p:sp>
      <p:sp>
        <p:nvSpPr>
          <p:cNvPr id="46" name="CustomShape 8"/>
          <p:cNvSpPr/>
          <p:nvPr/>
        </p:nvSpPr>
        <p:spPr>
          <a:xfrm>
            <a:off x="6763680" y="5502600"/>
            <a:ext cx="1005840" cy="73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2800">
                <a:latin typeface="Arial"/>
              </a:rPr>
              <a:t>"abc"</a:t>
            </a:r>
            <a:endParaRPr/>
          </a:p>
          <a:p>
            <a:pPr algn="ctr"/>
            <a:r>
              <a:rPr lang="en-US" sz="2000">
                <a:latin typeface="Arial"/>
              </a:rPr>
              <a:t>type str</a:t>
            </a:r>
            <a:endParaRPr/>
          </a:p>
        </p:txBody>
      </p:sp>
      <p:cxnSp>
        <p:nvCxnSpPr>
          <p:cNvPr id="47" name="Line 9"/>
          <p:cNvCxnSpPr>
            <a:stCxn id="45" idx="3"/>
          </p:cNvCxnSpPr>
          <p:nvPr/>
        </p:nvCxnSpPr>
        <p:spPr>
          <a:xfrm flipV="1">
            <a:off x="4614840" y="5890680"/>
            <a:ext cx="2001240" cy="7322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8" name="TextShape 10"/>
          <p:cNvSpPr txBox="1"/>
          <p:nvPr/>
        </p:nvSpPr>
        <p:spPr>
          <a:xfrm>
            <a:off x="1730160" y="634680"/>
            <a:ext cx="5680800" cy="144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latin typeface="Arial"/>
              </a:rPr>
              <a:t>Each assignment creates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a new memory location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for new object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