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6"/>
  </p:notes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C8C8"/>
    <a:srgbClr val="793140"/>
    <a:srgbClr val="00677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1A7ACC-2E2F-41E5-BD8C-C80C13687461}" v="2" dt="2025-03-20T16:32:25.9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8" d="100"/>
          <a:sy n="28" d="100"/>
        </p:scale>
        <p:origin x="53" y="-19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W. Thomas" userId="c66643de-298f-44ed-b3ec-8e90705fbf80" providerId="ADAL" clId="{FB1A7ACC-2E2F-41E5-BD8C-C80C13687461}"/>
    <pc:docChg chg="undo custSel modSld">
      <pc:chgData name="Brandon W. Thomas" userId="c66643de-298f-44ed-b3ec-8e90705fbf80" providerId="ADAL" clId="{FB1A7ACC-2E2F-41E5-BD8C-C80C13687461}" dt="2025-03-20T16:39:38.128" v="481" actId="1076"/>
      <pc:docMkLst>
        <pc:docMk/>
      </pc:docMkLst>
      <pc:sldChg chg="addSp delSp modSp mod">
        <pc:chgData name="Brandon W. Thomas" userId="c66643de-298f-44ed-b3ec-8e90705fbf80" providerId="ADAL" clId="{FB1A7ACC-2E2F-41E5-BD8C-C80C13687461}" dt="2025-03-20T16:39:38.128" v="481" actId="1076"/>
        <pc:sldMkLst>
          <pc:docMk/>
          <pc:sldMk cId="3618027970" sldId="256"/>
        </pc:sldMkLst>
        <pc:spChg chg="add mod">
          <ac:chgData name="Brandon W. Thomas" userId="c66643de-298f-44ed-b3ec-8e90705fbf80" providerId="ADAL" clId="{FB1A7ACC-2E2F-41E5-BD8C-C80C13687461}" dt="2025-03-20T16:21:00.727" v="72" actId="20577"/>
          <ac:spMkLst>
            <pc:docMk/>
            <pc:sldMk cId="3618027970" sldId="256"/>
            <ac:spMk id="5" creationId="{6F61A643-AF13-14D0-E4CA-7EBBE24C0DD5}"/>
          </ac:spMkLst>
        </pc:spChg>
        <pc:spChg chg="mod">
          <ac:chgData name="Brandon W. Thomas" userId="c66643de-298f-44ed-b3ec-8e90705fbf80" providerId="ADAL" clId="{FB1A7ACC-2E2F-41E5-BD8C-C80C13687461}" dt="2025-03-20T16:34:44.524" v="434" actId="1076"/>
          <ac:spMkLst>
            <pc:docMk/>
            <pc:sldMk cId="3618027970" sldId="256"/>
            <ac:spMk id="14" creationId="{B327B0F4-96D8-358C-14AE-24605B073C6A}"/>
          </ac:spMkLst>
        </pc:spChg>
        <pc:spChg chg="mod">
          <ac:chgData name="Brandon W. Thomas" userId="c66643de-298f-44ed-b3ec-8e90705fbf80" providerId="ADAL" clId="{FB1A7ACC-2E2F-41E5-BD8C-C80C13687461}" dt="2025-03-20T16:35:51.730" v="445" actId="1076"/>
          <ac:spMkLst>
            <pc:docMk/>
            <pc:sldMk cId="3618027970" sldId="256"/>
            <ac:spMk id="16" creationId="{C93E084C-1F54-1375-9A5A-821BCAF1989A}"/>
          </ac:spMkLst>
        </pc:spChg>
        <pc:spChg chg="mod">
          <ac:chgData name="Brandon W. Thomas" userId="c66643de-298f-44ed-b3ec-8e90705fbf80" providerId="ADAL" clId="{FB1A7ACC-2E2F-41E5-BD8C-C80C13687461}" dt="2025-03-20T16:36:58.169" v="462" actId="20577"/>
          <ac:spMkLst>
            <pc:docMk/>
            <pc:sldMk cId="3618027970" sldId="256"/>
            <ac:spMk id="17" creationId="{900188D8-EB83-BC71-2583-E064E810CB71}"/>
          </ac:spMkLst>
        </pc:spChg>
        <pc:spChg chg="del">
          <ac:chgData name="Brandon W. Thomas" userId="c66643de-298f-44ed-b3ec-8e90705fbf80" providerId="ADAL" clId="{FB1A7ACC-2E2F-41E5-BD8C-C80C13687461}" dt="2025-03-20T16:20:26.432" v="22" actId="478"/>
          <ac:spMkLst>
            <pc:docMk/>
            <pc:sldMk cId="3618027970" sldId="256"/>
            <ac:spMk id="18" creationId="{68798D29-36F5-54E2-CE2E-2B15B4CC3730}"/>
          </ac:spMkLst>
        </pc:spChg>
        <pc:spChg chg="del">
          <ac:chgData name="Brandon W. Thomas" userId="c66643de-298f-44ed-b3ec-8e90705fbf80" providerId="ADAL" clId="{FB1A7ACC-2E2F-41E5-BD8C-C80C13687461}" dt="2025-03-20T16:35:23.314" v="441" actId="478"/>
          <ac:spMkLst>
            <pc:docMk/>
            <pc:sldMk cId="3618027970" sldId="256"/>
            <ac:spMk id="23" creationId="{6F58798B-3F11-3379-DE3B-2DCFE3C6EC44}"/>
          </ac:spMkLst>
        </pc:spChg>
        <pc:spChg chg="mod">
          <ac:chgData name="Brandon W. Thomas" userId="c66643de-298f-44ed-b3ec-8e90705fbf80" providerId="ADAL" clId="{FB1A7ACC-2E2F-41E5-BD8C-C80C13687461}" dt="2025-03-20T16:36:53.437" v="450" actId="1076"/>
          <ac:spMkLst>
            <pc:docMk/>
            <pc:sldMk cId="3618027970" sldId="256"/>
            <ac:spMk id="24" creationId="{143C92D9-788E-DA16-7CFE-BBDD992F2A5E}"/>
          </ac:spMkLst>
        </pc:spChg>
        <pc:spChg chg="mod">
          <ac:chgData name="Brandon W. Thomas" userId="c66643de-298f-44ed-b3ec-8e90705fbf80" providerId="ADAL" clId="{FB1A7ACC-2E2F-41E5-BD8C-C80C13687461}" dt="2025-03-19T18:13:14.580" v="21" actId="108"/>
          <ac:spMkLst>
            <pc:docMk/>
            <pc:sldMk cId="3618027970" sldId="256"/>
            <ac:spMk id="28" creationId="{8AD3909B-5D23-8785-9135-D9538401C6AC}"/>
          </ac:spMkLst>
        </pc:spChg>
        <pc:spChg chg="del mod">
          <ac:chgData name="Brandon W. Thomas" userId="c66643de-298f-44ed-b3ec-8e90705fbf80" providerId="ADAL" clId="{FB1A7ACC-2E2F-41E5-BD8C-C80C13687461}" dt="2025-03-20T16:35:23.314" v="443"/>
          <ac:spMkLst>
            <pc:docMk/>
            <pc:sldMk cId="3618027970" sldId="256"/>
            <ac:spMk id="30" creationId="{7DEEB5E5-4855-A4BB-B840-77D3EA880910}"/>
          </ac:spMkLst>
        </pc:spChg>
        <pc:spChg chg="mod">
          <ac:chgData name="Brandon W. Thomas" userId="c66643de-298f-44ed-b3ec-8e90705fbf80" providerId="ADAL" clId="{FB1A7ACC-2E2F-41E5-BD8C-C80C13687461}" dt="2025-03-20T16:39:38.128" v="481" actId="1076"/>
          <ac:spMkLst>
            <pc:docMk/>
            <pc:sldMk cId="3618027970" sldId="256"/>
            <ac:spMk id="31" creationId="{4B523B33-3B14-7CDC-CB20-CCF49BC9449C}"/>
          </ac:spMkLst>
        </pc:spChg>
        <pc:spChg chg="mod">
          <ac:chgData name="Brandon W. Thomas" userId="c66643de-298f-44ed-b3ec-8e90705fbf80" providerId="ADAL" clId="{FB1A7ACC-2E2F-41E5-BD8C-C80C13687461}" dt="2025-03-20T16:36:13.472" v="448" actId="1076"/>
          <ac:spMkLst>
            <pc:docMk/>
            <pc:sldMk cId="3618027970" sldId="256"/>
            <ac:spMk id="32" creationId="{E0FDD2A7-FD85-FA89-BA18-5E07C3D3A708}"/>
          </ac:spMkLst>
        </pc:spChg>
        <pc:spChg chg="mod">
          <ac:chgData name="Brandon W. Thomas" userId="c66643de-298f-44ed-b3ec-8e90705fbf80" providerId="ADAL" clId="{FB1A7ACC-2E2F-41E5-BD8C-C80C13687461}" dt="2025-03-20T16:21:52.026" v="190" actId="1076"/>
          <ac:spMkLst>
            <pc:docMk/>
            <pc:sldMk cId="3618027970" sldId="256"/>
            <ac:spMk id="33" creationId="{20A9C14D-444A-F378-60F7-A278522CF0CE}"/>
          </ac:spMkLst>
        </pc:spChg>
        <pc:spChg chg="mod">
          <ac:chgData name="Brandon W. Thomas" userId="c66643de-298f-44ed-b3ec-8e90705fbf80" providerId="ADAL" clId="{FB1A7ACC-2E2F-41E5-BD8C-C80C13687461}" dt="2025-03-20T16:36:40.317" v="449" actId="1076"/>
          <ac:spMkLst>
            <pc:docMk/>
            <pc:sldMk cId="3618027970" sldId="256"/>
            <ac:spMk id="34" creationId="{47C1DE0C-0E39-1CCD-AE3B-AE2E5C27AC9A}"/>
          </ac:spMkLst>
        </pc:spChg>
        <pc:spChg chg="mod">
          <ac:chgData name="Brandon W. Thomas" userId="c66643de-298f-44ed-b3ec-8e90705fbf80" providerId="ADAL" clId="{FB1A7ACC-2E2F-41E5-BD8C-C80C13687461}" dt="2025-03-20T16:24:09.827" v="335" actId="6549"/>
          <ac:spMkLst>
            <pc:docMk/>
            <pc:sldMk cId="3618027970" sldId="256"/>
            <ac:spMk id="35" creationId="{F4377632-9E93-2DA6-1BC0-B3DB5F86ED77}"/>
          </ac:spMkLst>
        </pc:spChg>
        <pc:spChg chg="mod">
          <ac:chgData name="Brandon W. Thomas" userId="c66643de-298f-44ed-b3ec-8e90705fbf80" providerId="ADAL" clId="{FB1A7ACC-2E2F-41E5-BD8C-C80C13687461}" dt="2025-03-20T16:24:17.899" v="336" actId="1076"/>
          <ac:spMkLst>
            <pc:docMk/>
            <pc:sldMk cId="3618027970" sldId="256"/>
            <ac:spMk id="36" creationId="{45CC62CF-623A-13E0-14A3-B27997552EB8}"/>
          </ac:spMkLst>
        </pc:spChg>
        <pc:spChg chg="mod">
          <ac:chgData name="Brandon W. Thomas" userId="c66643de-298f-44ed-b3ec-8e90705fbf80" providerId="ADAL" clId="{FB1A7ACC-2E2F-41E5-BD8C-C80C13687461}" dt="2025-03-20T16:22:32.995" v="191" actId="1076"/>
          <ac:spMkLst>
            <pc:docMk/>
            <pc:sldMk cId="3618027970" sldId="256"/>
            <ac:spMk id="37" creationId="{C15C3910-FBE8-E5D4-AD37-27585351C38E}"/>
          </ac:spMkLst>
        </pc:spChg>
        <pc:graphicFrameChg chg="modGraphic">
          <ac:chgData name="Brandon W. Thomas" userId="c66643de-298f-44ed-b3ec-8e90705fbf80" providerId="ADAL" clId="{FB1A7ACC-2E2F-41E5-BD8C-C80C13687461}" dt="2025-03-20T16:38:53.298" v="480" actId="20577"/>
          <ac:graphicFrameMkLst>
            <pc:docMk/>
            <pc:sldMk cId="3618027970" sldId="256"/>
            <ac:graphicFrameMk id="22" creationId="{C38D1A2B-358A-EB93-DD02-4ABFF5B3101C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CB08D-779C-4EEC-A742-6EF5FD3BA9D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C6736-9C25-40B3-A4DB-BC2108358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63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4496" y="8493799"/>
            <a:ext cx="33984125" cy="8778245"/>
          </a:xfrm>
        </p:spPr>
        <p:txBody>
          <a:bodyPr anchor="b">
            <a:normAutofit/>
          </a:bodyPr>
          <a:lstStyle>
            <a:lvl1pPr algn="ctr">
              <a:defRPr sz="25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4496" y="17272029"/>
            <a:ext cx="33984125" cy="5039362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CC1A-D2BC-477A-B61E-F5DA09C6DCD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A0B7-9C24-4B5E-A1C0-1C089309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6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176" y="2592408"/>
            <a:ext cx="36748848" cy="184049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9702" y="21913224"/>
            <a:ext cx="37279176" cy="2608666"/>
          </a:xfrm>
        </p:spPr>
        <p:txBody>
          <a:bodyPr anchor="b">
            <a:normAutofit/>
          </a:bodyPr>
          <a:lstStyle>
            <a:lvl1pPr algn="ctr"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45842" y="3336050"/>
            <a:ext cx="34970880" cy="1692322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600"/>
            </a:lvl1pPr>
            <a:lvl2pPr marL="2194560" indent="0">
              <a:buNone/>
              <a:defRPr sz="9600"/>
            </a:lvl2pPr>
            <a:lvl3pPr marL="4389120" indent="0">
              <a:buNone/>
              <a:defRPr sz="96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9661" y="24521894"/>
            <a:ext cx="37273546" cy="3275866"/>
          </a:xfrm>
        </p:spPr>
        <p:txBody>
          <a:bodyPr anchor="t"/>
          <a:lstStyle>
            <a:lvl1pPr marL="0" indent="0" algn="ctr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CC1A-D2BC-477A-B61E-F5DA09C6DCD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A0B7-9C24-4B5E-A1C0-1C089309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0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9661" y="2920498"/>
            <a:ext cx="37273546" cy="16964851"/>
          </a:xfrm>
        </p:spPr>
        <p:txBody>
          <a:bodyPr anchor="ctr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9661" y="20616864"/>
            <a:ext cx="37273546" cy="7208765"/>
          </a:xfrm>
        </p:spPr>
        <p:txBody>
          <a:bodyPr anchor="ctr"/>
          <a:lstStyle>
            <a:lvl1pPr marL="0" indent="0" algn="ctr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CC1A-D2BC-477A-B61E-F5DA09C6DCD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A0B7-9C24-4B5E-A1C0-1C089309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90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6363" y="2926080"/>
            <a:ext cx="33489907" cy="14365939"/>
          </a:xfrm>
        </p:spPr>
        <p:txBody>
          <a:bodyPr anchor="ctr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6194323" y="17328161"/>
            <a:ext cx="31508275" cy="2557195"/>
          </a:xfrm>
        </p:spPr>
        <p:txBody>
          <a:bodyPr anchor="t">
            <a:normAutofit/>
          </a:bodyPr>
          <a:lstStyle>
            <a:lvl1pPr marL="0" indent="0" algn="r">
              <a:buNone/>
              <a:defRPr sz="672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9661" y="20660894"/>
            <a:ext cx="37273546" cy="7149581"/>
          </a:xfrm>
        </p:spPr>
        <p:txBody>
          <a:bodyPr anchor="ctr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CC1A-D2BC-477A-B61E-F5DA09C6DCD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A0B7-9C24-4B5E-A1C0-1C0893099F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11803" y="4194778"/>
            <a:ext cx="2194560" cy="28069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38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576123" y="14079576"/>
            <a:ext cx="2194560" cy="28069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38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117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9661" y="10209329"/>
            <a:ext cx="37273546" cy="12056808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9630" y="22322669"/>
            <a:ext cx="37267915" cy="5475091"/>
          </a:xfrm>
        </p:spPr>
        <p:txBody>
          <a:bodyPr anchor="t"/>
          <a:lstStyle>
            <a:lvl1pPr marL="0" indent="0" algn="ctr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CC1A-D2BC-477A-B61E-F5DA09C6DCD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A0B7-9C24-4B5E-A1C0-1C089309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0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289661" y="2926080"/>
            <a:ext cx="37273546" cy="4658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89661" y="9052560"/>
            <a:ext cx="11883542" cy="2766058"/>
          </a:xfrm>
        </p:spPr>
        <p:txBody>
          <a:bodyPr anchor="b">
            <a:noAutofit/>
          </a:bodyPr>
          <a:lstStyle>
            <a:lvl1pPr marL="0" indent="0" algn="ctr">
              <a:buNone/>
              <a:defRPr sz="11520" b="0">
                <a:solidFill>
                  <a:schemeClr val="tx1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3289661" y="12344400"/>
            <a:ext cx="11883542" cy="15453360"/>
          </a:xfrm>
        </p:spPr>
        <p:txBody>
          <a:bodyPr anchor="t">
            <a:normAutofit/>
          </a:bodyPr>
          <a:lstStyle>
            <a:lvl1pPr marL="0" indent="0" algn="ctr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008159" y="9052560"/>
            <a:ext cx="11883542" cy="2766058"/>
          </a:xfrm>
        </p:spPr>
        <p:txBody>
          <a:bodyPr anchor="b">
            <a:noAutofit/>
          </a:bodyPr>
          <a:lstStyle>
            <a:lvl1pPr marL="0" indent="0" algn="ctr">
              <a:buNone/>
              <a:defRPr sz="11520" b="0">
                <a:solidFill>
                  <a:schemeClr val="tx1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5989165" y="12344400"/>
            <a:ext cx="11883542" cy="15453360"/>
          </a:xfrm>
        </p:spPr>
        <p:txBody>
          <a:bodyPr anchor="t">
            <a:normAutofit/>
          </a:bodyPr>
          <a:lstStyle>
            <a:lvl1pPr marL="0" indent="0" algn="ctr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8679659" y="9052560"/>
            <a:ext cx="11883542" cy="2766058"/>
          </a:xfrm>
        </p:spPr>
        <p:txBody>
          <a:bodyPr anchor="b">
            <a:noAutofit/>
          </a:bodyPr>
          <a:lstStyle>
            <a:lvl1pPr marL="0" indent="0" algn="ctr">
              <a:buNone/>
              <a:defRPr sz="11520" b="0">
                <a:solidFill>
                  <a:schemeClr val="tx1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28679659" y="12344400"/>
            <a:ext cx="11883542" cy="15453360"/>
          </a:xfrm>
        </p:spPr>
        <p:txBody>
          <a:bodyPr anchor="t">
            <a:normAutofit/>
          </a:bodyPr>
          <a:lstStyle>
            <a:lvl1pPr marL="0" indent="0" algn="ctr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CC1A-D2BC-477A-B61E-F5DA09C6DCD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A0B7-9C24-4B5E-A1C0-1C089309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02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347" y="8765016"/>
            <a:ext cx="12139421" cy="880107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0302" y="8765016"/>
            <a:ext cx="12139421" cy="880107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4232" y="8765016"/>
            <a:ext cx="12139421" cy="880107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289661" y="2926080"/>
            <a:ext cx="37273546" cy="4658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3289661" y="18739709"/>
            <a:ext cx="11883542" cy="2766058"/>
          </a:xfrm>
        </p:spPr>
        <p:txBody>
          <a:bodyPr anchor="b">
            <a:noAutofit/>
          </a:bodyPr>
          <a:lstStyle>
            <a:lvl1pPr marL="0" indent="0" algn="ctr">
              <a:buNone/>
              <a:defRPr sz="9600" b="0">
                <a:solidFill>
                  <a:schemeClr val="tx1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665170" y="9306807"/>
            <a:ext cx="11132525" cy="7694179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7680"/>
            </a:lvl2pPr>
            <a:lvl3pPr marL="4389120" indent="0">
              <a:buNone/>
              <a:defRPr sz="7680"/>
            </a:lvl3pPr>
            <a:lvl4pPr marL="6583680" indent="0">
              <a:buNone/>
              <a:defRPr sz="7680"/>
            </a:lvl4pPr>
            <a:lvl5pPr marL="8778240" indent="0">
              <a:buNone/>
              <a:defRPr sz="7680"/>
            </a:lvl5pPr>
            <a:lvl6pPr marL="10972800" indent="0">
              <a:buNone/>
              <a:defRPr sz="7680"/>
            </a:lvl6pPr>
            <a:lvl7pPr marL="13167360" indent="0">
              <a:buNone/>
              <a:defRPr sz="7680"/>
            </a:lvl7pPr>
            <a:lvl8pPr marL="15361920" indent="0">
              <a:buNone/>
              <a:defRPr sz="7680"/>
            </a:lvl8pPr>
            <a:lvl9pPr marL="17556480" indent="0">
              <a:buNone/>
              <a:defRPr sz="7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3289661" y="21505774"/>
            <a:ext cx="11883542" cy="6291998"/>
          </a:xfrm>
        </p:spPr>
        <p:txBody>
          <a:bodyPr anchor="t">
            <a:normAutofit/>
          </a:bodyPr>
          <a:lstStyle>
            <a:lvl1pPr marL="0" indent="0" algn="ctr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994037" y="18739709"/>
            <a:ext cx="11883542" cy="2766058"/>
          </a:xfrm>
        </p:spPr>
        <p:txBody>
          <a:bodyPr anchor="b">
            <a:noAutofit/>
          </a:bodyPr>
          <a:lstStyle>
            <a:lvl1pPr marL="0" indent="0" algn="ctr">
              <a:buNone/>
              <a:defRPr sz="9600" b="0">
                <a:solidFill>
                  <a:schemeClr val="tx1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6364674" y="9307651"/>
            <a:ext cx="11132525" cy="7719187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7680"/>
            </a:lvl2pPr>
            <a:lvl3pPr marL="4389120" indent="0">
              <a:buNone/>
              <a:defRPr sz="7680"/>
            </a:lvl3pPr>
            <a:lvl4pPr marL="6583680" indent="0">
              <a:buNone/>
              <a:defRPr sz="7680"/>
            </a:lvl4pPr>
            <a:lvl5pPr marL="8778240" indent="0">
              <a:buNone/>
              <a:defRPr sz="7680"/>
            </a:lvl5pPr>
            <a:lvl6pPr marL="10972800" indent="0">
              <a:buNone/>
              <a:defRPr sz="7680"/>
            </a:lvl6pPr>
            <a:lvl7pPr marL="13167360" indent="0">
              <a:buNone/>
              <a:defRPr sz="7680"/>
            </a:lvl7pPr>
            <a:lvl8pPr marL="15361920" indent="0">
              <a:buNone/>
              <a:defRPr sz="7680"/>
            </a:lvl8pPr>
            <a:lvl9pPr marL="17556480" indent="0">
              <a:buNone/>
              <a:defRPr sz="7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5989163" y="21505769"/>
            <a:ext cx="11888414" cy="6291998"/>
          </a:xfrm>
        </p:spPr>
        <p:txBody>
          <a:bodyPr anchor="t">
            <a:normAutofit/>
          </a:bodyPr>
          <a:lstStyle>
            <a:lvl1pPr marL="0" indent="0" algn="ctr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8680111" y="18739709"/>
            <a:ext cx="11883542" cy="2766058"/>
          </a:xfrm>
        </p:spPr>
        <p:txBody>
          <a:bodyPr anchor="b">
            <a:noAutofit/>
          </a:bodyPr>
          <a:lstStyle>
            <a:lvl1pPr marL="0" indent="0" algn="ctr">
              <a:buNone/>
              <a:defRPr sz="9600" b="0">
                <a:solidFill>
                  <a:schemeClr val="tx1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9072515" y="9285274"/>
            <a:ext cx="11132525" cy="771501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7680"/>
            </a:lvl2pPr>
            <a:lvl3pPr marL="4389120" indent="0">
              <a:buNone/>
              <a:defRPr sz="7680"/>
            </a:lvl3pPr>
            <a:lvl4pPr marL="6583680" indent="0">
              <a:buNone/>
              <a:defRPr sz="7680"/>
            </a:lvl4pPr>
            <a:lvl5pPr marL="8778240" indent="0">
              <a:buNone/>
              <a:defRPr sz="7680"/>
            </a:lvl5pPr>
            <a:lvl6pPr marL="10972800" indent="0">
              <a:buNone/>
              <a:defRPr sz="7680"/>
            </a:lvl6pPr>
            <a:lvl7pPr marL="13167360" indent="0">
              <a:buNone/>
              <a:defRPr sz="7680"/>
            </a:lvl7pPr>
            <a:lvl8pPr marL="15361920" indent="0">
              <a:buNone/>
              <a:defRPr sz="7680"/>
            </a:lvl8pPr>
            <a:lvl9pPr marL="17556480" indent="0">
              <a:buNone/>
              <a:defRPr sz="7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28679659" y="21505759"/>
            <a:ext cx="11883542" cy="6292008"/>
          </a:xfrm>
        </p:spPr>
        <p:txBody>
          <a:bodyPr anchor="t">
            <a:normAutofit/>
          </a:bodyPr>
          <a:lstStyle>
            <a:lvl1pPr marL="0" indent="0" algn="ctr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CC1A-D2BC-477A-B61E-F5DA09C6DCD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A0B7-9C24-4B5E-A1C0-1C089309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61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CC1A-D2BC-477A-B61E-F5DA09C6DCD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A0B7-9C24-4B5E-A1C0-1C089309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37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339052" y="2926082"/>
            <a:ext cx="8224152" cy="248716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89666" y="2926082"/>
            <a:ext cx="28500739" cy="248716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CC1A-D2BC-477A-B61E-F5DA09C6DCD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A0B7-9C24-4B5E-A1C0-1C089309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6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CC1A-D2BC-477A-B61E-F5DA09C6DCD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A0B7-9C24-4B5E-A1C0-1C089309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0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7" y="8453129"/>
            <a:ext cx="34525982" cy="8778302"/>
          </a:xfrm>
        </p:spPr>
        <p:txBody>
          <a:bodyPr anchor="b"/>
          <a:lstStyle>
            <a:lvl1pPr algn="ctr">
              <a:defRPr sz="19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3447" y="17231419"/>
            <a:ext cx="34525982" cy="7233859"/>
          </a:xfrm>
        </p:spPr>
        <p:txBody>
          <a:bodyPr anchor="t"/>
          <a:lstStyle>
            <a:lvl1pPr marL="0" indent="0" algn="ctr">
              <a:buNone/>
              <a:defRPr sz="9600">
                <a:solidFill>
                  <a:schemeClr val="tx1"/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CC1A-D2BC-477A-B61E-F5DA09C6DCD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A0B7-9C24-4B5E-A1C0-1C089309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9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9668" y="8315755"/>
            <a:ext cx="18217790" cy="194820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30414" y="8315762"/>
            <a:ext cx="18232795" cy="194820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CC1A-D2BC-477A-B61E-F5DA09C6DCD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A0B7-9C24-4B5E-A1C0-1C089309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659" y="8497553"/>
            <a:ext cx="18179630" cy="19742174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579" y="8497553"/>
            <a:ext cx="18179630" cy="19742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1139" y="8809219"/>
            <a:ext cx="17554838" cy="2615443"/>
          </a:xfrm>
        </p:spPr>
        <p:txBody>
          <a:bodyPr anchor="b">
            <a:noAutofit/>
          </a:bodyPr>
          <a:lstStyle>
            <a:lvl1pPr marL="0" indent="0" algn="ctr">
              <a:buNone/>
              <a:defRPr sz="1152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1139" y="11424665"/>
            <a:ext cx="17554838" cy="16373102"/>
          </a:xfrm>
        </p:spPr>
        <p:txBody>
          <a:bodyPr anchor="t">
            <a:normAutofit/>
          </a:bodyPr>
          <a:lstStyle>
            <a:lvl1pPr>
              <a:defRPr sz="8640"/>
            </a:lvl1pPr>
            <a:lvl2pPr>
              <a:defRPr sz="7680"/>
            </a:lvl2pPr>
            <a:lvl3pPr>
              <a:defRPr sz="6720"/>
            </a:lvl3pPr>
            <a:lvl4pPr>
              <a:defRPr sz="5760"/>
            </a:lvl4pPr>
            <a:lvl5pPr>
              <a:defRPr sz="576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661880" y="8809227"/>
            <a:ext cx="17623190" cy="2615438"/>
          </a:xfrm>
        </p:spPr>
        <p:txBody>
          <a:bodyPr anchor="b">
            <a:noAutofit/>
          </a:bodyPr>
          <a:lstStyle>
            <a:lvl1pPr marL="0" indent="0" algn="ctr">
              <a:buNone/>
              <a:defRPr sz="1152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661880" y="11424665"/>
            <a:ext cx="17623190" cy="16373102"/>
          </a:xfrm>
        </p:spPr>
        <p:txBody>
          <a:bodyPr anchor="t">
            <a:normAutofit/>
          </a:bodyPr>
          <a:lstStyle>
            <a:lvl1pPr>
              <a:defRPr sz="8640"/>
            </a:lvl1pPr>
            <a:lvl2pPr>
              <a:defRPr sz="7680"/>
            </a:lvl2pPr>
            <a:lvl3pPr>
              <a:defRPr sz="6720"/>
            </a:lvl3pPr>
            <a:lvl4pPr>
              <a:defRPr sz="5760"/>
            </a:lvl4pPr>
            <a:lvl5pPr>
              <a:defRPr sz="576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CC1A-D2BC-477A-B61E-F5DA09C6DCD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A0B7-9C24-4B5E-A1C0-1C089309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CC1A-D2BC-477A-B61E-F5DA09C6DCD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A0B7-9C24-4B5E-A1C0-1C089309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6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CC1A-D2BC-477A-B61E-F5DA09C6DCD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A0B7-9C24-4B5E-A1C0-1C089309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9668" y="2926080"/>
            <a:ext cx="13344802" cy="8745206"/>
          </a:xfrm>
        </p:spPr>
        <p:txBody>
          <a:bodyPr anchor="b">
            <a:normAutofit/>
          </a:bodyPr>
          <a:lstStyle>
            <a:lvl1pPr algn="ctr">
              <a:defRPr sz="115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0283" y="2926080"/>
            <a:ext cx="23082926" cy="2487168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9668" y="11671289"/>
            <a:ext cx="13344802" cy="16126469"/>
          </a:xfrm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CC1A-D2BC-477A-B61E-F5DA09C6DCD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A0B7-9C24-4B5E-A1C0-1C089309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3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5938" y="2927630"/>
            <a:ext cx="16455101" cy="24986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9666" y="2927631"/>
            <a:ext cx="18838445" cy="8780822"/>
          </a:xfrm>
        </p:spPr>
        <p:txBody>
          <a:bodyPr anchor="b">
            <a:noAutofit/>
          </a:bodyPr>
          <a:lstStyle>
            <a:lvl1pPr algn="ctr">
              <a:defRPr sz="153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88297" y="3571147"/>
            <a:ext cx="15193800" cy="23581546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7680"/>
            </a:lvl2pPr>
            <a:lvl3pPr marL="4389120" indent="0">
              <a:buNone/>
              <a:defRPr sz="7680"/>
            </a:lvl3pPr>
            <a:lvl4pPr marL="6583680" indent="0">
              <a:buNone/>
              <a:defRPr sz="7680"/>
            </a:lvl4pPr>
            <a:lvl5pPr marL="8778240" indent="0">
              <a:buNone/>
              <a:defRPr sz="7680"/>
            </a:lvl5pPr>
            <a:lvl6pPr marL="10972800" indent="0">
              <a:buNone/>
              <a:defRPr sz="7680"/>
            </a:lvl6pPr>
            <a:lvl7pPr marL="13167360" indent="0">
              <a:buNone/>
              <a:defRPr sz="7680"/>
            </a:lvl7pPr>
            <a:lvl8pPr marL="15361920" indent="0">
              <a:buNone/>
              <a:defRPr sz="7680"/>
            </a:lvl8pPr>
            <a:lvl9pPr marL="17556480" indent="0">
              <a:buNone/>
              <a:defRPr sz="7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9666" y="11708453"/>
            <a:ext cx="18838445" cy="16205443"/>
          </a:xfrm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CC1A-D2BC-477A-B61E-F5DA09C6DCD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A0B7-9C24-4B5E-A1C0-1C089309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8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89661" y="2926080"/>
            <a:ext cx="37273546" cy="465816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9661" y="8315762"/>
            <a:ext cx="37273546" cy="1948200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43450" y="2823972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776CC1A-D2BC-477A-B61E-F5DA09C6DCD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9668" y="28239727"/>
            <a:ext cx="24022315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50446" y="28239727"/>
            <a:ext cx="2712763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E34A0B7-9C24-4B5E-A1C0-1C089309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10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2194560" rtl="0" eaLnBrk="1" latinLnBrk="0" hangingPunct="1">
        <a:spcBef>
          <a:spcPct val="0"/>
        </a:spcBef>
        <a:buNone/>
        <a:defRPr sz="19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645920" indent="-1468800" algn="l" defTabSz="2194560" rtl="0" eaLnBrk="1" latinLnBrk="0" hangingPunct="1">
        <a:spcBef>
          <a:spcPct val="20000"/>
        </a:spcBef>
        <a:spcAft>
          <a:spcPts val="2880"/>
        </a:spcAft>
        <a:buClr>
          <a:schemeClr val="tx2"/>
        </a:buClr>
        <a:buSzPct val="70000"/>
        <a:buFont typeface="Wingdings 2" charset="2"/>
        <a:buChar char=""/>
        <a:defRPr sz="9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3456000" indent="-1296000" algn="l" defTabSz="2194560" rtl="0" eaLnBrk="1" latinLnBrk="0" hangingPunct="1">
        <a:spcBef>
          <a:spcPct val="20000"/>
        </a:spcBef>
        <a:spcAft>
          <a:spcPts val="2880"/>
        </a:spcAft>
        <a:buClr>
          <a:schemeClr val="tx2"/>
        </a:buClr>
        <a:buSzPct val="70000"/>
        <a:buFont typeface="Wingdings 2" charset="2"/>
        <a:buChar char=""/>
        <a:defRPr sz="864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4924800" indent="-1036800" algn="l" defTabSz="2194560" rtl="0" eaLnBrk="1" latinLnBrk="0" hangingPunct="1">
        <a:spcBef>
          <a:spcPct val="20000"/>
        </a:spcBef>
        <a:spcAft>
          <a:spcPts val="2880"/>
        </a:spcAft>
        <a:buClr>
          <a:schemeClr val="tx2"/>
        </a:buClr>
        <a:buSzPct val="70000"/>
        <a:buFont typeface="Wingdings 2" charset="2"/>
        <a:buChar char=""/>
        <a:defRPr sz="7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6652800" indent="-1036800" algn="l" defTabSz="2194560" rtl="0" eaLnBrk="1" latinLnBrk="0" hangingPunct="1">
        <a:spcBef>
          <a:spcPct val="20000"/>
        </a:spcBef>
        <a:spcAft>
          <a:spcPts val="2880"/>
        </a:spcAft>
        <a:buClr>
          <a:schemeClr val="tx2"/>
        </a:buClr>
        <a:buSzPct val="70000"/>
        <a:buFont typeface="Wingdings 2" charset="2"/>
        <a:buChar char=""/>
        <a:defRPr sz="672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8035200" indent="-1036800" algn="l" defTabSz="2194560" rtl="0" eaLnBrk="1" latinLnBrk="0" hangingPunct="1">
        <a:spcBef>
          <a:spcPct val="20000"/>
        </a:spcBef>
        <a:spcAft>
          <a:spcPts val="2880"/>
        </a:spcAft>
        <a:buClr>
          <a:schemeClr val="tx2"/>
        </a:buClr>
        <a:buSzPct val="70000"/>
        <a:buFont typeface="Wingdings 2" charset="2"/>
        <a:buChar char=""/>
        <a:defRPr sz="672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9670080" indent="-1097280" algn="l" defTabSz="2194560" rtl="0" eaLnBrk="1" latinLnBrk="0" hangingPunct="1">
        <a:spcBef>
          <a:spcPct val="20000"/>
        </a:spcBef>
        <a:spcAft>
          <a:spcPts val="2880"/>
        </a:spcAft>
        <a:buClr>
          <a:schemeClr val="tx2"/>
        </a:buClr>
        <a:buSzPct val="70000"/>
        <a:buFont typeface="Wingdings 2" charset="2"/>
        <a:buChar char=""/>
        <a:defRPr sz="672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1528640" indent="-1097280" algn="l" defTabSz="2194560" rtl="0" eaLnBrk="1" latinLnBrk="0" hangingPunct="1">
        <a:spcBef>
          <a:spcPct val="20000"/>
        </a:spcBef>
        <a:spcAft>
          <a:spcPts val="2880"/>
        </a:spcAft>
        <a:buClr>
          <a:schemeClr val="tx2"/>
        </a:buClr>
        <a:buSzPct val="70000"/>
        <a:buFont typeface="Wingdings 2" charset="2"/>
        <a:buChar char=""/>
        <a:defRPr sz="672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13387200" indent="-1097280" algn="l" defTabSz="2194560" rtl="0" eaLnBrk="1" latinLnBrk="0" hangingPunct="1">
        <a:spcBef>
          <a:spcPct val="20000"/>
        </a:spcBef>
        <a:spcAft>
          <a:spcPts val="2880"/>
        </a:spcAft>
        <a:buClr>
          <a:schemeClr val="tx2"/>
        </a:buClr>
        <a:buSzPct val="70000"/>
        <a:buFont typeface="Wingdings 2" charset="2"/>
        <a:buChar char=""/>
        <a:defRPr sz="672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14909760" indent="-1097280" algn="l" defTabSz="2194560" rtl="0" eaLnBrk="1" latinLnBrk="0" hangingPunct="1">
        <a:spcBef>
          <a:spcPct val="20000"/>
        </a:spcBef>
        <a:spcAft>
          <a:spcPts val="2880"/>
        </a:spcAft>
        <a:buClr>
          <a:schemeClr val="tx2"/>
        </a:buClr>
        <a:buSzPct val="70000"/>
        <a:buFont typeface="Wingdings 2" charset="2"/>
        <a:buChar char=""/>
        <a:defRPr sz="672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hyperlink" Target="mailto:bthomas@bellarmine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archive.ics.uci.edu/ml/datasets/breast%2bcancer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DA1CB9-72CA-15AE-587F-89B811048092}"/>
              </a:ext>
            </a:extLst>
          </p:cNvPr>
          <p:cNvSpPr/>
          <p:nvPr/>
        </p:nvSpPr>
        <p:spPr>
          <a:xfrm>
            <a:off x="914400" y="1045029"/>
            <a:ext cx="41844686" cy="5181600"/>
          </a:xfrm>
          <a:prstGeom prst="roundRect">
            <a:avLst>
              <a:gd name="adj" fmla="val 14986"/>
            </a:avLst>
          </a:prstGeom>
          <a:solidFill>
            <a:srgbClr val="C8C8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3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3E01D-EB5A-38CF-AD73-92823630A42B}"/>
              </a:ext>
            </a:extLst>
          </p:cNvPr>
          <p:cNvSpPr txBox="1"/>
          <p:nvPr/>
        </p:nvSpPr>
        <p:spPr>
          <a:xfrm>
            <a:off x="1393372" y="1262743"/>
            <a:ext cx="41017371" cy="4946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28" dirty="0">
                <a:solidFill>
                  <a:srgbClr val="793140"/>
                </a:solidFill>
                <a:latin typeface="Times New Roman" panose="02020603050405020304" pitchFamily="18" charset="0"/>
              </a:rPr>
              <a:t>Beyond the Cure: Modeling the Risk of Breast Cancer Recurrence</a:t>
            </a:r>
          </a:p>
          <a:p>
            <a:pPr algn="ctr"/>
            <a:r>
              <a:rPr lang="en-US" sz="6857" dirty="0">
                <a:solidFill>
                  <a:srgbClr val="793140"/>
                </a:solidFill>
                <a:latin typeface="Times New Roman" panose="02020603050405020304" pitchFamily="18" charset="0"/>
              </a:rPr>
              <a:t>Brandon W. Thomas</a:t>
            </a:r>
            <a:r>
              <a:rPr lang="en-US" sz="6857" baseline="30000" dirty="0">
                <a:solidFill>
                  <a:srgbClr val="793140"/>
                </a:solidFill>
                <a:latin typeface="Times New Roman" panose="02020603050405020304" pitchFamily="18" charset="0"/>
              </a:rPr>
              <a:t>1</a:t>
            </a:r>
            <a:r>
              <a:rPr lang="en-US" sz="6857" dirty="0">
                <a:solidFill>
                  <a:srgbClr val="793140"/>
                </a:solidFill>
                <a:latin typeface="Times New Roman" panose="02020603050405020304" pitchFamily="18" charset="0"/>
              </a:rPr>
              <a:t>, Sayani Sarkar Ph.D</a:t>
            </a:r>
            <a:r>
              <a:rPr lang="en-US" sz="6857" baseline="30000" dirty="0">
                <a:solidFill>
                  <a:srgbClr val="793140"/>
                </a:solidFill>
                <a:latin typeface="Times New Roman" panose="02020603050405020304" pitchFamily="18" charset="0"/>
              </a:rPr>
              <a:t>2</a:t>
            </a:r>
            <a:endParaRPr lang="en-US" sz="6857" dirty="0">
              <a:solidFill>
                <a:srgbClr val="79314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6857" dirty="0">
                <a:solidFill>
                  <a:srgbClr val="793140"/>
                </a:solidFill>
                <a:latin typeface="Times New Roman" panose="02020603050405020304" pitchFamily="18" charset="0"/>
              </a:rPr>
              <a:t>Bellarmine University Data Science Program, Louisville, KY</a:t>
            </a:r>
            <a:r>
              <a:rPr lang="en-US" sz="8228" dirty="0">
                <a:solidFill>
                  <a:srgbClr val="793140"/>
                </a:solidFill>
                <a:latin typeface="Times New Roman" panose="02020603050405020304" pitchFamily="18" charset="0"/>
              </a:rPr>
              <a:t> </a:t>
            </a:r>
            <a:endParaRPr lang="en-US" sz="8228" baseline="30000" dirty="0">
              <a:solidFill>
                <a:srgbClr val="79314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6600" baseline="62000" dirty="0">
                <a:solidFill>
                  <a:srgbClr val="793140"/>
                </a:solidFill>
                <a:latin typeface="Times New Roman" panose="02020603050405020304" pitchFamily="18" charset="0"/>
              </a:rPr>
              <a:t>1</a:t>
            </a:r>
            <a:r>
              <a:rPr lang="en-US" sz="8228" u="sng" baseline="30000" dirty="0">
                <a:solidFill>
                  <a:srgbClr val="793140"/>
                </a:solidFill>
                <a:latin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bthomas@bellarmine.edu</a:t>
            </a:r>
            <a:r>
              <a:rPr lang="en-US" sz="8228" baseline="30000" dirty="0">
                <a:solidFill>
                  <a:srgbClr val="793140"/>
                </a:solidFill>
                <a:latin typeface="Times New Roman" panose="02020603050405020304" pitchFamily="18" charset="0"/>
              </a:rPr>
              <a:t>, </a:t>
            </a:r>
            <a:r>
              <a:rPr lang="en-US" sz="6600" baseline="62000" dirty="0">
                <a:solidFill>
                  <a:srgbClr val="793140"/>
                </a:solidFill>
                <a:latin typeface="Times New Roman" panose="02020603050405020304" pitchFamily="18" charset="0"/>
              </a:rPr>
              <a:t>2</a:t>
            </a:r>
            <a:r>
              <a:rPr lang="en-US" sz="8228" u="sng" baseline="30000" dirty="0">
                <a:solidFill>
                  <a:srgbClr val="793140"/>
                </a:solidFill>
                <a:latin typeface="Times New Roman" panose="02020603050405020304" pitchFamily="18" charset="0"/>
              </a:rPr>
              <a:t>ssarkar@bellarmine.edu</a:t>
            </a:r>
            <a:endParaRPr lang="en-US" sz="8228" u="sng" dirty="0">
              <a:solidFill>
                <a:srgbClr val="7931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A1E94D-4130-51AE-79D9-5D660749708C}"/>
              </a:ext>
            </a:extLst>
          </p:cNvPr>
          <p:cNvSpPr/>
          <p:nvPr/>
        </p:nvSpPr>
        <p:spPr>
          <a:xfrm>
            <a:off x="914400" y="7445829"/>
            <a:ext cx="13585371" cy="24427543"/>
          </a:xfrm>
          <a:prstGeom prst="roundRect">
            <a:avLst>
              <a:gd name="adj" fmla="val 7052"/>
            </a:avLst>
          </a:prstGeom>
          <a:solidFill>
            <a:srgbClr val="C8C8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377" tIns="39189" rIns="78377" bIns="391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23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B93794D-21B1-AAF9-962C-6AAAE73001EE}"/>
              </a:ext>
            </a:extLst>
          </p:cNvPr>
          <p:cNvSpPr/>
          <p:nvPr/>
        </p:nvSpPr>
        <p:spPr>
          <a:xfrm>
            <a:off x="14869886" y="7445829"/>
            <a:ext cx="13585371" cy="24427543"/>
          </a:xfrm>
          <a:prstGeom prst="roundRect">
            <a:avLst>
              <a:gd name="adj" fmla="val 7052"/>
            </a:avLst>
          </a:prstGeom>
          <a:solidFill>
            <a:srgbClr val="C8C8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377" tIns="39189" rIns="78377" bIns="391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23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27B0F4-96D8-358C-14AE-24605B073C6A}"/>
              </a:ext>
            </a:extLst>
          </p:cNvPr>
          <p:cNvSpPr/>
          <p:nvPr/>
        </p:nvSpPr>
        <p:spPr>
          <a:xfrm>
            <a:off x="28825372" y="7445829"/>
            <a:ext cx="13585371" cy="24427543"/>
          </a:xfrm>
          <a:prstGeom prst="roundRect">
            <a:avLst>
              <a:gd name="adj" fmla="val 7052"/>
            </a:avLst>
          </a:prstGeom>
          <a:solidFill>
            <a:srgbClr val="C8C8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377" tIns="39189" rIns="78377" bIns="391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23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7F68705-22D1-1B4C-E8DB-BA950FBD1E59}"/>
              </a:ext>
            </a:extLst>
          </p:cNvPr>
          <p:cNvSpPr/>
          <p:nvPr/>
        </p:nvSpPr>
        <p:spPr>
          <a:xfrm>
            <a:off x="1688123" y="8159263"/>
            <a:ext cx="11910646" cy="710418"/>
          </a:xfrm>
          <a:prstGeom prst="roundRect">
            <a:avLst/>
          </a:prstGeom>
          <a:solidFill>
            <a:srgbClr val="0067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logo with a horse head and text&#10;&#10;Description automatically generated">
            <a:extLst>
              <a:ext uri="{FF2B5EF4-FFF2-40B4-BE49-F238E27FC236}">
                <a16:creationId xmlns:a16="http://schemas.microsoft.com/office/drawing/2014/main" id="{C37BF1BE-6DB2-FE4C-6131-7D7803E8B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3" y="1263634"/>
            <a:ext cx="4838700" cy="4562475"/>
          </a:xfrm>
          <a:prstGeom prst="rect">
            <a:avLst/>
          </a:prstGeom>
        </p:spPr>
      </p:pic>
      <p:pic>
        <p:nvPicPr>
          <p:cNvPr id="11" name="Picture 10" descr="A red and black logo&#10;&#10;Description automatically generated">
            <a:extLst>
              <a:ext uri="{FF2B5EF4-FFF2-40B4-BE49-F238E27FC236}">
                <a16:creationId xmlns:a16="http://schemas.microsoft.com/office/drawing/2014/main" id="{53041191-A412-EB7A-047A-63DC0C139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8653" y="1219492"/>
            <a:ext cx="4829175" cy="456247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D49DB1-9B3C-77F7-BADC-BA2ED1B97F78}"/>
              </a:ext>
            </a:extLst>
          </p:cNvPr>
          <p:cNvSpPr/>
          <p:nvPr/>
        </p:nvSpPr>
        <p:spPr>
          <a:xfrm>
            <a:off x="1866426" y="24372028"/>
            <a:ext cx="11910646" cy="710418"/>
          </a:xfrm>
          <a:prstGeom prst="roundRect">
            <a:avLst/>
          </a:prstGeom>
          <a:solidFill>
            <a:srgbClr val="0067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0FDD2A7-FD85-FA89-BA18-5E07C3D3A708}"/>
              </a:ext>
            </a:extLst>
          </p:cNvPr>
          <p:cNvSpPr/>
          <p:nvPr/>
        </p:nvSpPr>
        <p:spPr>
          <a:xfrm>
            <a:off x="29572076" y="22323446"/>
            <a:ext cx="11910646" cy="710418"/>
          </a:xfrm>
          <a:prstGeom prst="roundRect">
            <a:avLst/>
          </a:prstGeom>
          <a:solidFill>
            <a:srgbClr val="0067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0A9C14D-444A-F378-60F7-A278522CF0CE}"/>
              </a:ext>
            </a:extLst>
          </p:cNvPr>
          <p:cNvSpPr/>
          <p:nvPr/>
        </p:nvSpPr>
        <p:spPr>
          <a:xfrm>
            <a:off x="15946734" y="8152040"/>
            <a:ext cx="11910646" cy="710418"/>
          </a:xfrm>
          <a:prstGeom prst="roundRect">
            <a:avLst/>
          </a:prstGeom>
          <a:solidFill>
            <a:srgbClr val="0067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C1DE0C-0E39-1CCD-AE3B-AE2E5C27AC9A}"/>
              </a:ext>
            </a:extLst>
          </p:cNvPr>
          <p:cNvSpPr txBox="1"/>
          <p:nvPr/>
        </p:nvSpPr>
        <p:spPr>
          <a:xfrm>
            <a:off x="29964444" y="22336486"/>
            <a:ext cx="11910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References</a:t>
            </a:r>
            <a:endParaRPr lang="en-US" sz="36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3E084C-1F54-1375-9A5A-821BCAF1989A}"/>
              </a:ext>
            </a:extLst>
          </p:cNvPr>
          <p:cNvSpPr/>
          <p:nvPr/>
        </p:nvSpPr>
        <p:spPr>
          <a:xfrm>
            <a:off x="29613833" y="14908260"/>
            <a:ext cx="11910646" cy="710418"/>
          </a:xfrm>
          <a:prstGeom prst="roundRect">
            <a:avLst/>
          </a:prstGeom>
          <a:solidFill>
            <a:srgbClr val="0067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0188D8-EB83-BC71-2583-E064E810CB71}"/>
              </a:ext>
            </a:extLst>
          </p:cNvPr>
          <p:cNvSpPr txBox="1"/>
          <p:nvPr/>
        </p:nvSpPr>
        <p:spPr>
          <a:xfrm>
            <a:off x="30065374" y="14923832"/>
            <a:ext cx="11708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Conclusion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6EF3F75-A678-C6FD-C8A1-92FCB8AEAC86}"/>
              </a:ext>
            </a:extLst>
          </p:cNvPr>
          <p:cNvSpPr/>
          <p:nvPr/>
        </p:nvSpPr>
        <p:spPr>
          <a:xfrm>
            <a:off x="1871971" y="14626292"/>
            <a:ext cx="11910646" cy="769441"/>
          </a:xfrm>
          <a:prstGeom prst="roundRect">
            <a:avLst/>
          </a:prstGeom>
          <a:solidFill>
            <a:srgbClr val="0067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19699-88F4-F817-652F-8C5EA6787185}"/>
              </a:ext>
            </a:extLst>
          </p:cNvPr>
          <p:cNvSpPr txBox="1"/>
          <p:nvPr/>
        </p:nvSpPr>
        <p:spPr>
          <a:xfrm>
            <a:off x="1668415" y="14729592"/>
            <a:ext cx="11743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Introduction and Objectives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0E541B-2EAC-0EA7-EBFF-E91BAAF623E6}"/>
              </a:ext>
            </a:extLst>
          </p:cNvPr>
          <p:cNvSpPr txBox="1"/>
          <p:nvPr/>
        </p:nvSpPr>
        <p:spPr>
          <a:xfrm>
            <a:off x="1751762" y="8159263"/>
            <a:ext cx="11713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3C92D9-788E-DA16-7CFE-BBDD992F2A5E}"/>
              </a:ext>
            </a:extLst>
          </p:cNvPr>
          <p:cNvSpPr txBox="1"/>
          <p:nvPr/>
        </p:nvSpPr>
        <p:spPr>
          <a:xfrm>
            <a:off x="29745130" y="23199574"/>
            <a:ext cx="12196020" cy="6883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Aft>
                <a:spcPts val="800"/>
              </a:spcAft>
            </a:pPr>
            <a:r>
              <a:rPr lang="en-US" sz="24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Blows, F. M., Driver, K. E., Schmidt, M. K., et al. (2010). Subtyping of breast cancer by 	immunohistochemistry to investigate a relationship between subtype and short and long 	term survival: a 	collaborative analysis of data for 10,159 cases from 12 studies. </a:t>
            </a:r>
            <a:r>
              <a:rPr lang="en-US" sz="2400" kern="100" dirty="0" err="1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PLoS</a:t>
            </a:r>
            <a:r>
              <a:rPr lang="en-US" sz="24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	medicine, 7(5), e1000279.</a:t>
            </a:r>
          </a:p>
          <a:p>
            <a:pPr marL="0" marR="0">
              <a:spcAft>
                <a:spcPts val="800"/>
              </a:spcAft>
            </a:pPr>
            <a:r>
              <a:rPr lang="en-US" sz="24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Early Breast Cancer Trialists' Collaborative Group (EBCTCG). (2021). Long-term outcomes 	after radiotherapy 	or surgery for early-stage breast cancer. The Lancet Oncology.</a:t>
            </a:r>
          </a:p>
          <a:p>
            <a:pPr marL="0" marR="0">
              <a:spcAft>
                <a:spcPts val="800"/>
              </a:spcAft>
            </a:pPr>
            <a:r>
              <a:rPr lang="en-US" sz="24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Gao, Z., Zhang, Y., </a:t>
            </a:r>
            <a:r>
              <a:rPr lang="en-US" sz="2400" kern="100" dirty="0" err="1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Styblo</a:t>
            </a:r>
            <a:r>
              <a:rPr lang="en-US" sz="24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T. M., et al. (2022). Machine learning applications in predicting 	breast cancer 	recurrence and treatment response. Cancer Informatics, 21, 	117693512211073.</a:t>
            </a:r>
          </a:p>
          <a:p>
            <a:pPr marL="0" marR="0">
              <a:spcAft>
                <a:spcPts val="800"/>
              </a:spcAft>
            </a:pPr>
            <a:r>
              <a:rPr lang="en-US" sz="24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Lichman, M.: UCI machine learning repository, University of California, School of 	Information and 	Computer Science, Irvine, CA 	(2019). </a:t>
            </a:r>
            <a:r>
              <a:rPr lang="en-US" sz="24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http://archive.ics.uci.edu/ml/datasets/breast+cancer</a:t>
            </a:r>
            <a:endParaRPr lang="en-US" sz="2400" kern="100" dirty="0">
              <a:solidFill>
                <a:schemeClr val="bg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800"/>
              </a:spcAft>
            </a:pPr>
            <a:r>
              <a:rPr lang="en-US" sz="2400" kern="100" dirty="0" err="1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Yasaka</a:t>
            </a:r>
            <a:r>
              <a:rPr lang="en-US" sz="24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K., Akai, H., </a:t>
            </a:r>
            <a:r>
              <a:rPr lang="en-US" sz="2400" kern="100" dirty="0" err="1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Kunimatsu</a:t>
            </a:r>
            <a:r>
              <a:rPr lang="en-US" sz="24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A., et al. (2018). Deep learning with convolutional neural 	network for 	differentiation of liver masses at dynamic contrast-enhanced CT: a 	preliminary study. Radiology, 286(3),  	887-896.</a:t>
            </a:r>
          </a:p>
          <a:p>
            <a:pPr marL="0" marR="0">
              <a:spcAft>
                <a:spcPts val="800"/>
              </a:spcAft>
            </a:pPr>
            <a:r>
              <a:rPr lang="en-US" sz="24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Zhang, X., Yang, P., &amp; Xu, Z. (2020</a:t>
            </a:r>
            <a:r>
              <a:rPr lang="en-US" sz="2400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). Applications of machine learning in breast cancer 	diagnosis and 	prognosis. Cancer Biology &amp; Medicine, 17(4), 943.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23F726-5F10-5996-F23E-FBC128360A8B}"/>
              </a:ext>
            </a:extLst>
          </p:cNvPr>
          <p:cNvSpPr txBox="1"/>
          <p:nvPr/>
        </p:nvSpPr>
        <p:spPr>
          <a:xfrm>
            <a:off x="1751762" y="25080292"/>
            <a:ext cx="1238745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Programming &amp; Data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cs typeface="Times New Roman" panose="02020603050405020304" pitchFamily="18" charset="0"/>
              </a:rPr>
              <a:t>Python with Pandas &amp; NumPy for data cleaning and preprocessing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cs typeface="Times New Roman" panose="02020603050405020304" pitchFamily="18" charset="0"/>
              </a:rPr>
              <a:t>scikit-learn for feature engineering and initial model development</a:t>
            </a:r>
          </a:p>
          <a:p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Machine Learning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cs typeface="Times New Roman" panose="02020603050405020304" pitchFamily="18" charset="0"/>
              </a:rPr>
              <a:t>XGBoost</a:t>
            </a:r>
            <a:r>
              <a:rPr lang="en-US" sz="3200" dirty="0">
                <a:solidFill>
                  <a:schemeClr val="bg1"/>
                </a:solidFill>
                <a:cs typeface="Times New Roman" panose="02020603050405020304" pitchFamily="18" charset="0"/>
              </a:rPr>
              <a:t> – Captures complex relationships and improves predictive accuracy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cs typeface="Times New Roman" panose="02020603050405020304" pitchFamily="18" charset="0"/>
              </a:rPr>
              <a:t>Random Forest – Provides feature importance and reduces overfitting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cs typeface="Times New Roman" panose="02020603050405020304" pitchFamily="18" charset="0"/>
              </a:rPr>
              <a:t>SVM (Support Vector Machine) – Handles high-dimensional data for classification </a:t>
            </a:r>
          </a:p>
          <a:p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Development &amp; Optimization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cs typeface="Times New Roman" panose="02020603050405020304" pitchFamily="18" charset="0"/>
              </a:rPr>
              <a:t>Jupyter Notebook for interactive development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cs typeface="Times New Roman" panose="02020603050405020304" pitchFamily="18" charset="0"/>
              </a:rPr>
              <a:t>SMOTE for handling class imbalance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B7D177-92D4-EF4C-D92A-6BBF36D14774}"/>
              </a:ext>
            </a:extLst>
          </p:cNvPr>
          <p:cNvSpPr txBox="1"/>
          <p:nvPr/>
        </p:nvSpPr>
        <p:spPr>
          <a:xfrm>
            <a:off x="1958311" y="15499033"/>
            <a:ext cx="12315436" cy="938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Project Goal:</a:t>
            </a:r>
            <a:r>
              <a:rPr lang="en-US" sz="3200" dirty="0">
                <a:solidFill>
                  <a:schemeClr val="bg1"/>
                </a:solidFill>
              </a:rPr>
              <a:t> Develop a machine learning-based predictive model to improve breast cancer recurrence risk assessment and support clinical decision-making.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Research Question(s)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What are the most influential clinical and demographic variables </a:t>
            </a:r>
            <a:r>
              <a:rPr lang="en-US" sz="3200" dirty="0">
                <a:solidFill>
                  <a:schemeClr val="bg1"/>
                </a:solidFill>
              </a:rPr>
              <a:t>in predicting breast cancer recurrence?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How accurately can machine learning models predict recurrence risk </a:t>
            </a:r>
            <a:r>
              <a:rPr lang="en-US" sz="3200" dirty="0">
                <a:solidFill>
                  <a:schemeClr val="bg1"/>
                </a:solidFill>
              </a:rPr>
              <a:t>compared to existing clinical tools?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Clinical Relevance: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Enhances current prediction models by integrating high-dimensional patient data for personalized risk assessment.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Aims to improve early intervention strategies and treatment planning for better patient outcomes.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Model Evaluation &amp; Interpretation: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Visualization: </a:t>
            </a:r>
            <a:r>
              <a:rPr lang="en-US" sz="3200" dirty="0">
                <a:solidFill>
                  <a:schemeClr val="bg1"/>
                </a:solidFill>
              </a:rPr>
              <a:t>Using Matplotlib and Seaborn to present model performance and insights.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Feature Importance: </a:t>
            </a:r>
            <a:r>
              <a:rPr lang="en-US" sz="3200" dirty="0">
                <a:solidFill>
                  <a:schemeClr val="bg1"/>
                </a:solidFill>
              </a:rPr>
              <a:t>Based on Random Forest feature ranking.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Performance Metrics: </a:t>
            </a:r>
            <a:r>
              <a:rPr lang="en-US" sz="3200" dirty="0">
                <a:solidFill>
                  <a:schemeClr val="bg1"/>
                </a:solidFill>
              </a:rPr>
              <a:t>Accuracy, precision, recall, and F1-score.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A4D0F4-1C63-F72B-C8DA-3AAAAA0B922F}"/>
              </a:ext>
            </a:extLst>
          </p:cNvPr>
          <p:cNvSpPr txBox="1"/>
          <p:nvPr/>
        </p:nvSpPr>
        <p:spPr>
          <a:xfrm>
            <a:off x="17708269" y="16018362"/>
            <a:ext cx="789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Figure 1 – Distribution of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C38D1A2B-358A-EB93-DD02-4ABFF5B310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9604075"/>
                  </p:ext>
                </p:extLst>
              </p:nvPr>
            </p:nvGraphicFramePr>
            <p:xfrm>
              <a:off x="15219482" y="23108837"/>
              <a:ext cx="12929720" cy="733812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15001">
                      <a:extLst>
                        <a:ext uri="{9D8B030D-6E8A-4147-A177-3AD203B41FA5}">
                          <a16:colId xmlns:a16="http://schemas.microsoft.com/office/drawing/2014/main" val="87824547"/>
                        </a:ext>
                      </a:extLst>
                    </a:gridCol>
                    <a:gridCol w="4120172">
                      <a:extLst>
                        <a:ext uri="{9D8B030D-6E8A-4147-A177-3AD203B41FA5}">
                          <a16:colId xmlns:a16="http://schemas.microsoft.com/office/drawing/2014/main" val="3790931268"/>
                        </a:ext>
                      </a:extLst>
                    </a:gridCol>
                    <a:gridCol w="1879576">
                      <a:extLst>
                        <a:ext uri="{9D8B030D-6E8A-4147-A177-3AD203B41FA5}">
                          <a16:colId xmlns:a16="http://schemas.microsoft.com/office/drawing/2014/main" val="359378449"/>
                        </a:ext>
                      </a:extLst>
                    </a:gridCol>
                    <a:gridCol w="2871537">
                      <a:extLst>
                        <a:ext uri="{9D8B030D-6E8A-4147-A177-3AD203B41FA5}">
                          <a16:colId xmlns:a16="http://schemas.microsoft.com/office/drawing/2014/main" val="4161344306"/>
                        </a:ext>
                      </a:extLst>
                    </a:gridCol>
                    <a:gridCol w="1743434">
                      <a:extLst>
                        <a:ext uri="{9D8B030D-6E8A-4147-A177-3AD203B41FA5}">
                          <a16:colId xmlns:a16="http://schemas.microsoft.com/office/drawing/2014/main" val="1214197614"/>
                        </a:ext>
                      </a:extLst>
                    </a:gridCol>
                  </a:tblGrid>
                  <a:tr h="1467625">
                    <a:tc>
                      <a:txBody>
                        <a:bodyPr/>
                        <a:lstStyle/>
                        <a:p>
                          <a:r>
                            <a:rPr lang="en-US" sz="2800" b="1" dirty="0" err="1">
                              <a:solidFill>
                                <a:schemeClr val="bg1"/>
                              </a:solidFill>
                            </a:rPr>
                            <a:t>Paraeters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Formula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err="1">
                              <a:solidFill>
                                <a:schemeClr val="bg1"/>
                              </a:solidFill>
                            </a:rPr>
                            <a:t>XGBoost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Random Forest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SVM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48165873"/>
                      </a:ext>
                    </a:extLst>
                  </a:tr>
                  <a:tr h="1467625"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Accuracy (%)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1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𝒕𝒓𝒖𝒆</m:t>
                                    </m:r>
                                    <m:r>
                                      <a:rPr lang="en-US" sz="1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𝒑𝒐𝒔𝒊𝒕𝒊𝒗𝒆𝒔</m:t>
                                    </m:r>
                                    <m:r>
                                      <a:rPr lang="en-US" sz="1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𝒕𝒓𝒖𝒆</m:t>
                                    </m:r>
                                    <m:r>
                                      <a:rPr lang="en-US" sz="1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𝒏𝒆𝒈𝒂𝒕𝒊𝒗𝒆𝒔</m:t>
                                    </m:r>
                                  </m:num>
                                  <m:den>
                                    <m:r>
                                      <a:rPr lang="en-US" sz="1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𝒂𝒍𝒍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9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80.36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78.57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67.86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0466803"/>
                      </a:ext>
                    </a:extLst>
                  </a:tr>
                  <a:tr h="1467625"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Precision (%)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𝒕𝒓𝒖𝒆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𝒑𝒐𝒔𝒊𝒕𝒊𝒗𝒆𝒔</m:t>
                                    </m:r>
                                  </m:num>
                                  <m:den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𝒕𝒓𝒖𝒆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𝒑𝒐𝒔𝒊𝒕𝒊𝒗𝒆𝒔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𝒇𝒂𝒍𝒔𝒆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𝒑𝒐𝒔𝒊𝒕𝒊𝒗𝒆𝒔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900" b="1" i="1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1900" b="0" i="1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71.43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66.67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37.5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1696715"/>
                      </a:ext>
                    </a:extLst>
                  </a:tr>
                  <a:tr h="1467625"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Recall (%)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𝒕𝒓𝒖𝒆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𝒑𝒐𝒔𝒊𝒕𝒊𝒗𝒆𝒔</m:t>
                                    </m:r>
                                  </m:num>
                                  <m:den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𝒕𝒓𝒖𝒆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𝒑𝒐𝒔𝒊𝒕𝒊𝒗𝒆𝒔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𝒇𝒂𝒍𝒔𝒆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𝒏𝒆𝒈𝒂𝒕𝒊𝒗𝒆𝒔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900" b="1" i="1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1900" b="0" i="1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35.71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28.57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42.86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3143896"/>
                      </a:ext>
                    </a:extLst>
                  </a:tr>
                  <a:tr h="1467625"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F1 Score (%)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𝒕𝒓𝒖𝒆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𝒑𝒐𝒔𝒊𝒕𝒊𝒗𝒆𝒔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𝒕𝒓𝒖𝒆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𝒏𝒆𝒈𝒂𝒕𝒊𝒗𝒆𝒔</m:t>
                                    </m:r>
                                  </m:num>
                                  <m:den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𝒂𝒍𝒍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900" b="1" i="1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1900" b="0" i="1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47.62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40.00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40.00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29008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C38D1A2B-358A-EB93-DD02-4ABFF5B310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9604075"/>
                  </p:ext>
                </p:extLst>
              </p:nvPr>
            </p:nvGraphicFramePr>
            <p:xfrm>
              <a:off x="15219482" y="23108837"/>
              <a:ext cx="12929720" cy="733812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15001">
                      <a:extLst>
                        <a:ext uri="{9D8B030D-6E8A-4147-A177-3AD203B41FA5}">
                          <a16:colId xmlns:a16="http://schemas.microsoft.com/office/drawing/2014/main" val="87824547"/>
                        </a:ext>
                      </a:extLst>
                    </a:gridCol>
                    <a:gridCol w="4120172">
                      <a:extLst>
                        <a:ext uri="{9D8B030D-6E8A-4147-A177-3AD203B41FA5}">
                          <a16:colId xmlns:a16="http://schemas.microsoft.com/office/drawing/2014/main" val="3790931268"/>
                        </a:ext>
                      </a:extLst>
                    </a:gridCol>
                    <a:gridCol w="1879576">
                      <a:extLst>
                        <a:ext uri="{9D8B030D-6E8A-4147-A177-3AD203B41FA5}">
                          <a16:colId xmlns:a16="http://schemas.microsoft.com/office/drawing/2014/main" val="359378449"/>
                        </a:ext>
                      </a:extLst>
                    </a:gridCol>
                    <a:gridCol w="2871537">
                      <a:extLst>
                        <a:ext uri="{9D8B030D-6E8A-4147-A177-3AD203B41FA5}">
                          <a16:colId xmlns:a16="http://schemas.microsoft.com/office/drawing/2014/main" val="4161344306"/>
                        </a:ext>
                      </a:extLst>
                    </a:gridCol>
                    <a:gridCol w="1743434">
                      <a:extLst>
                        <a:ext uri="{9D8B030D-6E8A-4147-A177-3AD203B41FA5}">
                          <a16:colId xmlns:a16="http://schemas.microsoft.com/office/drawing/2014/main" val="1214197614"/>
                        </a:ext>
                      </a:extLst>
                    </a:gridCol>
                  </a:tblGrid>
                  <a:tr h="1467625">
                    <a:tc>
                      <a:txBody>
                        <a:bodyPr/>
                        <a:lstStyle/>
                        <a:p>
                          <a:r>
                            <a:rPr lang="en-US" sz="2800" b="1" dirty="0" err="1">
                              <a:solidFill>
                                <a:schemeClr val="bg1"/>
                              </a:solidFill>
                            </a:rPr>
                            <a:t>Paraeters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Formula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err="1">
                              <a:solidFill>
                                <a:schemeClr val="bg1"/>
                              </a:solidFill>
                            </a:rPr>
                            <a:t>XGBoost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Random Forest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SVM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48165873"/>
                      </a:ext>
                    </a:extLst>
                  </a:tr>
                  <a:tr h="1467625"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Accuracy (%)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6361" t="-100415" r="-157988" b="-300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80.36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78.57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67.86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0466803"/>
                      </a:ext>
                    </a:extLst>
                  </a:tr>
                  <a:tr h="1467625"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Precision (%)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6361" t="-200415" r="-157988" b="-200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71.43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66.67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37.5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1696715"/>
                      </a:ext>
                    </a:extLst>
                  </a:tr>
                  <a:tr h="1467625"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Recall (%)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6361" t="-300415" r="-157988" b="-100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35.71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28.57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42.86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3143896"/>
                      </a:ext>
                    </a:extLst>
                  </a:tr>
                  <a:tr h="1467625"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F1 Score (%)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6361" t="-400415" r="-157988" b="-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47.62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40.00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40.00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290084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6" name="Picture 2">
            <a:extLst>
              <a:ext uri="{FF2B5EF4-FFF2-40B4-BE49-F238E27FC236}">
                <a16:creationId xmlns:a16="http://schemas.microsoft.com/office/drawing/2014/main" id="{87D03B9C-2E92-0A0C-A9F5-64349941F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44" y="8102521"/>
            <a:ext cx="8053423" cy="606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AD3909B-5D23-8785-9135-D9538401C6AC}"/>
              </a:ext>
            </a:extLst>
          </p:cNvPr>
          <p:cNvSpPr txBox="1"/>
          <p:nvPr/>
        </p:nvSpPr>
        <p:spPr>
          <a:xfrm>
            <a:off x="15219482" y="22623761"/>
            <a:ext cx="12890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Table 1 – Machine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Learnine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Evaluator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Comparison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EFAB6A-0A15-1225-896E-BB514C6A87A9}"/>
              </a:ext>
            </a:extLst>
          </p:cNvPr>
          <p:cNvSpPr txBox="1"/>
          <p:nvPr/>
        </p:nvSpPr>
        <p:spPr>
          <a:xfrm>
            <a:off x="31832677" y="14152142"/>
            <a:ext cx="8174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Figure 3 – Random Forest Feature Importance Plot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523B33-3B14-7CDC-CB20-CCF49BC9449C}"/>
              </a:ext>
            </a:extLst>
          </p:cNvPr>
          <p:cNvSpPr txBox="1"/>
          <p:nvPr/>
        </p:nvSpPr>
        <p:spPr>
          <a:xfrm>
            <a:off x="29673006" y="15692127"/>
            <a:ext cx="11708786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cs typeface="Times New Roman" panose="02020603050405020304" pitchFamily="18" charset="0"/>
              </a:rPr>
              <a:t>The most important features are: 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the number of positive axillary lymph nodes detected , tumor size, the degree of malignancy, and age of the patient.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cs typeface="Times New Roman" panose="02020603050405020304" pitchFamily="18" charset="0"/>
              </a:rPr>
              <a:t>No model achieved 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high recall</a:t>
            </a:r>
            <a:r>
              <a:rPr lang="en-US" sz="3200" dirty="0">
                <a:solidFill>
                  <a:schemeClr val="bg1"/>
                </a:solidFill>
                <a:cs typeface="Times New Roman" panose="02020603050405020304" pitchFamily="18" charset="0"/>
              </a:rPr>
              <a:t>, which is critical for detecting cancer recurrence and minimizing false negatives.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XGBoost</a:t>
            </a:r>
            <a:r>
              <a:rPr lang="en-US" sz="3200" dirty="0">
                <a:solidFill>
                  <a:schemeClr val="bg1"/>
                </a:solidFill>
                <a:cs typeface="Times New Roman" panose="02020603050405020304" pitchFamily="18" charset="0"/>
              </a:rPr>
              <a:t> demonstrated the best overall performance, balancing accuracy and precision, though recall remained a challenge.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Random Forest </a:t>
            </a:r>
            <a:r>
              <a:rPr lang="en-US" sz="3200" dirty="0">
                <a:solidFill>
                  <a:schemeClr val="bg1"/>
                </a:solidFill>
                <a:cs typeface="Times New Roman" panose="02020603050405020304" pitchFamily="18" charset="0"/>
              </a:rPr>
              <a:t>exhibited signs of overfitting, as evident from the gap between cross-validation and test accuracy.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SVM</a:t>
            </a:r>
            <a:r>
              <a:rPr lang="en-US" sz="3200" dirty="0">
                <a:solidFill>
                  <a:schemeClr val="bg1"/>
                </a:solidFill>
                <a:cs typeface="Times New Roman" panose="02020603050405020304" pitchFamily="18" charset="0"/>
              </a:rPr>
              <a:t> performed the weakest across all metrics, making it the least viable model.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cs typeface="Times New Roman" panose="02020603050405020304" pitchFamily="18" charset="0"/>
              </a:rPr>
              <a:t>Additionally, applying 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SMOTE </a:t>
            </a:r>
            <a:r>
              <a:rPr lang="en-US" sz="3200" dirty="0">
                <a:solidFill>
                  <a:schemeClr val="bg1"/>
                </a:solidFill>
                <a:cs typeface="Times New Roman" panose="02020603050405020304" pitchFamily="18" charset="0"/>
              </a:rPr>
              <a:t>for class balancing did not significantly improve overall model performance.</a:t>
            </a:r>
          </a:p>
          <a:p>
            <a:pPr algn="l"/>
            <a:endParaRPr lang="en-US" sz="3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4377632-9E93-2DA6-1BC0-B3DB5F86ED77}"/>
              </a:ext>
            </a:extLst>
          </p:cNvPr>
          <p:cNvSpPr/>
          <p:nvPr/>
        </p:nvSpPr>
        <p:spPr>
          <a:xfrm>
            <a:off x="15707248" y="21682427"/>
            <a:ext cx="11910646" cy="710418"/>
          </a:xfrm>
          <a:prstGeom prst="roundRect">
            <a:avLst/>
          </a:prstGeom>
          <a:solidFill>
            <a:srgbClr val="0067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CC62CF-623A-13E0-14A3-B27997552EB8}"/>
              </a:ext>
            </a:extLst>
          </p:cNvPr>
          <p:cNvSpPr txBox="1"/>
          <p:nvPr/>
        </p:nvSpPr>
        <p:spPr>
          <a:xfrm>
            <a:off x="15729019" y="21746629"/>
            <a:ext cx="11910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Results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5C3910-FBE8-E5D4-AD37-27585351C38E}"/>
              </a:ext>
            </a:extLst>
          </p:cNvPr>
          <p:cNvSpPr txBox="1"/>
          <p:nvPr/>
        </p:nvSpPr>
        <p:spPr>
          <a:xfrm>
            <a:off x="15990276" y="8160529"/>
            <a:ext cx="11910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Exploratory Data Analysis (EDA)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7F93ED-8AD3-12CF-F949-04F7A4397416}"/>
              </a:ext>
            </a:extLst>
          </p:cNvPr>
          <p:cNvSpPr txBox="1"/>
          <p:nvPr/>
        </p:nvSpPr>
        <p:spPr>
          <a:xfrm>
            <a:off x="1871971" y="8928704"/>
            <a:ext cx="11670228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3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Breast cancer recurrence poses a critical challenge, affecting long-term survival and treatment planning. This study employs machine learning to enhance recurrence risk prediction using clinical and demographic data. Models including </a:t>
            </a:r>
            <a:r>
              <a:rPr kumimoji="0" lang="en-US" altLang="en-US" sz="33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XGBoost</a:t>
            </a:r>
            <a:r>
              <a:rPr kumimoji="0" lang="en-US" altLang="en-US" sz="33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Random Forest, and SVM were evaluated on the Kaggle Breast Cancer dataset. Key predictors identified were tumor size, lymph node involvement, and malignancy degree. While </a:t>
            </a:r>
            <a:r>
              <a:rPr kumimoji="0" lang="en-US" altLang="en-US" sz="33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XGBoost</a:t>
            </a:r>
            <a:r>
              <a:rPr kumimoji="0" lang="en-US" altLang="en-US" sz="33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achieved the highest accuracy, recall performance remains an area for improvement. This research underscores the potential of AI-driven risk assessment to support personalized treatment decisions and improve patient outcomes.</a:t>
            </a:r>
            <a:endParaRPr lang="en-US" dirty="0"/>
          </a:p>
        </p:txBody>
      </p:sp>
      <p:pic>
        <p:nvPicPr>
          <p:cNvPr id="41" name="Picture 6">
            <a:extLst>
              <a:ext uri="{FF2B5EF4-FFF2-40B4-BE49-F238E27FC236}">
                <a16:creationId xmlns:a16="http://schemas.microsoft.com/office/drawing/2014/main" id="{621C6342-4EC4-DA93-75C8-8EADCAC8B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4" r="15072" b="3"/>
          <a:stretch/>
        </p:blipFill>
        <p:spPr bwMode="auto">
          <a:xfrm>
            <a:off x="19927441" y="16480027"/>
            <a:ext cx="4036317" cy="456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987B6C0-BC7C-D83F-FE94-68EF6FB33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9923" y="8902192"/>
            <a:ext cx="6946799" cy="228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A43E39F-395D-3157-922B-D94E9577D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3874" y="11265190"/>
            <a:ext cx="6946799" cy="461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F5A687B-0F8C-DB6C-7CA4-C57866D585EE}"/>
              </a:ext>
            </a:extLst>
          </p:cNvPr>
          <p:cNvSpPr txBox="1"/>
          <p:nvPr/>
        </p:nvSpPr>
        <p:spPr>
          <a:xfrm>
            <a:off x="17999923" y="21091202"/>
            <a:ext cx="789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Figure 2 – Correlation of Numerical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1A643-AF13-14D0-E4CA-7EBBE24C0DD5}"/>
              </a:ext>
            </a:extLst>
          </p:cNvPr>
          <p:cNvSpPr txBox="1"/>
          <p:nvPr/>
        </p:nvSpPr>
        <p:spPr>
          <a:xfrm>
            <a:off x="1950050" y="24405194"/>
            <a:ext cx="11743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Materials and Methods</a:t>
            </a:r>
          </a:p>
        </p:txBody>
      </p:sp>
    </p:spTree>
    <p:extLst>
      <p:ext uri="{BB962C8B-B14F-4D97-AF65-F5344CB8AC3E}">
        <p14:creationId xmlns:p14="http://schemas.microsoft.com/office/powerpoint/2010/main" val="3618027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aee3212-075e-41fa-89c3-2075fd17a46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3CC0D68E825D4FA901A855C0BED6D7" ma:contentTypeVersion="8" ma:contentTypeDescription="Create a new document." ma:contentTypeScope="" ma:versionID="b9ef8c2fd41d3f54d79a8febc3ff2879">
  <xsd:schema xmlns:xsd="http://www.w3.org/2001/XMLSchema" xmlns:xs="http://www.w3.org/2001/XMLSchema" xmlns:p="http://schemas.microsoft.com/office/2006/metadata/properties" xmlns:ns3="eaee3212-075e-41fa-89c3-2075fd17a461" xmlns:ns4="3a1ca368-d671-4a51-963b-403c4ff7f5b3" targetNamespace="http://schemas.microsoft.com/office/2006/metadata/properties" ma:root="true" ma:fieldsID="6f51ade3368ea7ce6fdf840f5a11f2ea" ns3:_="" ns4:_="">
    <xsd:import namespace="eaee3212-075e-41fa-89c3-2075fd17a461"/>
    <xsd:import namespace="3a1ca368-d671-4a51-963b-403c4ff7f5b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ee3212-075e-41fa-89c3-2075fd17a4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1ca368-d671-4a51-963b-403c4ff7f5b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AA1DC3-E791-4953-8B18-E355789D2B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3DD92C-F257-425B-95F7-5098E5AA7BC2}">
  <ds:schemaRefs>
    <ds:schemaRef ds:uri="eaee3212-075e-41fa-89c3-2075fd17a461"/>
    <ds:schemaRef ds:uri="http://schemas.microsoft.com/office/2006/metadata/properties"/>
    <ds:schemaRef ds:uri="http://www.w3.org/2000/xmlns/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470443-632C-4AEA-803F-8C15BC94103E}">
  <ds:schemaRefs>
    <ds:schemaRef ds:uri="3a1ca368-d671-4a51-963b-403c4ff7f5b3"/>
    <ds:schemaRef ds:uri="eaee3212-075e-41fa-89c3-2075fd17a461"/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12587</TotalTime>
  <Words>792</Words>
  <Application>Microsoft Office PowerPoint</Application>
  <PresentationFormat>Custom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Calisto MT</vt:lpstr>
      <vt:lpstr>Cambria Math</vt:lpstr>
      <vt:lpstr>Times New Roman</vt:lpstr>
      <vt:lpstr>Wingdings 2</vt:lpstr>
      <vt:lpstr>Slate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Thomas</dc:creator>
  <cp:lastModifiedBy>Brandon W. Thomas</cp:lastModifiedBy>
  <cp:revision>6</cp:revision>
  <dcterms:created xsi:type="dcterms:W3CDTF">2024-02-14T14:29:48Z</dcterms:created>
  <dcterms:modified xsi:type="dcterms:W3CDTF">2025-03-20T16:39:42Z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0x0101004D3CC0D68E825D4FA901A855C0BED6D7</vt:lpwstr>
  </property>
</Properties>
</file>