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2"/>
    <p:restoredTop sz="94694"/>
  </p:normalViewPr>
  <p:slideViewPr>
    <p:cSldViewPr snapToGrid="0" snapToObjects="1">
      <p:cViewPr>
        <p:scale>
          <a:sx n="80" d="100"/>
          <a:sy n="80" d="100"/>
        </p:scale>
        <p:origin x="21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W. Thomas" userId="c66643de-298f-44ed-b3ec-8e90705fbf80" providerId="ADAL" clId="{9C477179-ABE3-4968-922D-6F7BAAFFB43A}"/>
    <pc:docChg chg="undo custSel addSld delSld modSld">
      <pc:chgData name="Brandon W. Thomas" userId="c66643de-298f-44ed-b3ec-8e90705fbf80" providerId="ADAL" clId="{9C477179-ABE3-4968-922D-6F7BAAFFB43A}" dt="2025-01-15T15:30:57.720" v="434" actId="6549"/>
      <pc:docMkLst>
        <pc:docMk/>
      </pc:docMkLst>
      <pc:sldChg chg="modSp mod">
        <pc:chgData name="Brandon W. Thomas" userId="c66643de-298f-44ed-b3ec-8e90705fbf80" providerId="ADAL" clId="{9C477179-ABE3-4968-922D-6F7BAAFFB43A}" dt="2025-01-15T15:23:12.291" v="179" actId="20577"/>
        <pc:sldMkLst>
          <pc:docMk/>
          <pc:sldMk cId="1272097715" sldId="256"/>
        </pc:sldMkLst>
        <pc:spChg chg="mod">
          <ac:chgData name="Brandon W. Thomas" userId="c66643de-298f-44ed-b3ec-8e90705fbf80" providerId="ADAL" clId="{9C477179-ABE3-4968-922D-6F7BAAFFB43A}" dt="2025-01-15T15:20:44.520" v="73" actId="20577"/>
          <ac:spMkLst>
            <pc:docMk/>
            <pc:sldMk cId="1272097715" sldId="256"/>
            <ac:spMk id="2" creationId="{FE830DA4-D291-4B42-B1AF-848E941EB3BD}"/>
          </ac:spMkLst>
        </pc:spChg>
        <pc:spChg chg="mod">
          <ac:chgData name="Brandon W. Thomas" userId="c66643de-298f-44ed-b3ec-8e90705fbf80" providerId="ADAL" clId="{9C477179-ABE3-4968-922D-6F7BAAFFB43A}" dt="2025-01-15T15:23:12.291" v="179" actId="20577"/>
          <ac:spMkLst>
            <pc:docMk/>
            <pc:sldMk cId="1272097715" sldId="256"/>
            <ac:spMk id="3" creationId="{8997951D-6AED-F64B-AB8D-89218E91D0A2}"/>
          </ac:spMkLst>
        </pc:spChg>
      </pc:sldChg>
      <pc:sldChg chg="modSp mod">
        <pc:chgData name="Brandon W. Thomas" userId="c66643de-298f-44ed-b3ec-8e90705fbf80" providerId="ADAL" clId="{9C477179-ABE3-4968-922D-6F7BAAFFB43A}" dt="2025-01-15T15:25:51.474" v="282" actId="20577"/>
        <pc:sldMkLst>
          <pc:docMk/>
          <pc:sldMk cId="2242126507" sldId="257"/>
        </pc:sldMkLst>
        <pc:spChg chg="mod">
          <ac:chgData name="Brandon W. Thomas" userId="c66643de-298f-44ed-b3ec-8e90705fbf80" providerId="ADAL" clId="{9C477179-ABE3-4968-922D-6F7BAAFFB43A}" dt="2025-01-15T15:21:54.781" v="133" actId="20577"/>
          <ac:spMkLst>
            <pc:docMk/>
            <pc:sldMk cId="2242126507" sldId="257"/>
            <ac:spMk id="2" creationId="{66D0367E-DF85-5B48-ABDA-7F8FDCCF8A33}"/>
          </ac:spMkLst>
        </pc:spChg>
        <pc:spChg chg="mod">
          <ac:chgData name="Brandon W. Thomas" userId="c66643de-298f-44ed-b3ec-8e90705fbf80" providerId="ADAL" clId="{9C477179-ABE3-4968-922D-6F7BAAFFB43A}" dt="2025-01-15T15:25:51.474" v="282" actId="20577"/>
          <ac:spMkLst>
            <pc:docMk/>
            <pc:sldMk cId="2242126507" sldId="257"/>
            <ac:spMk id="3" creationId="{A91241B7-01DA-6A42-8344-CD74340996FE}"/>
          </ac:spMkLst>
        </pc:spChg>
      </pc:sldChg>
      <pc:sldChg chg="modSp new mod">
        <pc:chgData name="Brandon W. Thomas" userId="c66643de-298f-44ed-b3ec-8e90705fbf80" providerId="ADAL" clId="{9C477179-ABE3-4968-922D-6F7BAAFFB43A}" dt="2025-01-15T15:25:38.897" v="278" actId="20577"/>
        <pc:sldMkLst>
          <pc:docMk/>
          <pc:sldMk cId="1142134905" sldId="258"/>
        </pc:sldMkLst>
        <pc:spChg chg="mod">
          <ac:chgData name="Brandon W. Thomas" userId="c66643de-298f-44ed-b3ec-8e90705fbf80" providerId="ADAL" clId="{9C477179-ABE3-4968-922D-6F7BAAFFB43A}" dt="2025-01-15T15:22:13.022" v="146" actId="20577"/>
          <ac:spMkLst>
            <pc:docMk/>
            <pc:sldMk cId="1142134905" sldId="258"/>
            <ac:spMk id="2" creationId="{E81011B5-52F2-1EBD-8533-2D27260AC940}"/>
          </ac:spMkLst>
        </pc:spChg>
        <pc:spChg chg="mod">
          <ac:chgData name="Brandon W. Thomas" userId="c66643de-298f-44ed-b3ec-8e90705fbf80" providerId="ADAL" clId="{9C477179-ABE3-4968-922D-6F7BAAFFB43A}" dt="2025-01-15T15:25:38.897" v="278" actId="20577"/>
          <ac:spMkLst>
            <pc:docMk/>
            <pc:sldMk cId="1142134905" sldId="258"/>
            <ac:spMk id="3" creationId="{2EEC0914-D4B4-0637-7568-553ED4ECC3C7}"/>
          </ac:spMkLst>
        </pc:spChg>
      </pc:sldChg>
      <pc:sldChg chg="modSp new mod">
        <pc:chgData name="Brandon W. Thomas" userId="c66643de-298f-44ed-b3ec-8e90705fbf80" providerId="ADAL" clId="{9C477179-ABE3-4968-922D-6F7BAAFFB43A}" dt="2025-01-15T15:30:57.720" v="434" actId="6549"/>
        <pc:sldMkLst>
          <pc:docMk/>
          <pc:sldMk cId="1878191662" sldId="259"/>
        </pc:sldMkLst>
        <pc:spChg chg="mod">
          <ac:chgData name="Brandon W. Thomas" userId="c66643de-298f-44ed-b3ec-8e90705fbf80" providerId="ADAL" clId="{9C477179-ABE3-4968-922D-6F7BAAFFB43A}" dt="2025-01-15T15:28:07.306" v="334" actId="20577"/>
          <ac:spMkLst>
            <pc:docMk/>
            <pc:sldMk cId="1878191662" sldId="259"/>
            <ac:spMk id="2" creationId="{4A020FA7-58E3-003A-9E9E-66161F0A881B}"/>
          </ac:spMkLst>
        </pc:spChg>
        <pc:spChg chg="mod">
          <ac:chgData name="Brandon W. Thomas" userId="c66643de-298f-44ed-b3ec-8e90705fbf80" providerId="ADAL" clId="{9C477179-ABE3-4968-922D-6F7BAAFFB43A}" dt="2025-01-15T15:30:57.720" v="434" actId="6549"/>
          <ac:spMkLst>
            <pc:docMk/>
            <pc:sldMk cId="1878191662" sldId="259"/>
            <ac:spMk id="3" creationId="{AD9A3472-F5A3-802E-4E7D-5B889FB48583}"/>
          </ac:spMkLst>
        </pc:spChg>
      </pc:sldChg>
      <pc:sldChg chg="modSp new mod">
        <pc:chgData name="Brandon W. Thomas" userId="c66643de-298f-44ed-b3ec-8e90705fbf80" providerId="ADAL" clId="{9C477179-ABE3-4968-922D-6F7BAAFFB43A}" dt="2025-01-15T15:27:14.117" v="296" actId="20577"/>
        <pc:sldMkLst>
          <pc:docMk/>
          <pc:sldMk cId="2731008399" sldId="260"/>
        </pc:sldMkLst>
        <pc:spChg chg="mod">
          <ac:chgData name="Brandon W. Thomas" userId="c66643de-298f-44ed-b3ec-8e90705fbf80" providerId="ADAL" clId="{9C477179-ABE3-4968-922D-6F7BAAFFB43A}" dt="2025-01-15T15:22:50.722" v="177" actId="20577"/>
          <ac:spMkLst>
            <pc:docMk/>
            <pc:sldMk cId="2731008399" sldId="260"/>
            <ac:spMk id="2" creationId="{1C4D3ED4-132E-26FA-24C1-F523E1F0AAF5}"/>
          </ac:spMkLst>
        </pc:spChg>
        <pc:spChg chg="mod">
          <ac:chgData name="Brandon W. Thomas" userId="c66643de-298f-44ed-b3ec-8e90705fbf80" providerId="ADAL" clId="{9C477179-ABE3-4968-922D-6F7BAAFFB43A}" dt="2025-01-15T15:27:14.117" v="296" actId="20577"/>
          <ac:spMkLst>
            <pc:docMk/>
            <pc:sldMk cId="2731008399" sldId="260"/>
            <ac:spMk id="3" creationId="{4373FAC4-2529-DE61-E016-E00C88B969CB}"/>
          </ac:spMkLst>
        </pc:spChg>
      </pc:sldChg>
      <pc:sldChg chg="modSp new del mod">
        <pc:chgData name="Brandon W. Thomas" userId="c66643de-298f-44ed-b3ec-8e90705fbf80" providerId="ADAL" clId="{9C477179-ABE3-4968-922D-6F7BAAFFB43A}" dt="2025-01-15T15:28:59.931" v="366" actId="47"/>
        <pc:sldMkLst>
          <pc:docMk/>
          <pc:sldMk cId="1991979481" sldId="261"/>
        </pc:sldMkLst>
        <pc:spChg chg="mod">
          <ac:chgData name="Brandon W. Thomas" userId="c66643de-298f-44ed-b3ec-8e90705fbf80" providerId="ADAL" clId="{9C477179-ABE3-4968-922D-6F7BAAFFB43A}" dt="2025-01-15T15:21:51.144" v="125" actId="20577"/>
          <ac:spMkLst>
            <pc:docMk/>
            <pc:sldMk cId="1991979481" sldId="261"/>
            <ac:spMk id="2" creationId="{EF0023BA-2027-7DA8-392A-D53A9060FEE6}"/>
          </ac:spMkLst>
        </pc:spChg>
      </pc:sldChg>
      <pc:sldChg chg="modSp new mod">
        <pc:chgData name="Brandon W. Thomas" userId="c66643de-298f-44ed-b3ec-8e90705fbf80" providerId="ADAL" clId="{9C477179-ABE3-4968-922D-6F7BAAFFB43A}" dt="2025-01-15T15:28:53.874" v="365" actId="20577"/>
        <pc:sldMkLst>
          <pc:docMk/>
          <pc:sldMk cId="1805250146" sldId="262"/>
        </pc:sldMkLst>
        <pc:spChg chg="mod">
          <ac:chgData name="Brandon W. Thomas" userId="c66643de-298f-44ed-b3ec-8e90705fbf80" providerId="ADAL" clId="{9C477179-ABE3-4968-922D-6F7BAAFFB43A}" dt="2025-01-15T15:28:53.874" v="365" actId="20577"/>
          <ac:spMkLst>
            <pc:docMk/>
            <pc:sldMk cId="1805250146" sldId="262"/>
            <ac:spMk id="2" creationId="{DEBF08F5-D60F-1C74-C2AB-649A42E94ECC}"/>
          </ac:spMkLst>
        </pc:spChg>
        <pc:spChg chg="mod">
          <ac:chgData name="Brandon W. Thomas" userId="c66643de-298f-44ed-b3ec-8e90705fbf80" providerId="ADAL" clId="{9C477179-ABE3-4968-922D-6F7BAAFFB43A}" dt="2025-01-15T15:28:14.316" v="335"/>
          <ac:spMkLst>
            <pc:docMk/>
            <pc:sldMk cId="1805250146" sldId="262"/>
            <ac:spMk id="3" creationId="{7DA3BBD9-724F-CA30-282F-5299D9494DC0}"/>
          </ac:spMkLst>
        </pc:spChg>
      </pc:sldChg>
      <pc:sldChg chg="modSp new mod">
        <pc:chgData name="Brandon W. Thomas" userId="c66643de-298f-44ed-b3ec-8e90705fbf80" providerId="ADAL" clId="{9C477179-ABE3-4968-922D-6F7BAAFFB43A}" dt="2025-01-15T15:29:22.024" v="377" actId="20577"/>
        <pc:sldMkLst>
          <pc:docMk/>
          <pc:sldMk cId="393820246" sldId="263"/>
        </pc:sldMkLst>
        <pc:spChg chg="mod">
          <ac:chgData name="Brandon W. Thomas" userId="c66643de-298f-44ed-b3ec-8e90705fbf80" providerId="ADAL" clId="{9C477179-ABE3-4968-922D-6F7BAAFFB43A}" dt="2025-01-15T15:29:22.024" v="377" actId="20577"/>
          <ac:spMkLst>
            <pc:docMk/>
            <pc:sldMk cId="393820246" sldId="263"/>
            <ac:spMk id="2" creationId="{42AEA13C-85D1-40CC-834F-253FAB7F4D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306E680-6A26-9C48-87BF-4368862B9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955C273-3410-C447-B8B7-5FDFF0F32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2F90-7608-D14B-BE6C-B6E7C3BF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F2DD4F-54D8-DF4E-89F0-75242AE735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1/15/2025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82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6F54A4B-B617-B54F-B600-5EFC28C265A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147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Beyond the Cure: Modeling the Risk of Breast Cancer Recurrence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Thomas</a:t>
            </a:r>
          </a:p>
          <a:p>
            <a:r>
              <a:rPr lang="en-US" dirty="0"/>
              <a:t>16 January 2025</a:t>
            </a:r>
          </a:p>
        </p:txBody>
      </p:sp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- Breast cancer recurrence, local or metastatic, is a critical challenge in cancer care</a:t>
            </a:r>
          </a:p>
          <a:p>
            <a:pPr marL="0" indent="0">
              <a:buNone/>
            </a:pPr>
            <a:r>
              <a:rPr lang="en-US" dirty="0"/>
              <a:t>- Current tools lack accuracy and personalization, leading to suboptimal treatment planning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Proposed Solution:</a:t>
            </a:r>
          </a:p>
          <a:p>
            <a:pPr marL="0" indent="0">
              <a:buNone/>
            </a:pPr>
            <a:r>
              <a:rPr lang="en-US" dirty="0"/>
              <a:t>- Develop a predictive model using machine learning to improve risk assessment</a:t>
            </a:r>
          </a:p>
          <a:p>
            <a:pPr marL="0" indent="0">
              <a:buNone/>
            </a:pPr>
            <a:r>
              <a:rPr lang="en-US" dirty="0"/>
              <a:t>- Use advanced techniques to capture complex relationships in clinical and demographic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2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11B5-52F2-1EBD-8533-2D27260A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C0914-D4B4-0637-7568-553ED4ECC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Objective:</a:t>
            </a:r>
          </a:p>
          <a:p>
            <a:pPr marL="0" indent="0">
              <a:buNone/>
            </a:pPr>
            <a:r>
              <a:rPr lang="en-US" dirty="0"/>
              <a:t>- Create an accurate, interpretable model for predicting breast cancer recurrence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Approach:</a:t>
            </a:r>
          </a:p>
          <a:p>
            <a:pPr marL="0" indent="0">
              <a:buNone/>
            </a:pPr>
            <a:r>
              <a:rPr lang="en-US" dirty="0"/>
              <a:t>- Utilize clinical and demographic features (e.g., tumor size, lymph node status)</a:t>
            </a:r>
          </a:p>
          <a:p>
            <a:pPr marL="0" indent="0">
              <a:buNone/>
            </a:pPr>
            <a:r>
              <a:rPr lang="en-US" dirty="0"/>
              <a:t>- Apply machine learning and deep learning techniques for robust predictions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Significance:</a:t>
            </a:r>
          </a:p>
          <a:p>
            <a:pPr marL="0" indent="0">
              <a:buNone/>
            </a:pPr>
            <a:r>
              <a:rPr lang="en-US" dirty="0"/>
              <a:t>- Empower clinicians to provide personalized treatment plans</a:t>
            </a:r>
          </a:p>
          <a:p>
            <a:pPr marL="0" indent="0">
              <a:buNone/>
            </a:pPr>
            <a:r>
              <a:rPr lang="en-US" dirty="0"/>
              <a:t>- Enhance long-term patient outcomes</a:t>
            </a:r>
          </a:p>
        </p:txBody>
      </p:sp>
    </p:spTree>
    <p:extLst>
      <p:ext uri="{BB962C8B-B14F-4D97-AF65-F5344CB8AC3E}">
        <p14:creationId xmlns:p14="http://schemas.microsoft.com/office/powerpoint/2010/main" val="114213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0FA7-58E3-003A-9E9E-66161F0A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3472-F5A3-802E-4E7D-5B889FB4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Dataset:</a:t>
            </a:r>
          </a:p>
          <a:p>
            <a:pPr marL="0" indent="0">
              <a:buNone/>
            </a:pPr>
            <a:r>
              <a:rPr lang="en-US" dirty="0"/>
              <a:t>- Source: Kaggle Breast Cancer Dataset</a:t>
            </a:r>
          </a:p>
          <a:p>
            <a:pPr marL="0" indent="0">
              <a:buNone/>
            </a:pPr>
            <a:r>
              <a:rPr lang="en-US" dirty="0"/>
              <a:t>- Features: Tumor size, lymph node status, patient age, tumor localization, menopause status, malignancy degree, radiation treatment</a:t>
            </a:r>
            <a:r>
              <a:rPr lang="en-US"/>
              <a:t>, recurrence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9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08F5-D60F-1C74-C2AB-649A42E9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Models, Libraries,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3BBD9-724F-CA30-282F-5299D9494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Proposed Models:</a:t>
            </a:r>
          </a:p>
          <a:p>
            <a:r>
              <a:rPr lang="en-US" dirty="0"/>
              <a:t>1. </a:t>
            </a:r>
            <a:r>
              <a:rPr lang="en-US" dirty="0" err="1"/>
              <a:t>XGBoost</a:t>
            </a:r>
            <a:r>
              <a:rPr lang="en-US" dirty="0"/>
              <a:t>: Efficient gradient boosting for non-linear patterns</a:t>
            </a:r>
          </a:p>
          <a:p>
            <a:r>
              <a:rPr lang="en-US" dirty="0"/>
              <a:t>2. Random Forest: Ensemble method for robustness and feature importance</a:t>
            </a:r>
          </a:p>
          <a:p>
            <a:r>
              <a:rPr lang="en-US" dirty="0"/>
              <a:t>3. Neural Networks (TensorFlow/</a:t>
            </a:r>
            <a:r>
              <a:rPr lang="en-US" dirty="0" err="1"/>
              <a:t>Keras</a:t>
            </a:r>
            <a:r>
              <a:rPr lang="en-US" dirty="0"/>
              <a:t>): Captures complex relationships in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Tools:</a:t>
            </a:r>
          </a:p>
          <a:p>
            <a:pPr marL="0" indent="0">
              <a:buNone/>
            </a:pPr>
            <a:r>
              <a:rPr lang="en-US" dirty="0"/>
              <a:t>- Python libraries: Pandas, NumPy, scikit-learn, TensorFlow, and SHAP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5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3ED4-132E-26FA-24C1-F523E1F0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3FAC4-2529-DE61-E016-E00C88B96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Summary:</a:t>
            </a:r>
          </a:p>
          <a:p>
            <a:pPr marL="0" indent="0">
              <a:buNone/>
            </a:pPr>
            <a:r>
              <a:rPr lang="en-US" dirty="0"/>
              <a:t>- Leverage advanced machine learning for personalized breast cancer care</a:t>
            </a:r>
          </a:p>
          <a:p>
            <a:pPr marL="0" indent="0">
              <a:buNone/>
            </a:pPr>
            <a:r>
              <a:rPr lang="en-US" dirty="0"/>
              <a:t>- Use interpretable models to enhance clinical decision-making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Impact:</a:t>
            </a:r>
          </a:p>
          <a:p>
            <a:pPr marL="0" indent="0">
              <a:buNone/>
            </a:pPr>
            <a:r>
              <a:rPr lang="en-US" dirty="0"/>
              <a:t>- Improve prediction accuracy and patient outcomes.</a:t>
            </a:r>
          </a:p>
          <a:p>
            <a:pPr marL="0" indent="0">
              <a:buNone/>
            </a:pPr>
            <a:r>
              <a:rPr lang="en-US" dirty="0"/>
              <a:t>- Contribute to the broader goal of improving cancer survivorship and quality of life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0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A13C-85D1-40CC-834F-253FAB7F4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05391-DFE0-59C6-BE11-5A2F5E1C0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282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Office Theme</vt:lpstr>
      <vt:lpstr>Beyond the Cure: Modeling the Risk of Breast Cancer Recurrence</vt:lpstr>
      <vt:lpstr>Overview</vt:lpstr>
      <vt:lpstr>Project Idea</vt:lpstr>
      <vt:lpstr>Dataset</vt:lpstr>
      <vt:lpstr>Models, Libraries, and Tools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lastModifiedBy>Brandon W. Thomas</cp:lastModifiedBy>
  <cp:revision>10</cp:revision>
  <dcterms:created xsi:type="dcterms:W3CDTF">2020-08-18T13:57:38Z</dcterms:created>
  <dcterms:modified xsi:type="dcterms:W3CDTF">2025-01-15T15:31:05Z</dcterms:modified>
</cp:coreProperties>
</file>